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709" r:id="rId5"/>
  </p:sldMasterIdLst>
  <p:notesMasterIdLst>
    <p:notesMasterId r:id="rId35"/>
  </p:notesMasterIdLst>
  <p:sldIdLst>
    <p:sldId id="268" r:id="rId6"/>
    <p:sldId id="1948" r:id="rId7"/>
    <p:sldId id="1949" r:id="rId8"/>
    <p:sldId id="1950" r:id="rId9"/>
    <p:sldId id="1951" r:id="rId10"/>
    <p:sldId id="1952" r:id="rId11"/>
    <p:sldId id="2147478510" r:id="rId12"/>
    <p:sldId id="2147478512" r:id="rId13"/>
    <p:sldId id="2147478511" r:id="rId14"/>
    <p:sldId id="2147478517" r:id="rId15"/>
    <p:sldId id="2147478514" r:id="rId16"/>
    <p:sldId id="2147478515" r:id="rId17"/>
    <p:sldId id="2147478516" r:id="rId18"/>
    <p:sldId id="2147478526" r:id="rId19"/>
    <p:sldId id="2147478535" r:id="rId20"/>
    <p:sldId id="2147478536" r:id="rId21"/>
    <p:sldId id="1894" r:id="rId22"/>
    <p:sldId id="2035" r:id="rId23"/>
    <p:sldId id="2032" r:id="rId24"/>
    <p:sldId id="2031" r:id="rId25"/>
    <p:sldId id="2034" r:id="rId26"/>
    <p:sldId id="2147478519" r:id="rId27"/>
    <p:sldId id="2147478520" r:id="rId28"/>
    <p:sldId id="2147478522" r:id="rId29"/>
    <p:sldId id="2147478509" r:id="rId30"/>
    <p:sldId id="2147478521" r:id="rId31"/>
    <p:sldId id="2147478525" r:id="rId32"/>
    <p:sldId id="1947" r:id="rId33"/>
    <p:sldId id="289" r:id="rId34"/>
  </p:sldIdLst>
  <p:sldSz cx="12192000" cy="6858000"/>
  <p:notesSz cx="6797675" cy="9925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343220-D39C-2832-D875-EDD48B5ED051}" name="Leila Pilliard" initials="LP" userId="S::LPilliard@eiti.org::22dc6cf7-23f1-4fb6-bfda-23a269820100" providerId="AD"/>
  <p188:author id="{9871A3BF-ED88-6C18-43B0-9D178B5A68A0}" name="Jessica Sanchez" initials="JS" userId="S::jsanchez@eiti.org::d4beb481-8b8b-45a5-ad4a-197b3cfb970e" providerId="AD"/>
  <p188:author id="{AD0D2BC9-28A4-2E0E-4C56-C303A12543E4}" name="Fatma Nyambura" initials="FN" userId="S::FNyambura@eiti.org::73e1ee9b-c11e-412b-afe4-947ddc895b72" providerId="AD"/>
  <p188:author id="{57315ACE-87CD-A4F6-7279-C3A8273BB71E}" name="Leila Pilliard" initials="LP" userId="S::lpilliard@eiti.org::22dc6cf7-23f1-4fb6-bfda-23a26982010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157"/>
    <a:srgbClr val="0090BF"/>
    <a:srgbClr val="89AA2E"/>
    <a:srgbClr val="00C3F0"/>
    <a:srgbClr val="6D5339"/>
    <a:srgbClr val="2B13D8"/>
    <a:srgbClr val="FFFFFF"/>
    <a:srgbClr val="797979"/>
    <a:srgbClr val="005B8C"/>
    <a:srgbClr val="EEF6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9ED2CA-0C82-F38F-9ACF-DBBCD7842A26}" v="2" dt="2024-05-23T09:52:10.8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nb-NO"/>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79768" y="4776431"/>
            <a:ext cx="5438140" cy="390798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9427076"/>
            <a:ext cx="2945659" cy="497975"/>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50443" y="9427076"/>
            <a:ext cx="2945659" cy="497975"/>
          </a:xfrm>
          <a:prstGeom prst="rect">
            <a:avLst/>
          </a:prstGeom>
        </p:spPr>
        <p:txBody>
          <a:bodyPr vert="horz" lIns="91440" tIns="45720" rIns="91440" bIns="45720" rtlCol="0" anchor="b"/>
          <a:lstStyle>
            <a:lvl1pPr algn="r">
              <a:defRPr sz="1200"/>
            </a:lvl1pPr>
          </a:lstStyle>
          <a:p>
            <a:fld id="{AF0F0302-BE9E-8A47-8FBA-EF4A5D6A0C17}" type="slidenum">
              <a:rPr lang="nb-NO" smtClean="0"/>
              <a:t>‹#›</a:t>
            </a:fld>
            <a:endParaRPr lang="nb-NO"/>
          </a:p>
        </p:txBody>
      </p:sp>
    </p:spTree>
    <p:extLst>
      <p:ext uri="{BB962C8B-B14F-4D97-AF65-F5344CB8AC3E}">
        <p14:creationId xmlns:p14="http://schemas.microsoft.com/office/powerpoint/2010/main" val="1621326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the audience to respond to this questions and summarise their replies.</a:t>
            </a:r>
            <a:endParaRPr lang="nb-NO"/>
          </a:p>
        </p:txBody>
      </p:sp>
      <p:sp>
        <p:nvSpPr>
          <p:cNvPr id="4" name="Slide Number Placeholder 3"/>
          <p:cNvSpPr>
            <a:spLocks noGrp="1"/>
          </p:cNvSpPr>
          <p:nvPr>
            <p:ph type="sldNum" sz="quarter" idx="5"/>
          </p:nvPr>
        </p:nvSpPr>
        <p:spPr/>
        <p:txBody>
          <a:bodyPr/>
          <a:lstStyle/>
          <a:p>
            <a:fld id="{AF0F0302-BE9E-8A47-8FBA-EF4A5D6A0C17}" type="slidenum">
              <a:rPr lang="nb-NO" smtClean="0"/>
              <a:t>2</a:t>
            </a:fld>
            <a:endParaRPr lang="nb-NO"/>
          </a:p>
        </p:txBody>
      </p:sp>
    </p:spTree>
    <p:extLst>
      <p:ext uri="{BB962C8B-B14F-4D97-AF65-F5344CB8AC3E}">
        <p14:creationId xmlns:p14="http://schemas.microsoft.com/office/powerpoint/2010/main" val="3685211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ARGUING FOR CONTRACT TRANSPARENCY</a:t>
            </a:r>
          </a:p>
          <a:p>
            <a:r>
              <a:rPr lang="en-GB"/>
              <a:t>The most common arguments against contract transparency, as demonstrated below, are</a:t>
            </a:r>
          </a:p>
          <a:p>
            <a:r>
              <a:rPr lang="en-GB"/>
              <a:t>fairly easy to rebut.</a:t>
            </a:r>
          </a:p>
          <a:p>
            <a:endParaRPr lang="en-GB"/>
          </a:p>
          <a:p>
            <a:r>
              <a:rPr lang="en-GB"/>
              <a:t>Argument: Contracts contain commercially sensitive information that could cause</a:t>
            </a:r>
          </a:p>
          <a:p>
            <a:r>
              <a:rPr lang="en-GB"/>
              <a:t>competitive harm if disclosed.</a:t>
            </a:r>
          </a:p>
          <a:p>
            <a:r>
              <a:rPr lang="en-GB"/>
              <a:t>Rebuttal: Petroleum contracts are unlikely to contain the kinds of information about a</a:t>
            </a:r>
          </a:p>
          <a:p>
            <a:r>
              <a:rPr lang="en-GB"/>
              <a:t>project that is commercially sensitive. This stands to reason. After all, it is common for</a:t>
            </a:r>
          </a:p>
          <a:p>
            <a:r>
              <a:rPr lang="en-GB"/>
              <a:t>petroleum contracts to be signed by consortiums of companies and for the companies</a:t>
            </a:r>
          </a:p>
          <a:p>
            <a:r>
              <a:rPr lang="en-GB"/>
              <a:t>within those consortiums to change over time, meaning that companies go into contracts</a:t>
            </a:r>
          </a:p>
          <a:p>
            <a:r>
              <a:rPr lang="en-GB"/>
              <a:t>knowing that competitors will have access. Given this reality, it is highly unlikely that any</a:t>
            </a:r>
          </a:p>
          <a:p>
            <a:r>
              <a:rPr lang="en-GB"/>
              <a:t>company would risk writing trade secrets into any contract.</a:t>
            </a:r>
          </a:p>
          <a:p>
            <a:endParaRPr lang="en-GB"/>
          </a:p>
          <a:p>
            <a:r>
              <a:rPr lang="en-GB"/>
              <a:t>Argument: Confidentiality clauses contained within contracts do not permit contract</a:t>
            </a:r>
          </a:p>
          <a:p>
            <a:r>
              <a:rPr lang="en-GB"/>
              <a:t>transparency.</a:t>
            </a:r>
          </a:p>
          <a:p>
            <a:r>
              <a:rPr lang="en-GB"/>
              <a:t>Rebuttal: In most cases, legislation and/or mutual consent can generally supersede</a:t>
            </a:r>
          </a:p>
          <a:p>
            <a:r>
              <a:rPr lang="en-GB"/>
              <a:t>confidentiality clauses. Further, confidentiality clauses often make room for exceptions</a:t>
            </a:r>
          </a:p>
          <a:p>
            <a:r>
              <a:rPr lang="en-GB"/>
              <a:t>when all parties to the contract agree. In many countries extractive industry confidentiality</a:t>
            </a:r>
          </a:p>
          <a:p>
            <a:r>
              <a:rPr lang="en-GB"/>
              <a:t>clauses in contracts are not written a way that expressly forbid contract disclosure. However,</a:t>
            </a:r>
          </a:p>
          <a:p>
            <a:r>
              <a:rPr lang="en-GB"/>
              <a:t>it is impossible to know for certain without accessing the contracts.</a:t>
            </a:r>
          </a:p>
          <a:p>
            <a:endParaRPr lang="en-GB"/>
          </a:p>
          <a:p>
            <a:r>
              <a:rPr lang="en-GB"/>
              <a:t>Argument: Contract transparency will scare off investors.</a:t>
            </a:r>
          </a:p>
          <a:p>
            <a:r>
              <a:rPr lang="en-GB"/>
              <a:t>Rebuttal: There is no evidence that a company’s or a country’s commercial position has</a:t>
            </a:r>
          </a:p>
          <a:p>
            <a:r>
              <a:rPr lang="en-GB"/>
              <a:t>been affected due to contracts being disclosed. In fact, countries such as Liberia and Ghana</a:t>
            </a:r>
          </a:p>
          <a:p>
            <a:r>
              <a:rPr lang="en-GB"/>
              <a:t>have received significant investment as they have disclosed contracts, while Mexico has</a:t>
            </a:r>
          </a:p>
          <a:p>
            <a:r>
              <a:rPr lang="en-GB"/>
              <a:t>put contract transparency at the </a:t>
            </a:r>
            <a:r>
              <a:rPr lang="en-GB" err="1"/>
              <a:t>center</a:t>
            </a:r>
            <a:r>
              <a:rPr lang="en-GB"/>
              <a:t> of successful efforts to attract private capital to the</a:t>
            </a:r>
          </a:p>
          <a:p>
            <a:r>
              <a:rPr lang="en-GB"/>
              <a:t>petroleum sector post-2013.</a:t>
            </a:r>
          </a:p>
          <a:p>
            <a:endParaRPr lang="en-GB"/>
          </a:p>
          <a:p>
            <a:r>
              <a:rPr lang="en-GB"/>
              <a:t>Argument: Contracts are too complex for the general public to understand.</a:t>
            </a:r>
          </a:p>
          <a:p>
            <a:r>
              <a:rPr lang="en-GB"/>
              <a:t>Rebuttal: There is a wealth of free educational tools available to educate policy-makers as</a:t>
            </a:r>
          </a:p>
          <a:p>
            <a:r>
              <a:rPr lang="en-GB"/>
              <a:t>well as civil society, the general public and media. While there is clearly a need for additional</a:t>
            </a:r>
          </a:p>
          <a:p>
            <a:r>
              <a:rPr lang="en-GB"/>
              <a:t>public education on how to </a:t>
            </a:r>
            <a:r>
              <a:rPr lang="en-GB" err="1"/>
              <a:t>analyze</a:t>
            </a:r>
            <a:r>
              <a:rPr lang="en-GB"/>
              <a:t> and monitor extractive industry contracts, a growing</a:t>
            </a:r>
          </a:p>
          <a:p>
            <a:r>
              <a:rPr lang="en-GB"/>
              <a:t>amount of experience shows that disclosure improves public dialogue and provides a strong</a:t>
            </a:r>
          </a:p>
          <a:p>
            <a:r>
              <a:rPr lang="en-GB"/>
              <a:t>basis for improving citizen understanding</a:t>
            </a:r>
          </a:p>
        </p:txBody>
      </p:sp>
      <p:sp>
        <p:nvSpPr>
          <p:cNvPr id="4" name="Slide Number Placeholder 3"/>
          <p:cNvSpPr>
            <a:spLocks noGrp="1"/>
          </p:cNvSpPr>
          <p:nvPr>
            <p:ph type="sldNum" sz="quarter" idx="5"/>
          </p:nvPr>
        </p:nvSpPr>
        <p:spPr/>
        <p:txBody>
          <a:bodyPr/>
          <a:lstStyle/>
          <a:p>
            <a:fld id="{AF0F0302-BE9E-8A47-8FBA-EF4A5D6A0C17}" type="slidenum">
              <a:rPr lang="nb-NO" smtClean="0"/>
              <a:t>16</a:t>
            </a:fld>
            <a:endParaRPr lang="nb-NO"/>
          </a:p>
        </p:txBody>
      </p:sp>
    </p:spTree>
    <p:extLst>
      <p:ext uri="{BB962C8B-B14F-4D97-AF65-F5344CB8AC3E}">
        <p14:creationId xmlns:p14="http://schemas.microsoft.com/office/powerpoint/2010/main" val="14941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a:solidFill>
                <a:srgbClr val="0090BF"/>
              </a:solidFill>
              <a:latin typeface="Franklin Gothic Book" panose="020B0503020102020204"/>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18</a:t>
            </a:fld>
            <a:endParaRPr lang="nb-NO"/>
          </a:p>
        </p:txBody>
      </p:sp>
    </p:spTree>
    <p:extLst>
      <p:ext uri="{BB962C8B-B14F-4D97-AF65-F5344CB8AC3E}">
        <p14:creationId xmlns:p14="http://schemas.microsoft.com/office/powerpoint/2010/main" val="172484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917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r>
              <a:rPr lang="en-GB" b="0" i="0">
                <a:solidFill>
                  <a:srgbClr val="000000"/>
                </a:solidFill>
                <a:effectLst/>
                <a:latin typeface="Metropolis"/>
              </a:rPr>
              <a:t>Implementing countries are encouraged to publicly disclose any contracts and licenses that provide the terms attached to the exploitation of oil, gas and minerals, as well as material exploration contracts. </a:t>
            </a:r>
          </a:p>
          <a:p>
            <a:br>
              <a:rPr lang="en-GB"/>
            </a:br>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870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9306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a:t>Most of Ghana’s oil revenue comes from two long-term sales contracts with the Russian trader </a:t>
            </a:r>
            <a:r>
              <a:rPr lang="en-GB" err="1"/>
              <a:t>Litasco</a:t>
            </a:r>
            <a:r>
              <a:rPr lang="en-GB"/>
              <a:t> and the Chinese state-owned company </a:t>
            </a:r>
            <a:r>
              <a:rPr lang="en-GB" err="1"/>
              <a:t>Unipec</a:t>
            </a:r>
            <a:r>
              <a:rPr lang="en-GB"/>
              <a:t> Asia, with the latter tied to the government’s loan from China Development Bank. </a:t>
            </a:r>
          </a:p>
          <a:p>
            <a:pPr marL="171450" indent="-171450">
              <a:buFont typeface="Arial" panose="020B0604020202020204" pitchFamily="34" charset="0"/>
              <a:buChar char="•"/>
            </a:pPr>
            <a:r>
              <a:rPr lang="en-GB"/>
              <a:t>Ghana’s national oil company, GNPC, has a long-term sales agreement with </a:t>
            </a:r>
            <a:r>
              <a:rPr lang="en-GB" err="1"/>
              <a:t>Unipec</a:t>
            </a:r>
            <a:r>
              <a:rPr lang="en-GB"/>
              <a:t> Asia signed as part of the 2011 umbrella agreement of a USD 3 billion loan between the Government of Ghana and China Development Bank. </a:t>
            </a:r>
          </a:p>
          <a:p>
            <a:pPr marL="171450" indent="-171450">
              <a:buFont typeface="Arial" panose="020B0604020202020204" pitchFamily="34" charset="0"/>
              <a:buChar char="•"/>
            </a:pPr>
            <a:r>
              <a:rPr lang="en-GB"/>
              <a:t>Under this long-term sales agreement, which came into effect in February 2012, </a:t>
            </a:r>
            <a:r>
              <a:rPr lang="en-GB" err="1"/>
              <a:t>Unipec</a:t>
            </a:r>
            <a:r>
              <a:rPr lang="en-GB"/>
              <a:t> Asia, a trading subsidiary of Chinese state-owned Sinopec Group, has agreed to the purchase of five cargos per calendar year from the Jubilee field for 15.5 years.</a:t>
            </a:r>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23</a:t>
            </a:fld>
            <a:endParaRPr lang="nb-NO"/>
          </a:p>
        </p:txBody>
      </p:sp>
    </p:spTree>
    <p:extLst>
      <p:ext uri="{BB962C8B-B14F-4D97-AF65-F5344CB8AC3E}">
        <p14:creationId xmlns:p14="http://schemas.microsoft.com/office/powerpoint/2010/main" val="3595278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664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0F0302-BE9E-8A47-8FBA-EF4A5D6A0C17}"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9923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spcAft>
                <a:spcPts val="1200"/>
              </a:spcAft>
            </a:pPr>
            <a:endParaRPr lang="en-NO" sz="18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28</a:t>
            </a:fld>
            <a:endParaRPr lang="nb-NO"/>
          </a:p>
        </p:txBody>
      </p:sp>
    </p:spTree>
    <p:extLst>
      <p:ext uri="{BB962C8B-B14F-4D97-AF65-F5344CB8AC3E}">
        <p14:creationId xmlns:p14="http://schemas.microsoft.com/office/powerpoint/2010/main" val="1303238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3</a:t>
            </a:fld>
            <a:endParaRPr lang="nb-NO"/>
          </a:p>
        </p:txBody>
      </p:sp>
    </p:spTree>
    <p:extLst>
      <p:ext uri="{BB962C8B-B14F-4D97-AF65-F5344CB8AC3E}">
        <p14:creationId xmlns:p14="http://schemas.microsoft.com/office/powerpoint/2010/main" val="2657945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A6414-8AAF-9E5D-5771-82FFE7BB5A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7FD3BE-ECF0-76DB-4879-0CBEF1D50D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1D2F0D-283A-8961-002D-AF520D4C1DC8}"/>
              </a:ext>
            </a:extLst>
          </p:cNvPr>
          <p:cNvSpPr>
            <a:spLocks noGrp="1"/>
          </p:cNvSpPr>
          <p:nvPr>
            <p:ph type="body" idx="1"/>
          </p:nvPr>
        </p:nvSpPr>
        <p:spPr/>
        <p:txBody>
          <a:bodyPr/>
          <a:lstStyle/>
          <a:p>
            <a:pPr marL="285750" indent="-285750">
              <a:spcBef>
                <a:spcPts val="1200"/>
              </a:spcBef>
              <a:spcAft>
                <a:spcPts val="1200"/>
              </a:spcAft>
              <a:buFontTx/>
              <a:buChar char="-"/>
            </a:pPr>
            <a:endParaRPr lang="en-GB" sz="1200" b="0"/>
          </a:p>
        </p:txBody>
      </p:sp>
      <p:sp>
        <p:nvSpPr>
          <p:cNvPr id="4" name="Slide Number Placeholder 3">
            <a:extLst>
              <a:ext uri="{FF2B5EF4-FFF2-40B4-BE49-F238E27FC236}">
                <a16:creationId xmlns:a16="http://schemas.microsoft.com/office/drawing/2014/main" id="{81A73512-801A-99BE-6D0C-BAC47BC1B378}"/>
              </a:ext>
            </a:extLst>
          </p:cNvPr>
          <p:cNvSpPr>
            <a:spLocks noGrp="1"/>
          </p:cNvSpPr>
          <p:nvPr>
            <p:ph type="sldNum" sz="quarter" idx="5"/>
          </p:nvPr>
        </p:nvSpPr>
        <p:spPr/>
        <p:txBody>
          <a:bodyPr/>
          <a:lstStyle/>
          <a:p>
            <a:fld id="{AF0F0302-BE9E-8A47-8FBA-EF4A5D6A0C17}" type="slidenum">
              <a:rPr lang="nb-NO" smtClean="0"/>
              <a:t>4</a:t>
            </a:fld>
            <a:endParaRPr lang="nb-NO"/>
          </a:p>
        </p:txBody>
      </p:sp>
    </p:spTree>
    <p:extLst>
      <p:ext uri="{BB962C8B-B14F-4D97-AF65-F5344CB8AC3E}">
        <p14:creationId xmlns:p14="http://schemas.microsoft.com/office/powerpoint/2010/main" val="2628758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DC09F-CBF1-7883-918F-4CF6449BF1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E72D5-A926-7A6A-11E1-2794B275B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9876A9-053E-CE74-F6FF-3C5D85D5E321}"/>
              </a:ext>
            </a:extLst>
          </p:cNvPr>
          <p:cNvSpPr>
            <a:spLocks noGrp="1"/>
          </p:cNvSpPr>
          <p:nvPr>
            <p:ph type="body" idx="1"/>
          </p:nvPr>
        </p:nvSpPr>
        <p:spPr/>
        <p:txBody>
          <a:bodyPr/>
          <a:lstStyle/>
          <a:p>
            <a:pPr marL="285750" indent="-285750">
              <a:spcBef>
                <a:spcPts val="1200"/>
              </a:spcBef>
              <a:spcAft>
                <a:spcPts val="1200"/>
              </a:spcAft>
              <a:buFontTx/>
              <a:buChar char="-"/>
            </a:pPr>
            <a:endParaRPr lang="en-GB" sz="1200" b="0"/>
          </a:p>
        </p:txBody>
      </p:sp>
      <p:sp>
        <p:nvSpPr>
          <p:cNvPr id="4" name="Slide Number Placeholder 3">
            <a:extLst>
              <a:ext uri="{FF2B5EF4-FFF2-40B4-BE49-F238E27FC236}">
                <a16:creationId xmlns:a16="http://schemas.microsoft.com/office/drawing/2014/main" id="{097EC2A6-2A1D-5C3C-0E06-51A170993A63}"/>
              </a:ext>
            </a:extLst>
          </p:cNvPr>
          <p:cNvSpPr>
            <a:spLocks noGrp="1"/>
          </p:cNvSpPr>
          <p:nvPr>
            <p:ph type="sldNum" sz="quarter" idx="5"/>
          </p:nvPr>
        </p:nvSpPr>
        <p:spPr/>
        <p:txBody>
          <a:bodyPr/>
          <a:lstStyle/>
          <a:p>
            <a:fld id="{AF0F0302-BE9E-8A47-8FBA-EF4A5D6A0C17}" type="slidenum">
              <a:rPr lang="nb-NO" smtClean="0"/>
              <a:t>5</a:t>
            </a:fld>
            <a:endParaRPr lang="nb-NO"/>
          </a:p>
        </p:txBody>
      </p:sp>
    </p:spTree>
    <p:extLst>
      <p:ext uri="{BB962C8B-B14F-4D97-AF65-F5344CB8AC3E}">
        <p14:creationId xmlns:p14="http://schemas.microsoft.com/office/powerpoint/2010/main" val="1899799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Enhance stakeholders’ ability to </a:t>
            </a:r>
            <a:r>
              <a:rPr lang="en-GB" b="1">
                <a:solidFill>
                  <a:srgbClr val="0090BF"/>
                </a:solidFill>
              </a:rPr>
              <a:t>monitor compliance </a:t>
            </a:r>
            <a:r>
              <a:rPr lang="en-GB"/>
              <a:t>with contractual obligations</a:t>
            </a:r>
          </a:p>
          <a:p>
            <a:r>
              <a:rPr lang="en-GB"/>
              <a:t>Empowers citizens to assess whether they are getting a ‘</a:t>
            </a:r>
            <a:r>
              <a:rPr lang="en-GB" b="1">
                <a:solidFill>
                  <a:srgbClr val="0090BF"/>
                </a:solidFill>
              </a:rPr>
              <a:t>good deal’ </a:t>
            </a:r>
            <a:r>
              <a:rPr lang="en-GB"/>
              <a:t>for their resources</a:t>
            </a:r>
          </a:p>
          <a:p>
            <a:r>
              <a:rPr lang="en-GB">
                <a:solidFill>
                  <a:srgbClr val="002060"/>
                </a:solidFill>
              </a:rPr>
              <a:t>Enables analysis of </a:t>
            </a:r>
            <a:r>
              <a:rPr lang="en-GB">
                <a:solidFill>
                  <a:srgbClr val="002157"/>
                </a:solidFill>
              </a:rPr>
              <a:t>alignment</a:t>
            </a:r>
            <a:r>
              <a:rPr lang="en-GB">
                <a:solidFill>
                  <a:schemeClr val="bg2"/>
                </a:solidFill>
              </a:rPr>
              <a:t> </a:t>
            </a:r>
            <a:r>
              <a:rPr lang="en-GB">
                <a:solidFill>
                  <a:srgbClr val="002060"/>
                </a:solidFill>
              </a:rPr>
              <a:t>between contracts and </a:t>
            </a:r>
            <a:r>
              <a:rPr lang="en-GB" b="1">
                <a:solidFill>
                  <a:srgbClr val="0090BF"/>
                </a:solidFill>
              </a:rPr>
              <a:t>national energy transition commitments </a:t>
            </a:r>
          </a:p>
          <a:p>
            <a:pPr marL="0" indent="0">
              <a:buNone/>
            </a:pPr>
            <a:endParaRPr lang="en-GB" b="1">
              <a:latin typeface="Franklin Gothic Medium"/>
            </a:endParaRPr>
          </a:p>
          <a:p>
            <a:pPr marL="0" indent="0">
              <a:buNone/>
            </a:pPr>
            <a:endParaRPr lang="en-GB" b="1">
              <a:latin typeface="Franklin Gothic Medium"/>
            </a:endParaRPr>
          </a:p>
          <a:p>
            <a:pPr marL="0" indent="0">
              <a:buNone/>
            </a:pPr>
            <a:endParaRPr lang="en-GB" b="1">
              <a:latin typeface="Franklin Gothic Medium"/>
            </a:endParaRPr>
          </a:p>
          <a:p>
            <a:pPr marL="0" indent="0">
              <a:buNone/>
            </a:pPr>
            <a:r>
              <a:rPr lang="en-NO" b="1">
                <a:latin typeface="Franklin Gothic Medium"/>
              </a:rPr>
              <a:t>Summary</a:t>
            </a:r>
            <a:endParaRPr lang="en-GB" b="1">
              <a:latin typeface="Franklin Gothic Medium"/>
            </a:endParaRPr>
          </a:p>
          <a:p>
            <a:pPr marL="0" indent="0">
              <a:buNone/>
            </a:pPr>
            <a:r>
              <a:rPr lang="en-GB"/>
              <a:t>Encouraged disclosures: </a:t>
            </a:r>
          </a:p>
          <a:p>
            <a:pPr>
              <a:buFont typeface="Wingdings" pitchFamily="2" charset="2"/>
              <a:buChar char="§"/>
            </a:pPr>
            <a:r>
              <a:rPr lang="en-GB" sz="1200"/>
              <a:t>Material </a:t>
            </a:r>
            <a:r>
              <a:rPr lang="en-GB" sz="1200" b="1">
                <a:solidFill>
                  <a:srgbClr val="0090BF"/>
                </a:solidFill>
              </a:rPr>
              <a:t>exploration contracts </a:t>
            </a:r>
          </a:p>
          <a:p>
            <a:pPr>
              <a:buFont typeface="Wingdings" pitchFamily="2" charset="2"/>
              <a:buChar char="§"/>
            </a:pPr>
            <a:r>
              <a:rPr lang="en-GB" sz="1200"/>
              <a:t>Terms of </a:t>
            </a:r>
            <a:r>
              <a:rPr lang="en-GB" sz="1200" b="1">
                <a:solidFill>
                  <a:srgbClr val="0090BF"/>
                </a:solidFill>
              </a:rPr>
              <a:t>sale of state’s share </a:t>
            </a:r>
            <a:r>
              <a:rPr lang="en-GB" sz="1200"/>
              <a:t>of production or other </a:t>
            </a:r>
            <a:r>
              <a:rPr lang="en-GB" sz="1200" b="1">
                <a:solidFill>
                  <a:srgbClr val="0090BF"/>
                </a:solidFill>
              </a:rPr>
              <a:t>in-kind revenues</a:t>
            </a:r>
          </a:p>
          <a:p>
            <a:pPr>
              <a:buClr>
                <a:srgbClr val="002157"/>
              </a:buClr>
              <a:buFont typeface="Wingdings" pitchFamily="2" charset="2"/>
              <a:buChar char="§"/>
            </a:pPr>
            <a:r>
              <a:rPr lang="en-GB" sz="1200" b="1">
                <a:solidFill>
                  <a:srgbClr val="0090BF"/>
                </a:solidFill>
              </a:rPr>
              <a:t>Infrastructure and barter provisions </a:t>
            </a:r>
            <a:r>
              <a:rPr lang="en-GB" sz="1200"/>
              <a:t>in contracts (including resource-backed </a:t>
            </a:r>
            <a:br>
              <a:rPr lang="en-GB" sz="1200"/>
            </a:br>
            <a:r>
              <a:rPr lang="en-GB" sz="1200"/>
              <a:t>loans)</a:t>
            </a:r>
          </a:p>
          <a:p>
            <a:pPr marL="0" indent="0">
              <a:buNone/>
            </a:pPr>
            <a:r>
              <a:rPr lang="en-GB"/>
              <a:t>Expected disclosures: </a:t>
            </a:r>
          </a:p>
          <a:p>
            <a:pPr>
              <a:buFont typeface="Wingdings" pitchFamily="2" charset="2"/>
              <a:buChar char="§"/>
            </a:pPr>
            <a:r>
              <a:rPr lang="en-GB" sz="1200"/>
              <a:t>Agreements mandating </a:t>
            </a:r>
            <a:r>
              <a:rPr lang="en-GB" sz="1200" b="1">
                <a:solidFill>
                  <a:srgbClr val="0090BF"/>
                </a:solidFill>
              </a:rPr>
              <a:t>social and environmental payments</a:t>
            </a:r>
            <a:endParaRPr lang="en-GB" sz="1200"/>
          </a:p>
          <a:p>
            <a:pPr marL="0" indent="0">
              <a:buNone/>
            </a:pPr>
            <a:endParaRPr lang="en-NO"/>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i="1"/>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1"/>
              <a:t>Understand the </a:t>
            </a:r>
            <a:r>
              <a:rPr lang="en-GB" b="0" i="1">
                <a:solidFill>
                  <a:srgbClr val="0090BF"/>
                </a:solidFill>
              </a:rPr>
              <a:t>legal</a:t>
            </a:r>
            <a:r>
              <a:rPr lang="en-GB" b="0" i="1"/>
              <a:t> and </a:t>
            </a:r>
            <a:r>
              <a:rPr lang="en-GB" b="0" i="1">
                <a:solidFill>
                  <a:srgbClr val="0090BF"/>
                </a:solidFill>
              </a:rPr>
              <a:t>institutional</a:t>
            </a:r>
            <a:r>
              <a:rPr lang="en-GB" b="0" i="1"/>
              <a:t> framework to </a:t>
            </a:r>
            <a:r>
              <a:rPr lang="en-GB" b="0" i="1">
                <a:solidFill>
                  <a:srgbClr val="0090BF"/>
                </a:solidFill>
              </a:rPr>
              <a:t>fight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a:solidFill>
                  <a:srgbClr val="374151"/>
                </a:solidFill>
                <a:effectLst/>
                <a:latin typeface="Söhne"/>
              </a:rPr>
              <a:t>EITI reports can provide comprehensive data on laws, regulations and institutional mandate to address corruption in the extractive industry. By analysing this information, stakeholders can assess the effectiveness of existing legal and institutional frameworks in curbing corruption.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Promoting accountable license and contract awards</a:t>
            </a:r>
            <a:r>
              <a:rPr lang="en-GB" sz="1200" b="1">
                <a:effectLst/>
                <a:latin typeface="Franklin Gothic Book" panose="020B0503020102020204" pitchFamily="34" charset="0"/>
                <a:ea typeface="Cambria" panose="02040503050406030204" pitchFamily="18" charset="0"/>
                <a:cs typeface="Arial" panose="020B0604020202020204" pitchFamily="34" charset="0"/>
              </a:rPr>
              <a:t> </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License and contract awards are often susceptible to corruption. This challenge is particularly apparent in the transition minerals sector where growing demand can drive an uptick in investments. EITI disclosures play a role in mitigating these risks by strengthening transparency on license and contract awards.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EITI reports include information on license allocations, detailing who holds the rights to exploit natural resources. Stakeholders can scrutinise this data to identify any lack of transparency or fairness in the license allocation process. </a:t>
            </a:r>
          </a:p>
          <a:p>
            <a:pPr marL="171450" marR="0" lvl="0" indent="-171450" algn="l" defTabSz="914400" rtl="0" eaLnBrk="1" fontAlgn="auto" latinLnBrk="0" hangingPunct="1">
              <a:lnSpc>
                <a:spcPct val="100000"/>
              </a:lnSpc>
              <a:spcBef>
                <a:spcPts val="1200"/>
              </a:spcBef>
              <a:spcAft>
                <a:spcPts val="1200"/>
              </a:spcAft>
              <a:buClrTx/>
              <a:buSzTx/>
              <a:buFontTx/>
              <a:buChar char="-"/>
              <a:tabLst/>
              <a:defRPr/>
            </a:pPr>
            <a:r>
              <a:rPr lang="en-GB" b="0" i="0">
                <a:solidFill>
                  <a:srgbClr val="374151"/>
                </a:solidFill>
                <a:effectLst/>
                <a:latin typeface="Söhne"/>
              </a:rPr>
              <a:t>The information disclosed by the EITI helps in detecting vulnerabilities, such as non-competitive bidding or favouritism, that could lead to corruption in the allocation of resource licenses.</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Disclosures related to award criteria and processes can enable stakeholders to understand whether decision-making is transparent and competitive. </a:t>
            </a:r>
            <a:endParaRPr lang="en-GB" sz="10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i="1">
              <a:effectLst/>
              <a:latin typeface="Franklin Gothic Book" panose="020B0503020102020204" pitchFamily="34" charset="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i="1">
                <a:effectLst/>
                <a:latin typeface="Franklin Gothic Book" panose="020B0503020102020204" pitchFamily="34" charset="0"/>
                <a:ea typeface="Cambria" panose="02040503050406030204" pitchFamily="18" charset="0"/>
                <a:cs typeface="Arial" panose="020B0604020202020204" pitchFamily="34" charset="0"/>
              </a:rPr>
              <a:t>Strengthening SOE governance</a:t>
            </a:r>
            <a:endParaRPr lang="nb-NO" sz="1200">
              <a:effectLst/>
              <a:latin typeface="Franklin Gothic Book" panose="020B0503020102020204" pitchFamily="34" charset="0"/>
              <a:ea typeface="Cambria" panose="02040503050406030204" pitchFamily="18" charset="0"/>
              <a:cs typeface="Arial" panose="020B0604020202020204" pitchFamily="34" charset="0"/>
            </a:endParaRP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A significant proportion of recent corruption cases in the oil, gas and mining sectors have involved SOEs. As SOEs pursue new business opportunities in the context of the energy transition, corruption risk may surface in areas such as the use of agents and intermediaries, supplier and contractor selection, and commodity trading. </a:t>
            </a:r>
          </a:p>
          <a:p>
            <a:pPr marL="171450" indent="-171450">
              <a:spcBef>
                <a:spcPts val="1200"/>
              </a:spcBef>
              <a:spcAft>
                <a:spcPts val="1200"/>
              </a:spcAft>
              <a:buFontTx/>
              <a:buChar char="-"/>
            </a:pPr>
            <a:r>
              <a:rPr lang="en-GB" sz="1200">
                <a:effectLst/>
                <a:latin typeface="Franklin Gothic Book" panose="020B0503020102020204" pitchFamily="34" charset="0"/>
                <a:ea typeface="Cambria" panose="02040503050406030204" pitchFamily="18" charset="0"/>
                <a:cs typeface="Arial" panose="020B0604020202020204" pitchFamily="34" charset="0"/>
              </a:rPr>
              <a:t>EITI disclosures can help to strengthen SOE governance. </a:t>
            </a:r>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6</a:t>
            </a:fld>
            <a:endParaRPr lang="nb-NO"/>
          </a:p>
        </p:txBody>
      </p:sp>
    </p:spTree>
    <p:extLst>
      <p:ext uri="{BB962C8B-B14F-4D97-AF65-F5344CB8AC3E}">
        <p14:creationId xmlns:p14="http://schemas.microsoft.com/office/powerpoint/2010/main" val="1047026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a:solidFill>
                  <a:schemeClr val="tx1"/>
                </a:solidFill>
              </a:rPr>
              <a:t>Scope of the requirement:</a:t>
            </a:r>
            <a:endParaRPr lang="nb-NO" sz="1200">
              <a:solidFill>
                <a:schemeClr val="tx1"/>
              </a:solidFill>
            </a:endParaRPr>
          </a:p>
          <a:p>
            <a:pPr marL="0" indent="0">
              <a:buNone/>
            </a:pPr>
            <a:r>
              <a:rPr lang="nb-NO" sz="1200" i="1" err="1"/>
              <a:t>Requirement</a:t>
            </a:r>
            <a:r>
              <a:rPr lang="nb-NO" sz="1200" i="1"/>
              <a:t> 2.4.d– </a:t>
            </a:r>
            <a:r>
              <a:rPr lang="nb-NO" sz="1200" i="1" err="1"/>
              <a:t>contracts</a:t>
            </a:r>
            <a:r>
              <a:rPr lang="nb-NO" sz="1200" i="1"/>
              <a:t>/2.4a- </a:t>
            </a:r>
            <a:r>
              <a:rPr lang="nb-NO" sz="1200" i="1" err="1"/>
              <a:t>licenses</a:t>
            </a:r>
            <a:endParaRPr lang="nb-NO" sz="1200" i="1"/>
          </a:p>
          <a:p>
            <a:pPr marL="342900" indent="-342900">
              <a:buFont typeface="Arial" panose="020B0604020202020204" pitchFamily="34" charset="0"/>
              <a:buChar char="•"/>
            </a:pPr>
            <a:r>
              <a:rPr lang="en-GB" sz="1200" i="1"/>
              <a:t>The full text of any contract, concession, production-sharing agreement or other agreement granted by, or entered into by, the government </a:t>
            </a:r>
            <a:r>
              <a:rPr lang="en-GB" sz="1200" b="1" i="1"/>
              <a:t>which provides the terms attached </a:t>
            </a:r>
            <a:r>
              <a:rPr lang="en-GB" sz="1200" i="1"/>
              <a:t>to the exploitation of oil gas and mineral resources.</a:t>
            </a:r>
          </a:p>
          <a:p>
            <a:pPr marL="342900" indent="-342900">
              <a:buFont typeface="Arial" panose="020B0604020202020204" pitchFamily="34" charset="0"/>
              <a:buChar char="•"/>
            </a:pPr>
            <a:r>
              <a:rPr lang="en-GB" sz="1200" i="1"/>
              <a:t> full annex, addendum or rider </a:t>
            </a:r>
          </a:p>
          <a:p>
            <a:pPr marL="342900" indent="-342900">
              <a:buFont typeface="Arial" panose="020B0604020202020204" pitchFamily="34" charset="0"/>
              <a:buChar char="•"/>
            </a:pPr>
            <a:r>
              <a:rPr lang="en-GB" sz="1200" i="1"/>
              <a:t> full text of any alteration </a:t>
            </a:r>
          </a:p>
          <a:p>
            <a:endParaRPr lang="nb-NO"/>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10</a:t>
            </a:fld>
            <a:endParaRPr lang="nb-NO"/>
          </a:p>
        </p:txBody>
      </p:sp>
    </p:spTree>
    <p:extLst>
      <p:ext uri="{BB962C8B-B14F-4D97-AF65-F5344CB8AC3E}">
        <p14:creationId xmlns:p14="http://schemas.microsoft.com/office/powerpoint/2010/main" val="3074403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11</a:t>
            </a:fld>
            <a:endParaRPr lang="nb-NO"/>
          </a:p>
        </p:txBody>
      </p:sp>
    </p:spTree>
    <p:extLst>
      <p:ext uri="{BB962C8B-B14F-4D97-AF65-F5344CB8AC3E}">
        <p14:creationId xmlns:p14="http://schemas.microsoft.com/office/powerpoint/2010/main" val="3669458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nb-NO"/>
          </a:p>
          <a:p>
            <a:pPr marL="0" indent="0">
              <a:buNone/>
            </a:pPr>
            <a:endParaRPr lang="nb-NO"/>
          </a:p>
          <a:p>
            <a:pPr marL="0" indent="0">
              <a:buNone/>
            </a:pPr>
            <a:r>
              <a:rPr lang="nb-NO" err="1"/>
              <a:t>Issue</a:t>
            </a:r>
            <a:r>
              <a:rPr lang="nb-NO"/>
              <a:t>:</a:t>
            </a:r>
          </a:p>
          <a:p>
            <a:pPr marL="0" indent="0">
              <a:buNone/>
            </a:pPr>
            <a:r>
              <a:rPr lang="nb-NO" sz="1200" err="1"/>
              <a:t>Does</a:t>
            </a:r>
            <a:r>
              <a:rPr lang="nb-NO" sz="1200"/>
              <a:t> </a:t>
            </a:r>
            <a:r>
              <a:rPr lang="nb-NO" sz="1200" err="1"/>
              <a:t>amendment</a:t>
            </a:r>
            <a:r>
              <a:rPr lang="nb-NO" sz="1200"/>
              <a:t> trigger </a:t>
            </a:r>
            <a:r>
              <a:rPr lang="nb-NO" sz="1200" err="1"/>
              <a:t>disclosure</a:t>
            </a:r>
            <a:r>
              <a:rPr lang="nb-NO" sz="1200"/>
              <a:t> </a:t>
            </a:r>
            <a:r>
              <a:rPr lang="nb-NO" sz="1200" err="1"/>
              <a:t>even</a:t>
            </a:r>
            <a:r>
              <a:rPr lang="nb-NO" sz="1200"/>
              <a:t> </a:t>
            </a:r>
            <a:r>
              <a:rPr lang="nb-NO" sz="1200" err="1"/>
              <a:t>of</a:t>
            </a:r>
            <a:r>
              <a:rPr lang="nb-NO" sz="1200"/>
              <a:t> </a:t>
            </a:r>
            <a:r>
              <a:rPr lang="nb-NO" sz="1200" err="1"/>
              <a:t>contracts</a:t>
            </a:r>
            <a:r>
              <a:rPr lang="nb-NO" sz="1200"/>
              <a:t> </a:t>
            </a:r>
            <a:r>
              <a:rPr lang="nb-NO" sz="1200" err="1"/>
              <a:t>executed</a:t>
            </a:r>
            <a:r>
              <a:rPr lang="nb-NO" sz="1200"/>
              <a:t> </a:t>
            </a:r>
            <a:r>
              <a:rPr lang="nb-NO" sz="1200" err="1"/>
              <a:t>before</a:t>
            </a:r>
            <a:r>
              <a:rPr lang="nb-NO" sz="1200"/>
              <a:t> 1 </a:t>
            </a:r>
            <a:r>
              <a:rPr lang="nb-NO" sz="1200" err="1"/>
              <a:t>January</a:t>
            </a:r>
            <a:r>
              <a:rPr lang="nb-NO" sz="1200"/>
              <a:t> 2021? </a:t>
            </a:r>
          </a:p>
          <a:p>
            <a:pPr marL="287655" indent="-287655"/>
            <a:r>
              <a:rPr lang="nb-NO" sz="1200" err="1">
                <a:solidFill>
                  <a:srgbClr val="FF0000"/>
                </a:solidFill>
              </a:rPr>
              <a:t>Amendment</a:t>
            </a:r>
            <a:r>
              <a:rPr lang="nb-NO" sz="1200">
                <a:solidFill>
                  <a:srgbClr val="FF0000"/>
                </a:solidFill>
              </a:rPr>
              <a:t> triggers </a:t>
            </a:r>
            <a:r>
              <a:rPr lang="nb-NO" sz="1200" err="1">
                <a:solidFill>
                  <a:srgbClr val="FF0000"/>
                </a:solidFill>
              </a:rPr>
              <a:t>disclosure</a:t>
            </a:r>
            <a:r>
              <a:rPr lang="nb-NO" sz="1200">
                <a:solidFill>
                  <a:srgbClr val="FF0000"/>
                </a:solidFill>
              </a:rPr>
              <a:t> </a:t>
            </a:r>
            <a:r>
              <a:rPr lang="nb-NO" sz="1200" err="1">
                <a:solidFill>
                  <a:srgbClr val="FF0000"/>
                </a:solidFill>
              </a:rPr>
              <a:t>of</a:t>
            </a:r>
            <a:r>
              <a:rPr lang="nb-NO" sz="1200">
                <a:solidFill>
                  <a:srgbClr val="FF0000"/>
                </a:solidFill>
              </a:rPr>
              <a:t> </a:t>
            </a:r>
            <a:r>
              <a:rPr lang="nb-NO" sz="1200" err="1">
                <a:solidFill>
                  <a:srgbClr val="FF0000"/>
                </a:solidFill>
              </a:rPr>
              <a:t>contracts</a:t>
            </a:r>
            <a:r>
              <a:rPr lang="nb-NO" sz="1200">
                <a:solidFill>
                  <a:srgbClr val="FF0000"/>
                </a:solidFill>
              </a:rPr>
              <a:t> </a:t>
            </a:r>
            <a:r>
              <a:rPr lang="nb-NO" sz="1200" err="1">
                <a:solidFill>
                  <a:srgbClr val="FF0000"/>
                </a:solidFill>
              </a:rPr>
              <a:t>even</a:t>
            </a:r>
            <a:r>
              <a:rPr lang="nb-NO" sz="1200">
                <a:solidFill>
                  <a:srgbClr val="FF0000"/>
                </a:solidFill>
              </a:rPr>
              <a:t> </a:t>
            </a:r>
            <a:r>
              <a:rPr lang="nb-NO" sz="1200" err="1">
                <a:solidFill>
                  <a:srgbClr val="FF0000"/>
                </a:solidFill>
              </a:rPr>
              <a:t>if</a:t>
            </a:r>
            <a:r>
              <a:rPr lang="nb-NO" sz="1200">
                <a:solidFill>
                  <a:srgbClr val="FF0000"/>
                </a:solidFill>
              </a:rPr>
              <a:t> </a:t>
            </a:r>
            <a:r>
              <a:rPr lang="nb-NO" sz="1200" err="1">
                <a:solidFill>
                  <a:srgbClr val="FF0000"/>
                </a:solidFill>
              </a:rPr>
              <a:t>they</a:t>
            </a:r>
            <a:r>
              <a:rPr lang="nb-NO" sz="1200">
                <a:solidFill>
                  <a:srgbClr val="FF0000"/>
                </a:solidFill>
              </a:rPr>
              <a:t> </a:t>
            </a:r>
            <a:r>
              <a:rPr lang="nb-NO" sz="1200" err="1">
                <a:solidFill>
                  <a:srgbClr val="FF0000"/>
                </a:solidFill>
              </a:rPr>
              <a:t>are</a:t>
            </a:r>
            <a:r>
              <a:rPr lang="nb-NO" sz="1200">
                <a:solidFill>
                  <a:srgbClr val="FF0000"/>
                </a:solidFill>
              </a:rPr>
              <a:t> </a:t>
            </a:r>
            <a:r>
              <a:rPr lang="nb-NO" sz="1200" err="1">
                <a:solidFill>
                  <a:srgbClr val="FF0000"/>
                </a:solidFill>
              </a:rPr>
              <a:t>executed</a:t>
            </a:r>
            <a:r>
              <a:rPr lang="nb-NO" sz="1200">
                <a:solidFill>
                  <a:srgbClr val="FF0000"/>
                </a:solidFill>
              </a:rPr>
              <a:t> </a:t>
            </a:r>
            <a:r>
              <a:rPr lang="nb-NO" sz="1200" err="1">
                <a:solidFill>
                  <a:srgbClr val="FF0000"/>
                </a:solidFill>
              </a:rPr>
              <a:t>before</a:t>
            </a:r>
            <a:r>
              <a:rPr lang="nb-NO" sz="1200">
                <a:solidFill>
                  <a:srgbClr val="FF0000"/>
                </a:solidFill>
              </a:rPr>
              <a:t> 1 </a:t>
            </a:r>
            <a:r>
              <a:rPr lang="nb-NO" sz="1200" err="1">
                <a:solidFill>
                  <a:srgbClr val="FF0000"/>
                </a:solidFill>
              </a:rPr>
              <a:t>January</a:t>
            </a:r>
            <a:r>
              <a:rPr lang="nb-NO" sz="1200">
                <a:solidFill>
                  <a:srgbClr val="FF0000"/>
                </a:solidFill>
              </a:rPr>
              <a:t> 2021. </a:t>
            </a:r>
          </a:p>
          <a:p>
            <a:pPr marL="287655" indent="-287655"/>
            <a:r>
              <a:rPr lang="en-US" sz="1200">
                <a:solidFill>
                  <a:srgbClr val="FF0000"/>
                </a:solidFill>
              </a:rPr>
              <a:t>Full disclosure of the original contract that is being amended is required, including previous amendments.</a:t>
            </a:r>
          </a:p>
          <a:p>
            <a:pPr marL="287655" indent="-287655"/>
            <a:r>
              <a:rPr lang="en-US" sz="1200">
                <a:solidFill>
                  <a:srgbClr val="FF0000"/>
                </a:solidFill>
              </a:rPr>
              <a:t> If there are concerns about disclosing terms from previous versions of the contract that are no longer active, the parties could opt to restate the terms in an updated version of the contract</a:t>
            </a:r>
          </a:p>
          <a:p>
            <a:pPr marL="287655" indent="-287655"/>
            <a:r>
              <a:rPr lang="en-US" sz="1200">
                <a:solidFill>
                  <a:srgbClr val="FF0000"/>
                </a:solidFill>
              </a:rPr>
              <a:t>If disclosure of full contracts would entail disclosure of confidential provisions entered into before 1 January 2021, MSGs could ask the parties to the contract to execute waivers on confidentiality</a:t>
            </a:r>
            <a:endParaRPr lang="nb-NO" sz="1200">
              <a:solidFill>
                <a:srgbClr val="FF0000"/>
              </a:solidFill>
            </a:endParaRPr>
          </a:p>
          <a:p>
            <a:pPr marL="287655" indent="-287655"/>
            <a:endParaRPr lang="nb-NO"/>
          </a:p>
          <a:p>
            <a:endParaRPr lang="en-NO"/>
          </a:p>
        </p:txBody>
      </p:sp>
      <p:sp>
        <p:nvSpPr>
          <p:cNvPr id="4" name="Slide Number Placeholder 3"/>
          <p:cNvSpPr>
            <a:spLocks noGrp="1"/>
          </p:cNvSpPr>
          <p:nvPr>
            <p:ph type="sldNum" sz="quarter" idx="5"/>
          </p:nvPr>
        </p:nvSpPr>
        <p:spPr/>
        <p:txBody>
          <a:bodyPr/>
          <a:lstStyle/>
          <a:p>
            <a:fld id="{AF0F0302-BE9E-8A47-8FBA-EF4A5D6A0C17}" type="slidenum">
              <a:rPr lang="nb-NO" smtClean="0"/>
              <a:t>13</a:t>
            </a:fld>
            <a:endParaRPr lang="nb-NO"/>
          </a:p>
        </p:txBody>
      </p:sp>
    </p:spTree>
    <p:extLst>
      <p:ext uri="{BB962C8B-B14F-4D97-AF65-F5344CB8AC3E}">
        <p14:creationId xmlns:p14="http://schemas.microsoft.com/office/powerpoint/2010/main" val="3374037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challenges above are from the findings of the 2022. The challenges remained the same based on the 2020 stocktake findings</a:t>
            </a:r>
          </a:p>
          <a:p>
            <a:endParaRPr lang="en-GB"/>
          </a:p>
          <a:p>
            <a:r>
              <a:rPr lang="en-GB"/>
              <a:t>2024 stocktake to commence in June </a:t>
            </a:r>
          </a:p>
          <a:p>
            <a:pPr marL="0" indent="0">
              <a:buFont typeface="Arial" panose="020B0604020202020204" pitchFamily="34" charset="0"/>
              <a:buNone/>
            </a:pPr>
            <a:endParaRPr lang="en-NO" sz="1200">
              <a:effectLst/>
              <a:latin typeface="Franklin Gothic Book" panose="020B0503020102020204" pitchFamily="34" charset="0"/>
              <a:ea typeface="Cambria" panose="02040503050406030204" pitchFamily="18"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F0F0302-BE9E-8A47-8FBA-EF4A5D6A0C17}" type="slidenum">
              <a:rPr lang="nb-NO" smtClean="0"/>
              <a:t>15</a:t>
            </a:fld>
            <a:endParaRPr lang="nb-NO"/>
          </a:p>
        </p:txBody>
      </p:sp>
    </p:spTree>
    <p:extLst>
      <p:ext uri="{BB962C8B-B14F-4D97-AF65-F5344CB8AC3E}">
        <p14:creationId xmlns:p14="http://schemas.microsoft.com/office/powerpoint/2010/main" val="41641718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1">
    <p:bg>
      <p:bgPr>
        <a:solidFill>
          <a:srgbClr val="FAEDBC">
            <a:alpha val="9804"/>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03F0F2-071C-84FB-04B9-CB0477BF93A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901738" y="0"/>
            <a:ext cx="10287001" cy="6858001"/>
          </a:xfrm>
          <a:prstGeom prst="rect">
            <a:avLst/>
          </a:prstGeom>
        </p:spPr>
      </p:pic>
      <p:sp>
        <p:nvSpPr>
          <p:cNvPr id="2" name="Rectangle 1">
            <a:extLst>
              <a:ext uri="{FF2B5EF4-FFF2-40B4-BE49-F238E27FC236}">
                <a16:creationId xmlns:a16="http://schemas.microsoft.com/office/drawing/2014/main" id="{B270B929-9328-914C-BFEB-1BA8D78F10B4}"/>
              </a:ext>
            </a:extLst>
          </p:cNvPr>
          <p:cNvSpPr/>
          <p:nvPr userDrawn="1"/>
        </p:nvSpPr>
        <p:spPr>
          <a:xfrm>
            <a:off x="-3261" y="0"/>
            <a:ext cx="12192000" cy="6858000"/>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7" name="Picture 16">
            <a:extLst>
              <a:ext uri="{FF2B5EF4-FFF2-40B4-BE49-F238E27FC236}">
                <a16:creationId xmlns:a16="http://schemas.microsoft.com/office/drawing/2014/main" id="{23318D56-2F65-2345-986D-6A6A6434642B}"/>
              </a:ext>
            </a:extLst>
          </p:cNvPr>
          <p:cNvPicPr>
            <a:picLocks noChangeAspect="1"/>
          </p:cNvPicPr>
          <p:nvPr userDrawn="1"/>
        </p:nvPicPr>
        <p:blipFill>
          <a:blip r:embed="rId3"/>
          <a:stretch>
            <a:fillRect/>
          </a:stretch>
        </p:blipFill>
        <p:spPr>
          <a:xfrm>
            <a:off x="643435" y="5825339"/>
            <a:ext cx="1495765" cy="673730"/>
          </a:xfrm>
          <a:prstGeom prst="rect">
            <a:avLst/>
          </a:prstGeom>
        </p:spPr>
      </p:pic>
      <p:sp>
        <p:nvSpPr>
          <p:cNvPr id="20" name="Rectangle 19">
            <a:extLst>
              <a:ext uri="{FF2B5EF4-FFF2-40B4-BE49-F238E27FC236}">
                <a16:creationId xmlns:a16="http://schemas.microsoft.com/office/drawing/2014/main" id="{53A550BA-8BB3-0B42-A64B-40FACC84A7ED}"/>
              </a:ext>
            </a:extLst>
          </p:cNvPr>
          <p:cNvSpPr/>
          <p:nvPr userDrawn="1"/>
        </p:nvSpPr>
        <p:spPr>
          <a:xfrm>
            <a:off x="3261"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B4D7E56E-AC71-8A46-B53B-A5A57D0F79E5}"/>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48D247A-8C6F-0345-88AD-11EBA9482B87}"/>
              </a:ext>
            </a:extLst>
          </p:cNvPr>
          <p:cNvSpPr/>
          <p:nvPr userDrawn="1"/>
        </p:nvSpPr>
        <p:spPr>
          <a:xfrm>
            <a:off x="725292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ctangle 22">
            <a:extLst>
              <a:ext uri="{FF2B5EF4-FFF2-40B4-BE49-F238E27FC236}">
                <a16:creationId xmlns:a16="http://schemas.microsoft.com/office/drawing/2014/main" id="{63B7248B-D2AB-ED4D-8101-FF105C167BE7}"/>
              </a:ext>
            </a:extLst>
          </p:cNvPr>
          <p:cNvSpPr/>
          <p:nvPr userDrawn="1"/>
        </p:nvSpPr>
        <p:spPr>
          <a:xfrm>
            <a:off x="11870888"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TextBox 23">
            <a:extLst>
              <a:ext uri="{FF2B5EF4-FFF2-40B4-BE49-F238E27FC236}">
                <a16:creationId xmlns:a16="http://schemas.microsoft.com/office/drawing/2014/main" id="{5955B5D0-FBF1-164D-8B43-EE8BE2276F5F}"/>
              </a:ext>
            </a:extLst>
          </p:cNvPr>
          <p:cNvSpPr txBox="1"/>
          <p:nvPr userDrawn="1"/>
        </p:nvSpPr>
        <p:spPr>
          <a:xfrm>
            <a:off x="6572528" y="5808678"/>
            <a:ext cx="4976037" cy="707886"/>
          </a:xfrm>
          <a:prstGeom prst="rect">
            <a:avLst/>
          </a:prstGeom>
          <a:noFill/>
        </p:spPr>
        <p:txBody>
          <a:bodyPr wrap="square" rtlCol="0">
            <a:spAutoFit/>
          </a:bodyPr>
          <a:lstStyle/>
          <a:p>
            <a:pPr algn="r"/>
            <a:r>
              <a:rPr lang="en-GB" sz="2000" b="0" i="0" kern="1200" noProof="0">
                <a:solidFill>
                  <a:srgbClr val="FFFFFF"/>
                </a:solidFill>
                <a:effectLst/>
                <a:latin typeface="+mj-lt"/>
                <a:ea typeface="+mn-ea"/>
                <a:cs typeface="+mn-cs"/>
              </a:rPr>
              <a:t>The global standard for the good governance of oil, gas and mineral resources.</a:t>
            </a:r>
            <a:endParaRPr lang="en-GB" sz="2000" b="0" i="0" noProof="0">
              <a:solidFill>
                <a:srgbClr val="FFFFFF"/>
              </a:solidFill>
              <a:latin typeface="+mj-lt"/>
            </a:endParaRPr>
          </a:p>
        </p:txBody>
      </p:sp>
    </p:spTree>
    <p:extLst>
      <p:ext uri="{BB962C8B-B14F-4D97-AF65-F5344CB8AC3E}">
        <p14:creationId xmlns:p14="http://schemas.microsoft.com/office/powerpoint/2010/main" val="3224322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tel og 2-spalte innhold">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1" y="2019792"/>
            <a:ext cx="5349279" cy="3581400"/>
          </a:xfrm>
        </p:spPr>
        <p:txBody>
          <a:bodyPr/>
          <a:lstStyle/>
          <a:p>
            <a:pPr lvl="0"/>
            <a:r>
              <a:rPr lang="en-GB"/>
              <a:t>Click to edit Master text styles</a:t>
            </a:r>
          </a:p>
        </p:txBody>
      </p:sp>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5/23/24</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24" name="Slide Number Placeholder 5">
            <a:extLst>
              <a:ext uri="{FF2B5EF4-FFF2-40B4-BE49-F238E27FC236}">
                <a16:creationId xmlns:a16="http://schemas.microsoft.com/office/drawing/2014/main" id="{CCD24B93-4D97-C146-8244-BF6FA5ECAF9B}"/>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2" name="Content Placeholder 2">
            <a:extLst>
              <a:ext uri="{FF2B5EF4-FFF2-40B4-BE49-F238E27FC236}">
                <a16:creationId xmlns:a16="http://schemas.microsoft.com/office/drawing/2014/main" id="{5BF9C66D-8089-0746-B8A4-495F8E5FB85B}"/>
              </a:ext>
            </a:extLst>
          </p:cNvPr>
          <p:cNvSpPr>
            <a:spLocks noGrp="1"/>
          </p:cNvSpPr>
          <p:nvPr>
            <p:ph idx="10"/>
          </p:nvPr>
        </p:nvSpPr>
        <p:spPr>
          <a:xfrm>
            <a:off x="6212341" y="2019792"/>
            <a:ext cx="5336224" cy="3581400"/>
          </a:xfrm>
        </p:spPr>
        <p:txBody>
          <a:bodyPr/>
          <a:lstStyle/>
          <a:p>
            <a:pPr lvl="0"/>
            <a:r>
              <a:rPr lang="en-GB"/>
              <a:t>Click to edit Master text styles</a:t>
            </a:r>
          </a:p>
        </p:txBody>
      </p:sp>
      <p:pic>
        <p:nvPicPr>
          <p:cNvPr id="15" name="Picture 14">
            <a:extLst>
              <a:ext uri="{FF2B5EF4-FFF2-40B4-BE49-F238E27FC236}">
                <a16:creationId xmlns:a16="http://schemas.microsoft.com/office/drawing/2014/main" id="{3DB9E97A-427D-294B-8CC9-7542F3794D5A}"/>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17" name="Rectangle 16">
            <a:extLst>
              <a:ext uri="{FF2B5EF4-FFF2-40B4-BE49-F238E27FC236}">
                <a16:creationId xmlns:a16="http://schemas.microsoft.com/office/drawing/2014/main" id="{A5934582-449C-A148-BDAE-61909D5B5E12}"/>
              </a:ext>
            </a:extLst>
          </p:cNvPr>
          <p:cNvSpPr/>
          <p:nvPr userDrawn="1"/>
        </p:nvSpPr>
        <p:spPr>
          <a:xfrm rot="10800000">
            <a:off x="9214778" y="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54616DA5-BD52-274B-9153-B2B3662CBC1B}"/>
              </a:ext>
            </a:extLst>
          </p:cNvPr>
          <p:cNvSpPr/>
          <p:nvPr userDrawn="1"/>
        </p:nvSpPr>
        <p:spPr>
          <a:xfrm rot="10800000">
            <a:off x="11870888" y="560416"/>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DAD040E1-F8FE-A740-A085-8E23C694EFF2}"/>
              </a:ext>
            </a:extLst>
          </p:cNvPr>
          <p:cNvSpPr/>
          <p:nvPr userDrawn="1"/>
        </p:nvSpPr>
        <p:spPr>
          <a:xfrm rot="10800000">
            <a:off x="0" y="280208"/>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25">
            <a:extLst>
              <a:ext uri="{FF2B5EF4-FFF2-40B4-BE49-F238E27FC236}">
                <a16:creationId xmlns:a16="http://schemas.microsoft.com/office/drawing/2014/main" id="{E9D7A923-9D2B-5F40-8C62-9B40955AFD66}"/>
              </a:ext>
            </a:extLst>
          </p:cNvPr>
          <p:cNvSpPr/>
          <p:nvPr userDrawn="1"/>
        </p:nvSpPr>
        <p:spPr>
          <a:xfrm rot="10800000">
            <a:off x="4308037" y="560417"/>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08206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tel og innhold">
    <p:bg>
      <p:bgPr>
        <a:solidFill>
          <a:srgbClr val="FFFFFF"/>
        </a:solidFill>
        <a:effectLst/>
      </p:bgPr>
    </p:bg>
    <p:spTree>
      <p:nvGrpSpPr>
        <p:cNvPr id="1" name=""/>
        <p:cNvGrpSpPr/>
        <p:nvPr/>
      </p:nvGrpSpPr>
      <p:grpSpPr>
        <a:xfrm>
          <a:off x="0" y="0"/>
          <a:ext cx="0" cy="0"/>
          <a:chOff x="0" y="0"/>
          <a:chExt cx="0" cy="0"/>
        </a:xfrm>
      </p:grpSpPr>
      <p:sp>
        <p:nvSpPr>
          <p:cNvPr id="23" name="Plassholder for tekst 8">
            <a:extLst>
              <a:ext uri="{FF2B5EF4-FFF2-40B4-BE49-F238E27FC236}">
                <a16:creationId xmlns:a16="http://schemas.microsoft.com/office/drawing/2014/main" id="{4E812410-1ABE-A44D-A32E-B76F37F8628A}"/>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24" name="Subtitle 2">
            <a:extLst>
              <a:ext uri="{FF2B5EF4-FFF2-40B4-BE49-F238E27FC236}">
                <a16:creationId xmlns:a16="http://schemas.microsoft.com/office/drawing/2014/main" id="{815E48DE-B486-C241-A458-CBBC152CC592}"/>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8" name="Picture 7">
            <a:extLst>
              <a:ext uri="{FF2B5EF4-FFF2-40B4-BE49-F238E27FC236}">
                <a16:creationId xmlns:a16="http://schemas.microsoft.com/office/drawing/2014/main" id="{22132671-954A-4D47-AEBD-92085E3FBA88}"/>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1" name="Rectangle 10">
            <a:extLst>
              <a:ext uri="{FF2B5EF4-FFF2-40B4-BE49-F238E27FC236}">
                <a16:creationId xmlns:a16="http://schemas.microsoft.com/office/drawing/2014/main" id="{D476726F-8C3B-0546-8866-07AE701F98A0}"/>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A856FD8-7113-754C-9729-F1C9944FB0A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19F1DD6-A7B1-6B47-8C2B-C92917CB278A}"/>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11BFBFE-08EC-044E-9B34-EDCB6E8F5CCB}"/>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8F482C08-3221-8C4B-A9E2-4C2932758D51}"/>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0F0DAD0-348C-2340-8890-967C7D130063}"/>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8013141B-1C4F-564D-A9F3-1D18838993D2}"/>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E1DE8C83-902E-0A45-99C3-F52DE7023521}"/>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81886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tel og innhold">
    <p:bg>
      <p:bgPr>
        <a:solidFill>
          <a:srgbClr val="FFFFFF"/>
        </a:solidFill>
        <a:effectLst/>
      </p:bgPr>
    </p:bg>
    <p:spTree>
      <p:nvGrpSpPr>
        <p:cNvPr id="1" name=""/>
        <p:cNvGrpSpPr/>
        <p:nvPr/>
      </p:nvGrpSpPr>
      <p:grpSpPr>
        <a:xfrm>
          <a:off x="0" y="0"/>
          <a:ext cx="0" cy="0"/>
          <a:chOff x="0" y="0"/>
          <a:chExt cx="0" cy="0"/>
        </a:xfrm>
      </p:grpSpPr>
      <p:sp>
        <p:nvSpPr>
          <p:cNvPr id="17" name="Rektangel 16">
            <a:extLst>
              <a:ext uri="{FF2B5EF4-FFF2-40B4-BE49-F238E27FC236}">
                <a16:creationId xmlns:a16="http://schemas.microsoft.com/office/drawing/2014/main" id="{8B0B10B0-4594-B242-A30B-AA4A58E639BA}"/>
              </a:ext>
            </a:extLst>
          </p:cNvPr>
          <p:cNvSpPr/>
          <p:nvPr userDrawn="1"/>
        </p:nvSpPr>
        <p:spPr>
          <a:xfrm>
            <a:off x="10887" y="0"/>
            <a:ext cx="12191999" cy="6858000"/>
          </a:xfrm>
          <a:prstGeom prst="rect">
            <a:avLst/>
          </a:prstGeom>
          <a:gradFill>
            <a:gsLst>
              <a:gs pos="0">
                <a:srgbClr val="165B89">
                  <a:alpha val="90000"/>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0" name="Picture 7">
            <a:extLst>
              <a:ext uri="{FF2B5EF4-FFF2-40B4-BE49-F238E27FC236}">
                <a16:creationId xmlns:a16="http://schemas.microsoft.com/office/drawing/2014/main" id="{7C25C8FC-A7C2-AA46-A1E0-0406475D188D}"/>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21" name="Rectangle 10">
            <a:extLst>
              <a:ext uri="{FF2B5EF4-FFF2-40B4-BE49-F238E27FC236}">
                <a16:creationId xmlns:a16="http://schemas.microsoft.com/office/drawing/2014/main" id="{41E2E8A4-CB22-7142-8F74-F8FBD66CCDFA}"/>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12">
            <a:extLst>
              <a:ext uri="{FF2B5EF4-FFF2-40B4-BE49-F238E27FC236}">
                <a16:creationId xmlns:a16="http://schemas.microsoft.com/office/drawing/2014/main" id="{8912EACA-5C97-D24F-81B5-12CB6086A0D1}"/>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13">
            <a:extLst>
              <a:ext uri="{FF2B5EF4-FFF2-40B4-BE49-F238E27FC236}">
                <a16:creationId xmlns:a16="http://schemas.microsoft.com/office/drawing/2014/main" id="{7169053A-218D-D14B-82C7-6DBC45C600B0}"/>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14">
            <a:extLst>
              <a:ext uri="{FF2B5EF4-FFF2-40B4-BE49-F238E27FC236}">
                <a16:creationId xmlns:a16="http://schemas.microsoft.com/office/drawing/2014/main" id="{DC59BF02-48F2-FC4E-8066-33BC621DE77C}"/>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15">
            <a:extLst>
              <a:ext uri="{FF2B5EF4-FFF2-40B4-BE49-F238E27FC236}">
                <a16:creationId xmlns:a16="http://schemas.microsoft.com/office/drawing/2014/main" id="{CF3B2062-9F54-2140-A66F-11E1014B4B52}"/>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ctangle 17">
            <a:extLst>
              <a:ext uri="{FF2B5EF4-FFF2-40B4-BE49-F238E27FC236}">
                <a16:creationId xmlns:a16="http://schemas.microsoft.com/office/drawing/2014/main" id="{8521A50A-A709-5A43-949F-0FE17BE3DE58}"/>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Rectangle 18">
            <a:extLst>
              <a:ext uri="{FF2B5EF4-FFF2-40B4-BE49-F238E27FC236}">
                <a16:creationId xmlns:a16="http://schemas.microsoft.com/office/drawing/2014/main" id="{39C69104-D01D-F14B-AF17-92AD971CED07}"/>
              </a:ext>
            </a:extLst>
          </p:cNvPr>
          <p:cNvSpPr/>
          <p:nvPr userDrawn="1"/>
        </p:nvSpPr>
        <p:spPr>
          <a:xfrm rot="10800000">
            <a:off x="11881774" y="54954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Plassholder for tekst 8">
            <a:extLst>
              <a:ext uri="{FF2B5EF4-FFF2-40B4-BE49-F238E27FC236}">
                <a16:creationId xmlns:a16="http://schemas.microsoft.com/office/drawing/2014/main" id="{4E812410-1ABE-A44D-A32E-B76F37F8628A}"/>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24" name="Subtitle 2">
            <a:extLst>
              <a:ext uri="{FF2B5EF4-FFF2-40B4-BE49-F238E27FC236}">
                <a16:creationId xmlns:a16="http://schemas.microsoft.com/office/drawing/2014/main" id="{815E48DE-B486-C241-A458-CBBC152CC592}"/>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8" name="Picture 7">
            <a:extLst>
              <a:ext uri="{FF2B5EF4-FFF2-40B4-BE49-F238E27FC236}">
                <a16:creationId xmlns:a16="http://schemas.microsoft.com/office/drawing/2014/main" id="{22132671-954A-4D47-AEBD-92085E3FBA88}"/>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1" name="Rectangle 10">
            <a:extLst>
              <a:ext uri="{FF2B5EF4-FFF2-40B4-BE49-F238E27FC236}">
                <a16:creationId xmlns:a16="http://schemas.microsoft.com/office/drawing/2014/main" id="{D476726F-8C3B-0546-8866-07AE701F98A0}"/>
              </a:ext>
            </a:extLst>
          </p:cNvPr>
          <p:cNvSpPr/>
          <p:nvPr userDrawn="1"/>
        </p:nvSpPr>
        <p:spPr>
          <a:xfrm>
            <a:off x="104748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A856FD8-7113-754C-9729-F1C9944FB0A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D19F1DD6-A7B1-6B47-8C2B-C92917CB278A}"/>
              </a:ext>
            </a:extLst>
          </p:cNvPr>
          <p:cNvSpPr/>
          <p:nvPr userDrawn="1"/>
        </p:nvSpPr>
        <p:spPr>
          <a:xfrm>
            <a:off x="960120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11BFBFE-08EC-044E-9B34-EDCB6E8F5CCB}"/>
              </a:ext>
            </a:extLst>
          </p:cNvPr>
          <p:cNvSpPr/>
          <p:nvPr userDrawn="1"/>
        </p:nvSpPr>
        <p:spPr>
          <a:xfrm>
            <a:off x="64294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8F482C08-3221-8C4B-A9E2-4C2932758D51}"/>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0F0DAD0-348C-2340-8890-967C7D130063}"/>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8013141B-1C4F-564D-A9F3-1D18838993D2}"/>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E1DE8C83-902E-0A45-99C3-F52DE7023521}"/>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894869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tel og innhold">
    <p:bg>
      <p:bgPr>
        <a:gradFill>
          <a:gsLst>
            <a:gs pos="0">
              <a:srgbClr val="F6A70A"/>
            </a:gs>
            <a:gs pos="100000">
              <a:srgbClr val="F6A70A">
                <a:alpha val="6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386ECBC-C7C3-1341-B043-F1716F047202}"/>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D5CCF850-7C43-D348-8905-4C010A30BB35}"/>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AD5B582B-8CC5-9A48-A187-76EA0BBBC04D}"/>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22997BC9-6867-A34E-A786-A52F8C222B02}"/>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C7526EC4-917D-D548-8A65-118920147788}"/>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432122A4-C6CD-634E-949C-05BC5DD1536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8080296F-2C04-7F4D-8950-600E9AC8C63C}"/>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3CCC923F-8D4E-E445-B988-42626CD04CA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40030D7E-3905-BC42-97AC-B9829203042A}"/>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05C8ED67-7D9A-ED44-8223-236EE4D19E20}"/>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6618EB33-0A75-3A4A-B109-C02D37D5DEB3}"/>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875047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tel og innhold">
    <p:bg>
      <p:bgPr>
        <a:gradFill>
          <a:gsLst>
            <a:gs pos="0">
              <a:srgbClr val="2B8636"/>
            </a:gs>
            <a:gs pos="100000">
              <a:srgbClr val="89AA2E">
                <a:alpha val="8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F8A1702-EB3B-6C41-892C-1DDA8568BA92}"/>
              </a:ext>
            </a:extLst>
          </p:cNvPr>
          <p:cNvSpPr>
            <a:spLocks noGrp="1"/>
          </p:cNvSpPr>
          <p:nvPr>
            <p:ph type="body" sz="quarter" idx="15" hasCustomPrompt="1"/>
          </p:nvPr>
        </p:nvSpPr>
        <p:spPr>
          <a:xfrm>
            <a:off x="643435" y="3056502"/>
            <a:ext cx="10665218"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C6EDD975-2603-2042-A253-1F1147E3D67A}"/>
              </a:ext>
            </a:extLst>
          </p:cNvPr>
          <p:cNvSpPr>
            <a:spLocks noGrp="1"/>
          </p:cNvSpPr>
          <p:nvPr>
            <p:ph type="subTitle" idx="1"/>
          </p:nvPr>
        </p:nvSpPr>
        <p:spPr>
          <a:xfrm>
            <a:off x="643435" y="3886159"/>
            <a:ext cx="10665218"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2CD4446C-151C-3B4F-870B-48CF87460B35}"/>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EFBCFEA4-C757-3149-8B4F-01C948142529}"/>
              </a:ext>
            </a:extLst>
          </p:cNvPr>
          <p:cNvSpPr/>
          <p:nvPr userDrawn="1"/>
        </p:nvSpPr>
        <p:spPr>
          <a:xfrm>
            <a:off x="6031803" y="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336469FF-800C-EE47-8166-9F60C0567EA3}"/>
              </a:ext>
            </a:extLst>
          </p:cNvPr>
          <p:cNvSpPr/>
          <p:nvPr userDrawn="1"/>
        </p:nvSpPr>
        <p:spPr>
          <a:xfrm>
            <a:off x="10987541" y="45926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486F0583-0F99-0944-9919-27F7C4990977}"/>
              </a:ext>
            </a:extLst>
          </p:cNvPr>
          <p:cNvSpPr/>
          <p:nvPr userDrawn="1"/>
        </p:nvSpPr>
        <p:spPr>
          <a:xfrm>
            <a:off x="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5CBEFAD-B213-5041-8C81-59B586F04A19}"/>
              </a:ext>
            </a:extLst>
          </p:cNvPr>
          <p:cNvSpPr/>
          <p:nvPr userDrawn="1"/>
        </p:nvSpPr>
        <p:spPr>
          <a:xfrm>
            <a:off x="3501261"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2E3719D7-BF86-6241-BACF-F33B44F0CD20}"/>
              </a:ext>
            </a:extLst>
          </p:cNvPr>
          <p:cNvSpPr/>
          <p:nvPr userDrawn="1"/>
        </p:nvSpPr>
        <p:spPr>
          <a:xfrm rot="10800000">
            <a:off x="11308653"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C64F7A9D-C767-B74B-98D3-DD63B07EBD14}"/>
              </a:ext>
            </a:extLst>
          </p:cNvPr>
          <p:cNvSpPr/>
          <p:nvPr userDrawn="1"/>
        </p:nvSpPr>
        <p:spPr>
          <a:xfrm rot="10800000">
            <a:off x="437568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824CD40C-BB5D-7E42-9679-DA118B2BCC94}"/>
              </a:ext>
            </a:extLst>
          </p:cNvPr>
          <p:cNvSpPr/>
          <p:nvPr userDrawn="1"/>
        </p:nvSpPr>
        <p:spPr>
          <a:xfrm rot="10800000">
            <a:off x="6096000"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F41D9119-753A-FE41-8767-645656A5395B}"/>
              </a:ext>
            </a:extLst>
          </p:cNvPr>
          <p:cNvSpPr/>
          <p:nvPr userDrawn="1"/>
        </p:nvSpPr>
        <p:spPr>
          <a:xfrm rot="10800000">
            <a:off x="85942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9564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tel og innhold">
    <p:bg>
      <p:bgPr>
        <a:gradFill>
          <a:gsLst>
            <a:gs pos="0">
              <a:srgbClr val="D24228"/>
            </a:gs>
            <a:gs pos="100000">
              <a:srgbClr val="E17980">
                <a:alpha val="90000"/>
              </a:srgbClr>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C09520E-92B4-7B4C-8DC5-D9BA0D369214}"/>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5662879B-FA15-3E40-8B8E-9043955A61E0}"/>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A8E8C512-4B73-DB44-B563-BA76078871FE}"/>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3F5A41A4-BA7D-594A-8E5B-9DD65CCC0DDA}"/>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7870DDC-0635-1E48-9017-7C932E39D136}"/>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3490BA59-BDA3-C64B-B3A8-A30DE79DBA7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F60DF030-DED4-C84D-A780-6056B334120D}"/>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6DB03CD7-346E-FE43-B6E0-01AAB29C9BD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231CF1CF-F361-C949-AF9D-2917BCEEFDB0}"/>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3C47E76E-E395-5C4C-A93E-BE1AB956811A}"/>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063B8247-8B4A-424F-8283-912AE1E4DE3F}"/>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426114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tel og innhold">
    <p:bg>
      <p:bgPr>
        <a:gradFill>
          <a:gsLst>
            <a:gs pos="0">
              <a:srgbClr val="6D5339"/>
            </a:gs>
            <a:gs pos="100000">
              <a:srgbClr val="EBCB9F"/>
            </a:gs>
          </a:gsLst>
          <a:lin ang="0" scaled="0"/>
        </a:gradFill>
        <a:effectLst/>
      </p:bgPr>
    </p:bg>
    <p:spTree>
      <p:nvGrpSpPr>
        <p:cNvPr id="1" name=""/>
        <p:cNvGrpSpPr/>
        <p:nvPr/>
      </p:nvGrpSpPr>
      <p:grpSpPr>
        <a:xfrm>
          <a:off x="0" y="0"/>
          <a:ext cx="0" cy="0"/>
          <a:chOff x="0" y="0"/>
          <a:chExt cx="0" cy="0"/>
        </a:xfrm>
      </p:grpSpPr>
      <p:sp>
        <p:nvSpPr>
          <p:cNvPr id="8" name="Plassholder for tekst 8">
            <a:extLst>
              <a:ext uri="{FF2B5EF4-FFF2-40B4-BE49-F238E27FC236}">
                <a16:creationId xmlns:a16="http://schemas.microsoft.com/office/drawing/2014/main" id="{5C09520E-92B4-7B4C-8DC5-D9BA0D369214}"/>
              </a:ext>
            </a:extLst>
          </p:cNvPr>
          <p:cNvSpPr>
            <a:spLocks noGrp="1"/>
          </p:cNvSpPr>
          <p:nvPr>
            <p:ph type="body" sz="quarter" idx="15"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Chapter title here</a:t>
            </a:r>
          </a:p>
        </p:txBody>
      </p:sp>
      <p:sp>
        <p:nvSpPr>
          <p:cNvPr id="9" name="Subtitle 2">
            <a:extLst>
              <a:ext uri="{FF2B5EF4-FFF2-40B4-BE49-F238E27FC236}">
                <a16:creationId xmlns:a16="http://schemas.microsoft.com/office/drawing/2014/main" id="{5662879B-FA15-3E40-8B8E-9043955A61E0}"/>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A8E8C512-4B73-DB44-B563-BA76078871FE}"/>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3F5A41A4-BA7D-594A-8E5B-9DD65CCC0DDA}"/>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7870DDC-0635-1E48-9017-7C932E39D136}"/>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3490BA59-BDA3-C64B-B3A8-A30DE79DBA7D}"/>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F60DF030-DED4-C84D-A780-6056B334120D}"/>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6DB03CD7-346E-FE43-B6E0-01AAB29C9BD0}"/>
              </a:ext>
            </a:extLst>
          </p:cNvPr>
          <p:cNvSpPr/>
          <p:nvPr userDrawn="1"/>
        </p:nvSpPr>
        <p:spPr>
          <a:xfrm rot="10800000">
            <a:off x="4665117"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231CF1CF-F361-C949-AF9D-2917BCEEFDB0}"/>
              </a:ext>
            </a:extLst>
          </p:cNvPr>
          <p:cNvSpPr/>
          <p:nvPr userDrawn="1"/>
        </p:nvSpPr>
        <p:spPr>
          <a:xfrm rot="10800000">
            <a:off x="733872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ctangle 21">
            <a:extLst>
              <a:ext uri="{FF2B5EF4-FFF2-40B4-BE49-F238E27FC236}">
                <a16:creationId xmlns:a16="http://schemas.microsoft.com/office/drawing/2014/main" id="{3C47E76E-E395-5C4C-A93E-BE1AB956811A}"/>
              </a:ext>
            </a:extLst>
          </p:cNvPr>
          <p:cNvSpPr/>
          <p:nvPr userDrawn="1"/>
        </p:nvSpPr>
        <p:spPr>
          <a:xfrm rot="10800000">
            <a:off x="948395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063B8247-8B4A-424F-8283-912AE1E4DE3F}"/>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926658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p:bg>
      <p:bgPr>
        <a:solidFill>
          <a:srgbClr val="FFFFFF">
            <a:alpha val="9804"/>
          </a:srgbClr>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3A958BBD-B190-9446-927B-1BAEDF8B5597}"/>
              </a:ext>
            </a:extLst>
          </p:cNvPr>
          <p:cNvSpPr>
            <a:spLocks noGrp="1"/>
          </p:cNvSpPr>
          <p:nvPr>
            <p:ph type="pic" sz="quarter" idx="10"/>
          </p:nvPr>
        </p:nvSpPr>
        <p:spPr>
          <a:xfrm>
            <a:off x="0" y="0"/>
            <a:ext cx="12192000" cy="6858000"/>
          </a:xfrm>
        </p:spPr>
        <p:txBody>
          <a:bodyPr>
            <a:normAutofit/>
          </a:bodyPr>
          <a:lstStyle>
            <a:lvl1pPr algn="ctr">
              <a:defRPr sz="4000"/>
            </a:lvl1pPr>
          </a:lstStyle>
          <a:p>
            <a:r>
              <a:rPr lang="en-GB"/>
              <a:t>Click icon to add picture</a:t>
            </a:r>
            <a:endParaRPr lang="en-US"/>
          </a:p>
        </p:txBody>
      </p:sp>
      <p:sp>
        <p:nvSpPr>
          <p:cNvPr id="8" name="Date Placeholder 3">
            <a:extLst>
              <a:ext uri="{FF2B5EF4-FFF2-40B4-BE49-F238E27FC236}">
                <a16:creationId xmlns:a16="http://schemas.microsoft.com/office/drawing/2014/main" id="{EAD2D80E-82C1-0B48-8D77-32CD3860771B}"/>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5/23/24</a:t>
            </a:fld>
            <a:endParaRPr lang="en-US"/>
          </a:p>
        </p:txBody>
      </p:sp>
      <p:sp>
        <p:nvSpPr>
          <p:cNvPr id="9" name="Footer Placeholder 4">
            <a:extLst>
              <a:ext uri="{FF2B5EF4-FFF2-40B4-BE49-F238E27FC236}">
                <a16:creationId xmlns:a16="http://schemas.microsoft.com/office/drawing/2014/main" id="{66100030-06ED-984B-A9AE-B26E0F75C090}"/>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10" name="Slide Number Placeholder 5">
            <a:extLst>
              <a:ext uri="{FF2B5EF4-FFF2-40B4-BE49-F238E27FC236}">
                <a16:creationId xmlns:a16="http://schemas.microsoft.com/office/drawing/2014/main" id="{62C9BB57-B5BB-C048-80CA-2112B66022D2}"/>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Tittellysbilde">
    <p:bg>
      <p:bgPr>
        <a:solidFill>
          <a:srgbClr val="FAEDBC">
            <a:alpha val="9804"/>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B570E-21A5-99EE-67A3-CB44E2087D3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4" name="Rectangle 3">
            <a:extLst>
              <a:ext uri="{FF2B5EF4-FFF2-40B4-BE49-F238E27FC236}">
                <a16:creationId xmlns:a16="http://schemas.microsoft.com/office/drawing/2014/main" id="{9238BB3D-1CD5-15EA-55D8-6E7011FE809F}"/>
              </a:ext>
            </a:extLst>
          </p:cNvPr>
          <p:cNvSpPr/>
          <p:nvPr userDrawn="1"/>
        </p:nvSpPr>
        <p:spPr>
          <a:xfrm>
            <a:off x="-3260" y="-1"/>
            <a:ext cx="12192000" cy="6874042"/>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79ACA503-FA50-E445-9979-B383A80BFCEF}"/>
              </a:ext>
            </a:extLst>
          </p:cNvPr>
          <p:cNvSpPr/>
          <p:nvPr userDrawn="1"/>
        </p:nvSpPr>
        <p:spPr>
          <a:xfrm rot="10800000">
            <a:off x="11308653" y="623091"/>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70669852-B41A-EA49-8723-7F8F2F1FFD84}"/>
              </a:ext>
            </a:extLst>
          </p:cNvPr>
          <p:cNvSpPr/>
          <p:nvPr userDrawn="1"/>
        </p:nvSpPr>
        <p:spPr>
          <a:xfrm rot="10800000">
            <a:off x="8385859" y="108235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5295C02D-3CAA-D14E-A886-46F0B60F613D}"/>
              </a:ext>
            </a:extLst>
          </p:cNvPr>
          <p:cNvSpPr/>
          <p:nvPr userDrawn="1"/>
        </p:nvSpPr>
        <p:spPr>
          <a:xfrm rot="10800000">
            <a:off x="2028699" y="0"/>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CAEDCF2E-966E-A940-AD9C-7E7752364C00}"/>
              </a:ext>
            </a:extLst>
          </p:cNvPr>
          <p:cNvSpPr/>
          <p:nvPr userDrawn="1"/>
        </p:nvSpPr>
        <p:spPr>
          <a:xfrm rot="10800000">
            <a:off x="5028862" y="-1"/>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13">
            <a:extLst>
              <a:ext uri="{FF2B5EF4-FFF2-40B4-BE49-F238E27FC236}">
                <a16:creationId xmlns:a16="http://schemas.microsoft.com/office/drawing/2014/main" id="{5A95558E-B898-054A-B73E-FE784DD63DAE}"/>
              </a:ext>
            </a:extLst>
          </p:cNvPr>
          <p:cNvPicPr>
            <a:picLocks noChangeAspect="1"/>
          </p:cNvPicPr>
          <p:nvPr userDrawn="1"/>
        </p:nvPicPr>
        <p:blipFill>
          <a:blip r:embed="rId3"/>
          <a:stretch>
            <a:fillRect/>
          </a:stretch>
        </p:blipFill>
        <p:spPr>
          <a:xfrm>
            <a:off x="486196" y="2183849"/>
            <a:ext cx="2882037" cy="1853321"/>
          </a:xfrm>
          <a:prstGeom prst="rect">
            <a:avLst/>
          </a:prstGeom>
        </p:spPr>
      </p:pic>
      <p:sp>
        <p:nvSpPr>
          <p:cNvPr id="15" name="Plassholder for tekst 8">
            <a:extLst>
              <a:ext uri="{FF2B5EF4-FFF2-40B4-BE49-F238E27FC236}">
                <a16:creationId xmlns:a16="http://schemas.microsoft.com/office/drawing/2014/main" id="{1A77DE0D-EDC8-BD42-90E0-094F5E382FF5}"/>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FFFFFF"/>
                </a:solidFill>
                <a:latin typeface="Franklin Gothic Demi" panose="020B0603020102020204" pitchFamily="34" charset="0"/>
              </a:defRPr>
            </a:lvl1pPr>
          </a:lstStyle>
          <a:p>
            <a:r>
              <a:rPr lang="en-US"/>
              <a:t>Thank you!</a:t>
            </a:r>
          </a:p>
        </p:txBody>
      </p:sp>
      <p:sp>
        <p:nvSpPr>
          <p:cNvPr id="18" name="TextBox 17">
            <a:extLst>
              <a:ext uri="{FF2B5EF4-FFF2-40B4-BE49-F238E27FC236}">
                <a16:creationId xmlns:a16="http://schemas.microsoft.com/office/drawing/2014/main" id="{2DC2ECE2-560F-2845-91F0-CE0CC0CD3314}"/>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FFFFFF"/>
                </a:solidFill>
              </a:rPr>
              <a:t>www.eiti.org</a:t>
            </a:r>
            <a:endParaRPr lang="nb-NO" sz="1400">
              <a:solidFill>
                <a:srgbClr val="FFFFFF"/>
              </a:solidFill>
            </a:endParaRPr>
          </a:p>
          <a:p>
            <a:r>
              <a:rPr lang="nb-NO" sz="1400">
                <a:solidFill>
                  <a:srgbClr val="FFFFFF"/>
                </a:solidFill>
              </a:rPr>
              <a:t>@</a:t>
            </a:r>
            <a:r>
              <a:rPr lang="nb-NO" sz="1400" err="1">
                <a:solidFill>
                  <a:srgbClr val="FFFFFF"/>
                </a:solidFill>
              </a:rPr>
              <a:t>EITIorg</a:t>
            </a:r>
            <a:endParaRPr lang="nb-NO" sz="1400">
              <a:solidFill>
                <a:srgbClr val="FFFFFF"/>
              </a:solidFill>
            </a:endParaRPr>
          </a:p>
        </p:txBody>
      </p:sp>
    </p:spTree>
    <p:extLst>
      <p:ext uri="{BB962C8B-B14F-4D97-AF65-F5344CB8AC3E}">
        <p14:creationId xmlns:p14="http://schemas.microsoft.com/office/powerpoint/2010/main" val="1332992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2_Tittellysbilde">
    <p:bg>
      <p:bgPr>
        <a:solidFill>
          <a:srgbClr val="FFFFFF">
            <a:alpha val="9804"/>
          </a:srgb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B49AE6F-E19C-A941-AFAF-9A6AD40CEF82}"/>
              </a:ext>
            </a:extLst>
          </p:cNvPr>
          <p:cNvSpPr/>
          <p:nvPr userDrawn="1"/>
        </p:nvSpPr>
        <p:spPr>
          <a:xfrm>
            <a:off x="0" y="459260"/>
            <a:ext cx="883347" cy="280207"/>
          </a:xfrm>
          <a:prstGeom prst="rect">
            <a:avLst/>
          </a:prstGeom>
          <a:solidFill>
            <a:srgbClr val="009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0DC020A5-4687-B34F-9A8C-86567B4C9A9A}"/>
              </a:ext>
            </a:extLst>
          </p:cNvPr>
          <p:cNvSpPr/>
          <p:nvPr userDrawn="1"/>
        </p:nvSpPr>
        <p:spPr>
          <a:xfrm>
            <a:off x="8090434"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6447FAB2-898D-7949-B255-53D40E4BE1E2}"/>
              </a:ext>
            </a:extLst>
          </p:cNvPr>
          <p:cNvSpPr/>
          <p:nvPr userDrawn="1"/>
        </p:nvSpPr>
        <p:spPr>
          <a:xfrm>
            <a:off x="11313170" y="1082351"/>
            <a:ext cx="878830" cy="280207"/>
          </a:xfrm>
          <a:prstGeom prst="rect">
            <a:avLst/>
          </a:prstGeom>
          <a:solidFill>
            <a:srgbClr val="0021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35EC463A-E2A6-5944-82A5-DEAB1D87A9D8}"/>
              </a:ext>
            </a:extLst>
          </p:cNvPr>
          <p:cNvSpPr/>
          <p:nvPr userDrawn="1"/>
        </p:nvSpPr>
        <p:spPr>
          <a:xfrm>
            <a:off x="5870234" y="1077544"/>
            <a:ext cx="321112" cy="280207"/>
          </a:xfrm>
          <a:prstGeom prst="rect">
            <a:avLst/>
          </a:prstGeom>
          <a:solidFill>
            <a:srgbClr val="005B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lassholder for tekst 8">
            <a:extLst>
              <a:ext uri="{FF2B5EF4-FFF2-40B4-BE49-F238E27FC236}">
                <a16:creationId xmlns:a16="http://schemas.microsoft.com/office/drawing/2014/main" id="{7B15DB75-8F7F-7347-B7EE-37CBE3ABD8A2}"/>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002157"/>
                </a:solidFill>
                <a:latin typeface="Franklin Gothic Demi" panose="020B0603020102020204" pitchFamily="34" charset="0"/>
              </a:defRPr>
            </a:lvl1pPr>
          </a:lstStyle>
          <a:p>
            <a:r>
              <a:rPr lang="en-US"/>
              <a:t>Thank you!</a:t>
            </a:r>
          </a:p>
        </p:txBody>
      </p:sp>
      <p:sp>
        <p:nvSpPr>
          <p:cNvPr id="12" name="TextBox 11">
            <a:extLst>
              <a:ext uri="{FF2B5EF4-FFF2-40B4-BE49-F238E27FC236}">
                <a16:creationId xmlns:a16="http://schemas.microsoft.com/office/drawing/2014/main" id="{6F6104C9-D1B6-8544-9499-7875078E02A9}"/>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002157"/>
                </a:solidFill>
              </a:rPr>
              <a:t>www.eiti.org</a:t>
            </a:r>
            <a:endParaRPr lang="nb-NO" sz="1400">
              <a:solidFill>
                <a:srgbClr val="002157"/>
              </a:solidFill>
            </a:endParaRPr>
          </a:p>
          <a:p>
            <a:r>
              <a:rPr lang="nb-NO" sz="1400">
                <a:solidFill>
                  <a:srgbClr val="002157"/>
                </a:solidFill>
              </a:rPr>
              <a:t>@</a:t>
            </a:r>
            <a:r>
              <a:rPr lang="nb-NO" sz="1400" err="1">
                <a:solidFill>
                  <a:srgbClr val="002157"/>
                </a:solidFill>
              </a:rPr>
              <a:t>EITIorg</a:t>
            </a:r>
            <a:endParaRPr lang="nb-NO" sz="1400">
              <a:solidFill>
                <a:srgbClr val="002157"/>
              </a:solidFill>
            </a:endParaRPr>
          </a:p>
        </p:txBody>
      </p:sp>
      <p:pic>
        <p:nvPicPr>
          <p:cNvPr id="15" name="Picture 14">
            <a:extLst>
              <a:ext uri="{FF2B5EF4-FFF2-40B4-BE49-F238E27FC236}">
                <a16:creationId xmlns:a16="http://schemas.microsoft.com/office/drawing/2014/main" id="{3F2167BE-9890-394A-B6BD-227F130B0304}"/>
              </a:ext>
            </a:extLst>
          </p:cNvPr>
          <p:cNvPicPr>
            <a:picLocks noChangeAspect="1"/>
          </p:cNvPicPr>
          <p:nvPr userDrawn="1"/>
        </p:nvPicPr>
        <p:blipFill>
          <a:blip r:embed="rId2"/>
          <a:stretch>
            <a:fillRect/>
          </a:stretch>
        </p:blipFill>
        <p:spPr>
          <a:xfrm>
            <a:off x="486196" y="2183849"/>
            <a:ext cx="2882037" cy="1853321"/>
          </a:xfrm>
          <a:prstGeom prst="rect">
            <a:avLst/>
          </a:prstGeom>
        </p:spPr>
      </p:pic>
    </p:spTree>
    <p:extLst>
      <p:ext uri="{BB962C8B-B14F-4D97-AF65-F5344CB8AC3E}">
        <p14:creationId xmlns:p14="http://schemas.microsoft.com/office/powerpoint/2010/main" val="2280200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1_pictur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gradFill>
            <a:gsLst>
              <a:gs pos="0">
                <a:srgbClr val="1BC2EE"/>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Plassholder for bilde 7">
            <a:extLst>
              <a:ext uri="{FF2B5EF4-FFF2-40B4-BE49-F238E27FC236}">
                <a16:creationId xmlns:a16="http://schemas.microsoft.com/office/drawing/2014/main" id="{4F2049E2-5D62-9F41-ACD6-231A22C20DCD}"/>
              </a:ext>
            </a:extLst>
          </p:cNvPr>
          <p:cNvSpPr>
            <a:spLocks noGrp="1"/>
          </p:cNvSpPr>
          <p:nvPr>
            <p:ph type="pic" sz="quarter" idx="14"/>
          </p:nvPr>
        </p:nvSpPr>
        <p:spPr>
          <a:xfrm>
            <a:off x="6096000" y="0"/>
            <a:ext cx="6096000" cy="6857999"/>
          </a:xfrm>
        </p:spPr>
        <p:txBody>
          <a:bodyPr/>
          <a:lstStyle/>
          <a:p>
            <a:r>
              <a:rPr lang="en-GB"/>
              <a:t>Click icon to add picture</a:t>
            </a:r>
            <a:endParaRPr lang="en-US"/>
          </a:p>
        </p:txBody>
      </p:sp>
      <p:sp>
        <p:nvSpPr>
          <p:cNvPr id="11" name="Subtitle 2">
            <a:extLst>
              <a:ext uri="{FF2B5EF4-FFF2-40B4-BE49-F238E27FC236}">
                <a16:creationId xmlns:a16="http://schemas.microsoft.com/office/drawing/2014/main" id="{F978CED7-1B95-B54B-967E-5A9C799EA0EE}"/>
              </a:ext>
            </a:extLst>
          </p:cNvPr>
          <p:cNvSpPr>
            <a:spLocks noGrp="1"/>
          </p:cNvSpPr>
          <p:nvPr>
            <p:ph type="subTitle" idx="1"/>
          </p:nvPr>
        </p:nvSpPr>
        <p:spPr>
          <a:xfrm>
            <a:off x="643435" y="3886159"/>
            <a:ext cx="4711991" cy="417758"/>
          </a:xfrm>
        </p:spPr>
        <p:txBody>
          <a:bodyPr>
            <a:normAutofit/>
          </a:bodyPr>
          <a:lstStyle>
            <a:lvl1pPr marL="0" indent="0" algn="l">
              <a:lnSpc>
                <a:spcPct val="112000"/>
              </a:lnSpc>
              <a:spcBef>
                <a:spcPts val="0"/>
              </a:spcBef>
              <a:spcAft>
                <a:spcPts val="0"/>
              </a:spcAft>
              <a:buNone/>
              <a:defRPr sz="1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2" name="Plassholder for tekst 8">
            <a:extLst>
              <a:ext uri="{FF2B5EF4-FFF2-40B4-BE49-F238E27FC236}">
                <a16:creationId xmlns:a16="http://schemas.microsoft.com/office/drawing/2014/main" id="{913D38AA-ACB5-4C42-9C8B-E6188D4EBB8A}"/>
              </a:ext>
            </a:extLst>
          </p:cNvPr>
          <p:cNvSpPr>
            <a:spLocks noGrp="1"/>
          </p:cNvSpPr>
          <p:nvPr>
            <p:ph type="body" sz="quarter" idx="13" hasCustomPrompt="1"/>
          </p:nvPr>
        </p:nvSpPr>
        <p:spPr>
          <a:xfrm>
            <a:off x="643435" y="3056502"/>
            <a:ext cx="4711991"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9" name="Picture 18">
            <a:extLst>
              <a:ext uri="{FF2B5EF4-FFF2-40B4-BE49-F238E27FC236}">
                <a16:creationId xmlns:a16="http://schemas.microsoft.com/office/drawing/2014/main" id="{CC5F0900-427D-C54E-8B7E-FE2A4DF859EF}"/>
              </a:ext>
            </a:extLst>
          </p:cNvPr>
          <p:cNvPicPr>
            <a:picLocks noChangeAspect="1"/>
          </p:cNvPicPr>
          <p:nvPr userDrawn="1"/>
        </p:nvPicPr>
        <p:blipFill>
          <a:blip r:embed="rId2"/>
          <a:stretch>
            <a:fillRect/>
          </a:stretch>
        </p:blipFill>
        <p:spPr>
          <a:xfrm>
            <a:off x="643435" y="5825339"/>
            <a:ext cx="1495765" cy="673730"/>
          </a:xfrm>
          <a:prstGeom prst="rect">
            <a:avLst/>
          </a:prstGeom>
        </p:spPr>
      </p:pic>
      <p:sp>
        <p:nvSpPr>
          <p:cNvPr id="13" name="Rectangle 12">
            <a:extLst>
              <a:ext uri="{FF2B5EF4-FFF2-40B4-BE49-F238E27FC236}">
                <a16:creationId xmlns:a16="http://schemas.microsoft.com/office/drawing/2014/main" id="{F01A58E3-4FEB-7F4F-BE0F-B059D67E39B7}"/>
              </a:ext>
            </a:extLst>
          </p:cNvPr>
          <p:cNvSpPr/>
          <p:nvPr userDrawn="1"/>
        </p:nvSpPr>
        <p:spPr>
          <a:xfrm>
            <a:off x="643435"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6F489C5E-01B9-A44F-8C09-25A33D507AB2}"/>
              </a:ext>
            </a:extLst>
          </p:cNvPr>
          <p:cNvSpPr/>
          <p:nvPr userDrawn="1"/>
        </p:nvSpPr>
        <p:spPr>
          <a:xfrm>
            <a:off x="4074728"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945A21D7-8597-D64F-803E-53A5D42A29C3}"/>
              </a:ext>
            </a:extLst>
          </p:cNvPr>
          <p:cNvSpPr/>
          <p:nvPr userDrawn="1"/>
        </p:nvSpPr>
        <p:spPr>
          <a:xfrm>
            <a:off x="5217170"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5D850B22-B830-B747-B47D-4A978996033B}"/>
              </a:ext>
            </a:extLst>
          </p:cNvPr>
          <p:cNvSpPr/>
          <p:nvPr userDrawn="1"/>
        </p:nvSpPr>
        <p:spPr>
          <a:xfrm>
            <a:off x="2287473"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21994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le blank">
    <p:bg>
      <p:bgPr>
        <a:solidFill>
          <a:srgbClr val="FFFFFF">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138461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 with subtitl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2233516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start 7">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42747428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start 5">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5274627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5">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5"/>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788470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ase study 5">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5">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5"/>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1566606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4">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rgbClr val="89AA2E"/>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0035165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7">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901404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3">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4"/>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1521077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start 3">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426425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tellysbild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gradFill>
            <a:gsLst>
              <a:gs pos="0">
                <a:srgbClr val="1BC2EE"/>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Picture 5">
            <a:extLst>
              <a:ext uri="{FF2B5EF4-FFF2-40B4-BE49-F238E27FC236}">
                <a16:creationId xmlns:a16="http://schemas.microsoft.com/office/drawing/2014/main" id="{52725910-2A8E-644C-8AE0-0D8893931115}"/>
              </a:ext>
            </a:extLst>
          </p:cNvPr>
          <p:cNvPicPr>
            <a:picLocks noChangeAspect="1"/>
          </p:cNvPicPr>
          <p:nvPr userDrawn="1"/>
        </p:nvPicPr>
        <p:blipFill>
          <a:blip r:embed="rId2"/>
          <a:stretch>
            <a:fillRect/>
          </a:stretch>
        </p:blipFill>
        <p:spPr>
          <a:xfrm>
            <a:off x="3957230" y="2053643"/>
            <a:ext cx="4277537" cy="2750711"/>
          </a:xfrm>
          <a:prstGeom prst="rect">
            <a:avLst/>
          </a:prstGeom>
        </p:spPr>
      </p:pic>
      <p:sp>
        <p:nvSpPr>
          <p:cNvPr id="9" name="Rectangle 8">
            <a:extLst>
              <a:ext uri="{FF2B5EF4-FFF2-40B4-BE49-F238E27FC236}">
                <a16:creationId xmlns:a16="http://schemas.microsoft.com/office/drawing/2014/main" id="{CF41344B-58B7-C649-BB2F-0F1B47F243D2}"/>
              </a:ext>
            </a:extLst>
          </p:cNvPr>
          <p:cNvSpPr/>
          <p:nvPr userDrawn="1"/>
        </p:nvSpPr>
        <p:spPr>
          <a:xfrm>
            <a:off x="10261338" y="459260"/>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Rectangle 9">
            <a:extLst>
              <a:ext uri="{FF2B5EF4-FFF2-40B4-BE49-F238E27FC236}">
                <a16:creationId xmlns:a16="http://schemas.microsoft.com/office/drawing/2014/main" id="{BB8C847C-FD7F-FD42-BD44-7CDF1FAB5F87}"/>
              </a:ext>
            </a:extLst>
          </p:cNvPr>
          <p:cNvSpPr/>
          <p:nvPr userDrawn="1"/>
        </p:nvSpPr>
        <p:spPr>
          <a:xfrm>
            <a:off x="733872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469446E0-B354-BF41-9A69-98CC87CF9EE0}"/>
              </a:ext>
            </a:extLst>
          </p:cNvPr>
          <p:cNvSpPr/>
          <p:nvPr userDrawn="1"/>
        </p:nvSpPr>
        <p:spPr>
          <a:xfrm>
            <a:off x="1" y="1082351"/>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Rectangle 11">
            <a:extLst>
              <a:ext uri="{FF2B5EF4-FFF2-40B4-BE49-F238E27FC236}">
                <a16:creationId xmlns:a16="http://schemas.microsoft.com/office/drawing/2014/main" id="{CE4269DA-C37A-D940-A720-98642AF5CFDB}"/>
              </a:ext>
            </a:extLst>
          </p:cNvPr>
          <p:cNvSpPr/>
          <p:nvPr userDrawn="1"/>
        </p:nvSpPr>
        <p:spPr>
          <a:xfrm>
            <a:off x="2695679" y="107754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6AA5F1C2-D968-234A-B538-0EFF43A1AED5}"/>
              </a:ext>
            </a:extLst>
          </p:cNvPr>
          <p:cNvSpPr/>
          <p:nvPr userDrawn="1"/>
        </p:nvSpPr>
        <p:spPr>
          <a:xfrm rot="10800000">
            <a:off x="9014878" y="6118533"/>
            <a:ext cx="883347"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0F562827-34BE-A04E-AE24-AC13E6DB7C89}"/>
              </a:ext>
            </a:extLst>
          </p:cNvPr>
          <p:cNvSpPr/>
          <p:nvPr userDrawn="1"/>
        </p:nvSpPr>
        <p:spPr>
          <a:xfrm rot="10800000">
            <a:off x="4073009" y="6577793"/>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57DC4FF4-C8E8-DB4B-98FF-6684A75F5CC4}"/>
              </a:ext>
            </a:extLst>
          </p:cNvPr>
          <p:cNvSpPr/>
          <p:nvPr userDrawn="1"/>
        </p:nvSpPr>
        <p:spPr>
          <a:xfrm rot="10800000">
            <a:off x="1540106" y="5495443"/>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Rectangle 15">
            <a:extLst>
              <a:ext uri="{FF2B5EF4-FFF2-40B4-BE49-F238E27FC236}">
                <a16:creationId xmlns:a16="http://schemas.microsoft.com/office/drawing/2014/main" id="{3896B0C4-03B6-C640-86AD-1224C56F4507}"/>
              </a:ext>
            </a:extLst>
          </p:cNvPr>
          <p:cNvSpPr/>
          <p:nvPr userDrawn="1"/>
        </p:nvSpPr>
        <p:spPr>
          <a:xfrm rot="10800000">
            <a:off x="11870888" y="5500249"/>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081230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2">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1"/>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743392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ase study 3">
    <p:bg>
      <p:bgPr>
        <a:solidFill>
          <a:srgbClr val="FFFFFF">
            <a:alpha val="9804"/>
          </a:srgb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EEFD6A-810A-D460-768B-4FED3655FC13}"/>
              </a:ext>
            </a:extLst>
          </p:cNvPr>
          <p:cNvSpPr/>
          <p:nvPr userDrawn="1"/>
        </p:nvSpPr>
        <p:spPr>
          <a:xfrm>
            <a:off x="636492" y="2604654"/>
            <a:ext cx="11644407" cy="3669146"/>
          </a:xfrm>
          <a:prstGeom prst="rect">
            <a:avLst/>
          </a:prstGeom>
          <a:solidFill>
            <a:schemeClr val="accent4">
              <a:alpha val="1517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4"/>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751955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start 2">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113312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ase study 2">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3CB711-1DC6-98C2-0238-8C8C8AEDB3AE}"/>
              </a:ext>
            </a:extLst>
          </p:cNvPr>
          <p:cNvSpPr/>
          <p:nvPr userDrawn="1"/>
        </p:nvSpPr>
        <p:spPr>
          <a:xfrm>
            <a:off x="636493" y="2604654"/>
            <a:ext cx="11555508" cy="3669146"/>
          </a:xfrm>
          <a:prstGeom prst="rect">
            <a:avLst/>
          </a:prstGeom>
          <a:solidFill>
            <a:schemeClr val="bg1">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1"/>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12788986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with subtitl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3774689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1">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tx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8157565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start 1">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935617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ase study 1">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55045F-EFB2-836C-297B-03B00235D5C5}"/>
              </a:ext>
            </a:extLst>
          </p:cNvPr>
          <p:cNvSpPr/>
          <p:nvPr userDrawn="1"/>
        </p:nvSpPr>
        <p:spPr>
          <a:xfrm>
            <a:off x="636493" y="2604654"/>
            <a:ext cx="11555508" cy="3681846"/>
          </a:xfrm>
          <a:prstGeom prst="rect">
            <a:avLst/>
          </a:prstGeom>
          <a:solidFill>
            <a:schemeClr val="tx2">
              <a:alpha val="103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tx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370731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1">
    <p:bg>
      <p:bgPr>
        <a:solidFill>
          <a:srgbClr val="FAEDBC">
            <a:alpha val="9804"/>
          </a:srgbClr>
        </a:solidFill>
        <a:effectLst/>
      </p:bgPr>
    </p:bg>
    <p:spTree>
      <p:nvGrpSpPr>
        <p:cNvPr id="1" name=""/>
        <p:cNvGrpSpPr/>
        <p:nvPr/>
      </p:nvGrpSpPr>
      <p:grpSpPr>
        <a:xfrm>
          <a:off x="0" y="0"/>
          <a:ext cx="0" cy="0"/>
          <a:chOff x="0" y="0"/>
          <a:chExt cx="0" cy="0"/>
        </a:xfrm>
      </p:grpSpPr>
      <p:pic>
        <p:nvPicPr>
          <p:cNvPr id="5" name="Picture 4" descr="A wind turbines in the ocean&#10;&#10;Description automatically generated">
            <a:extLst>
              <a:ext uri="{FF2B5EF4-FFF2-40B4-BE49-F238E27FC236}">
                <a16:creationId xmlns:a16="http://schemas.microsoft.com/office/drawing/2014/main" id="{F929ADEF-2662-1286-7898-0A3B7AC768F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814959" y="-2"/>
            <a:ext cx="11377041" cy="6858000"/>
          </a:xfrm>
          <a:prstGeom prst="rect">
            <a:avLst/>
          </a:prstGeom>
        </p:spPr>
      </p:pic>
      <p:sp>
        <p:nvSpPr>
          <p:cNvPr id="2" name="Rectangle 1">
            <a:extLst>
              <a:ext uri="{FF2B5EF4-FFF2-40B4-BE49-F238E27FC236}">
                <a16:creationId xmlns:a16="http://schemas.microsoft.com/office/drawing/2014/main" id="{B270B929-9328-914C-BFEB-1BA8D78F10B4}"/>
              </a:ext>
            </a:extLst>
          </p:cNvPr>
          <p:cNvSpPr/>
          <p:nvPr userDrawn="1"/>
        </p:nvSpPr>
        <p:spPr>
          <a:xfrm>
            <a:off x="0" y="-1"/>
            <a:ext cx="12192000" cy="6858000"/>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11227453" cy="417758"/>
          </a:xfrm>
        </p:spPr>
        <p:txBody>
          <a:bodyPr>
            <a:noAutofit/>
          </a:bodyPr>
          <a:lstStyle>
            <a:lvl1pPr marL="0" indent="0" algn="l">
              <a:lnSpc>
                <a:spcPct val="112000"/>
              </a:lnSpc>
              <a:spcBef>
                <a:spcPts val="0"/>
              </a:spcBef>
              <a:spcAft>
                <a:spcPts val="0"/>
              </a:spcAft>
              <a:buNone/>
              <a:defRPr sz="3600">
                <a:solidFill>
                  <a:srgbClr val="FFFFFF"/>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FFFFFF"/>
                </a:solidFill>
                <a:latin typeface="Franklin Gothic Demi" panose="020B0603020102020204" pitchFamily="34" charset="0"/>
              </a:defRPr>
            </a:lvl1pPr>
          </a:lstStyle>
          <a:p>
            <a:r>
              <a:rPr lang="en-US"/>
              <a:t>Title here</a:t>
            </a:r>
          </a:p>
        </p:txBody>
      </p:sp>
      <p:pic>
        <p:nvPicPr>
          <p:cNvPr id="17" name="Picture 16">
            <a:extLst>
              <a:ext uri="{FF2B5EF4-FFF2-40B4-BE49-F238E27FC236}">
                <a16:creationId xmlns:a16="http://schemas.microsoft.com/office/drawing/2014/main" id="{23318D56-2F65-2345-986D-6A6A6434642B}"/>
              </a:ext>
            </a:extLst>
          </p:cNvPr>
          <p:cNvPicPr>
            <a:picLocks noChangeAspect="1"/>
          </p:cNvPicPr>
          <p:nvPr userDrawn="1"/>
        </p:nvPicPr>
        <p:blipFill>
          <a:blip r:embed="rId3"/>
          <a:stretch>
            <a:fillRect/>
          </a:stretch>
        </p:blipFill>
        <p:spPr>
          <a:xfrm>
            <a:off x="643435" y="5825339"/>
            <a:ext cx="1495765" cy="673730"/>
          </a:xfrm>
          <a:prstGeom prst="rect">
            <a:avLst/>
          </a:prstGeom>
        </p:spPr>
      </p:pic>
      <p:sp>
        <p:nvSpPr>
          <p:cNvPr id="24" name="TextBox 23">
            <a:extLst>
              <a:ext uri="{FF2B5EF4-FFF2-40B4-BE49-F238E27FC236}">
                <a16:creationId xmlns:a16="http://schemas.microsoft.com/office/drawing/2014/main" id="{5955B5D0-FBF1-164D-8B43-EE8BE2276F5F}"/>
              </a:ext>
            </a:extLst>
          </p:cNvPr>
          <p:cNvSpPr txBox="1"/>
          <p:nvPr userDrawn="1"/>
        </p:nvSpPr>
        <p:spPr>
          <a:xfrm>
            <a:off x="6572528" y="5808678"/>
            <a:ext cx="4976037" cy="707886"/>
          </a:xfrm>
          <a:prstGeom prst="rect">
            <a:avLst/>
          </a:prstGeom>
          <a:noFill/>
        </p:spPr>
        <p:txBody>
          <a:bodyPr wrap="square" rtlCol="0">
            <a:spAutoFit/>
          </a:bodyPr>
          <a:lstStyle/>
          <a:p>
            <a:pPr algn="r"/>
            <a:r>
              <a:rPr lang="en-GB" sz="2000" b="0" i="0" kern="1200" noProof="0">
                <a:solidFill>
                  <a:srgbClr val="FFFFFF"/>
                </a:solidFill>
                <a:effectLst/>
                <a:latin typeface="+mj-lt"/>
                <a:ea typeface="+mn-ea"/>
                <a:cs typeface="+mn-cs"/>
              </a:rPr>
              <a:t>The global standard for the good governance of oil, gas and mineral resources.</a:t>
            </a:r>
            <a:endParaRPr lang="en-GB" sz="2000" b="0" i="0" noProof="0">
              <a:solidFill>
                <a:srgbClr val="FFFFFF"/>
              </a:solidFill>
              <a:latin typeface="+mj-lt"/>
            </a:endParaRPr>
          </a:p>
        </p:txBody>
      </p:sp>
      <p:sp>
        <p:nvSpPr>
          <p:cNvPr id="26" name="Rectangle 25">
            <a:extLst>
              <a:ext uri="{FF2B5EF4-FFF2-40B4-BE49-F238E27FC236}">
                <a16:creationId xmlns:a16="http://schemas.microsoft.com/office/drawing/2014/main" id="{F2034F08-2E77-80DA-F88B-7E29D02A9085}"/>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ctangle 26">
            <a:extLst>
              <a:ext uri="{FF2B5EF4-FFF2-40B4-BE49-F238E27FC236}">
                <a16:creationId xmlns:a16="http://schemas.microsoft.com/office/drawing/2014/main" id="{C4D3322B-25E7-12B3-4115-D3911DCB2E14}"/>
              </a:ext>
            </a:extLst>
          </p:cNvPr>
          <p:cNvSpPr/>
          <p:nvPr userDrawn="1"/>
        </p:nvSpPr>
        <p:spPr>
          <a:xfrm>
            <a:off x="7511040" y="803075"/>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ctangle 27">
            <a:extLst>
              <a:ext uri="{FF2B5EF4-FFF2-40B4-BE49-F238E27FC236}">
                <a16:creationId xmlns:a16="http://schemas.microsoft.com/office/drawing/2014/main" id="{C3A1D9AF-53FD-A902-F732-559BB70A7A56}"/>
              </a:ext>
            </a:extLst>
          </p:cNvPr>
          <p:cNvSpPr/>
          <p:nvPr userDrawn="1"/>
        </p:nvSpPr>
        <p:spPr>
          <a:xfrm>
            <a:off x="11870888" y="38276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ctangle 30">
            <a:extLst>
              <a:ext uri="{FF2B5EF4-FFF2-40B4-BE49-F238E27FC236}">
                <a16:creationId xmlns:a16="http://schemas.microsoft.com/office/drawing/2014/main" id="{E7F62103-F0E3-F7FE-4CE7-B3AAF1709C64}"/>
              </a:ext>
            </a:extLst>
          </p:cNvPr>
          <p:cNvSpPr/>
          <p:nvPr userDrawn="1"/>
        </p:nvSpPr>
        <p:spPr>
          <a:xfrm>
            <a:off x="0" y="522868"/>
            <a:ext cx="814959"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95926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blank">
    <p:bg>
      <p:bgPr>
        <a:solidFill>
          <a:srgbClr val="FFFFFF">
            <a:alpha val="9804"/>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848718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9_Tittellysbilde">
    <p:bg>
      <p:bgPr>
        <a:solidFill>
          <a:srgbClr val="FFFFFF">
            <a:alpha val="9804"/>
          </a:srgb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600D4C1-CA83-924C-ACF6-7A56C964A98E}"/>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8" name="Subtitle 2">
            <a:extLst>
              <a:ext uri="{FF2B5EF4-FFF2-40B4-BE49-F238E27FC236}">
                <a16:creationId xmlns:a16="http://schemas.microsoft.com/office/drawing/2014/main" id="{4F097DB4-7D69-F446-9FAB-5641F169DD51}"/>
              </a:ext>
            </a:extLst>
          </p:cNvPr>
          <p:cNvSpPr>
            <a:spLocks noGrp="1"/>
          </p:cNvSpPr>
          <p:nvPr>
            <p:ph type="subTitle" idx="1"/>
          </p:nvPr>
        </p:nvSpPr>
        <p:spPr>
          <a:xfrm>
            <a:off x="643435" y="3886159"/>
            <a:ext cx="11227453" cy="417758"/>
          </a:xfrm>
        </p:spPr>
        <p:txBody>
          <a:bodyPr>
            <a:normAutofit/>
          </a:bodyPr>
          <a:lstStyle>
            <a:lvl1pPr marL="0" indent="0" algn="l">
              <a:lnSpc>
                <a:spcPct val="112000"/>
              </a:lnSpc>
              <a:spcBef>
                <a:spcPts val="0"/>
              </a:spcBef>
              <a:spcAft>
                <a:spcPts val="0"/>
              </a:spcAft>
              <a:buNone/>
              <a:defRPr sz="1600">
                <a:solidFill>
                  <a:srgbClr val="13285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9" name="Plassholder for tekst 8">
            <a:extLst>
              <a:ext uri="{FF2B5EF4-FFF2-40B4-BE49-F238E27FC236}">
                <a16:creationId xmlns:a16="http://schemas.microsoft.com/office/drawing/2014/main" id="{32FDEDD4-3C78-3343-9A10-1A3EE7C62945}"/>
              </a:ext>
            </a:extLst>
          </p:cNvPr>
          <p:cNvSpPr>
            <a:spLocks noGrp="1"/>
          </p:cNvSpPr>
          <p:nvPr>
            <p:ph type="body" sz="quarter" idx="13" hasCustomPrompt="1"/>
          </p:nvPr>
        </p:nvSpPr>
        <p:spPr>
          <a:xfrm>
            <a:off x="643435" y="3056502"/>
            <a:ext cx="11227453" cy="744996"/>
          </a:xfrm>
        </p:spPr>
        <p:txBody>
          <a:bodyPr anchor="t">
            <a:normAutofit/>
          </a:bodyPr>
          <a:lstStyle>
            <a:lvl1pPr marL="0" indent="0">
              <a:buFontTx/>
              <a:buNone/>
              <a:defRPr sz="5600" b="1" i="0">
                <a:solidFill>
                  <a:srgbClr val="132856"/>
                </a:solidFill>
                <a:latin typeface="Franklin Gothic Demi" panose="020B0603020102020204" pitchFamily="34" charset="0"/>
              </a:defRPr>
            </a:lvl1pPr>
          </a:lstStyle>
          <a:p>
            <a:r>
              <a:rPr lang="en-US"/>
              <a:t>Title here</a:t>
            </a:r>
          </a:p>
        </p:txBody>
      </p:sp>
      <p:sp>
        <p:nvSpPr>
          <p:cNvPr id="37" name="Rectangle 36">
            <a:extLst>
              <a:ext uri="{FF2B5EF4-FFF2-40B4-BE49-F238E27FC236}">
                <a16:creationId xmlns:a16="http://schemas.microsoft.com/office/drawing/2014/main" id="{0596C43E-9D9E-1D41-B0B3-CD0EB024A5E4}"/>
              </a:ext>
            </a:extLst>
          </p:cNvPr>
          <p:cNvSpPr/>
          <p:nvPr userDrawn="1"/>
        </p:nvSpPr>
        <p:spPr>
          <a:xfrm>
            <a:off x="3261" y="45926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8" name="Rectangle 37">
            <a:extLst>
              <a:ext uri="{FF2B5EF4-FFF2-40B4-BE49-F238E27FC236}">
                <a16:creationId xmlns:a16="http://schemas.microsoft.com/office/drawing/2014/main" id="{C29B5521-C2A3-A441-B999-F2447A458EAF}"/>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0" name="Rectangle 39">
            <a:extLst>
              <a:ext uri="{FF2B5EF4-FFF2-40B4-BE49-F238E27FC236}">
                <a16:creationId xmlns:a16="http://schemas.microsoft.com/office/drawing/2014/main" id="{EB866F8D-7F58-C141-BC3E-5DBF3CA36587}"/>
              </a:ext>
            </a:extLst>
          </p:cNvPr>
          <p:cNvSpPr/>
          <p:nvPr userDrawn="1"/>
        </p:nvSpPr>
        <p:spPr>
          <a:xfrm>
            <a:off x="11870888"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5" name="TextBox 44">
            <a:extLst>
              <a:ext uri="{FF2B5EF4-FFF2-40B4-BE49-F238E27FC236}">
                <a16:creationId xmlns:a16="http://schemas.microsoft.com/office/drawing/2014/main" id="{8769D740-F336-9140-824F-BE835F2B8E3D}"/>
              </a:ext>
            </a:extLst>
          </p:cNvPr>
          <p:cNvSpPr txBox="1"/>
          <p:nvPr userDrawn="1"/>
        </p:nvSpPr>
        <p:spPr>
          <a:xfrm>
            <a:off x="6572528" y="5808678"/>
            <a:ext cx="4976037" cy="707886"/>
          </a:xfrm>
          <a:prstGeom prst="rect">
            <a:avLst/>
          </a:prstGeom>
          <a:noFill/>
        </p:spPr>
        <p:txBody>
          <a:bodyPr wrap="square" rtlCol="0">
            <a:spAutoFit/>
          </a:bodyPr>
          <a:lstStyle/>
          <a:p>
            <a:pPr algn="r"/>
            <a:r>
              <a:rPr lang="nb-NO" sz="2000" b="0" i="0" kern="1200">
                <a:solidFill>
                  <a:srgbClr val="002157"/>
                </a:solidFill>
                <a:effectLst/>
                <a:latin typeface="+mj-lt"/>
                <a:ea typeface="+mn-ea"/>
                <a:cs typeface="+mn-cs"/>
              </a:rPr>
              <a:t>The global standard for </a:t>
            </a:r>
            <a:r>
              <a:rPr lang="nb-NO" sz="2000" b="0" i="0" kern="1200" err="1">
                <a:solidFill>
                  <a:srgbClr val="002157"/>
                </a:solidFill>
                <a:effectLst/>
                <a:latin typeface="+mj-lt"/>
                <a:ea typeface="+mn-ea"/>
                <a:cs typeface="+mn-cs"/>
              </a:rPr>
              <a:t>the</a:t>
            </a:r>
            <a:r>
              <a:rPr lang="nb-NO" sz="2000" b="0" i="0" kern="1200">
                <a:solidFill>
                  <a:srgbClr val="002157"/>
                </a:solidFill>
                <a:effectLst/>
                <a:latin typeface="+mj-lt"/>
                <a:ea typeface="+mn-ea"/>
                <a:cs typeface="+mn-cs"/>
              </a:rPr>
              <a:t> </a:t>
            </a:r>
            <a:r>
              <a:rPr lang="nb-NO" sz="2000" b="0" i="0" kern="1200" err="1">
                <a:solidFill>
                  <a:srgbClr val="002157"/>
                </a:solidFill>
                <a:effectLst/>
                <a:latin typeface="+mj-lt"/>
                <a:ea typeface="+mn-ea"/>
                <a:cs typeface="+mn-cs"/>
              </a:rPr>
              <a:t>good</a:t>
            </a:r>
            <a:r>
              <a:rPr lang="nb-NO" sz="2000" b="0" i="0" kern="1200">
                <a:solidFill>
                  <a:srgbClr val="002157"/>
                </a:solidFill>
                <a:effectLst/>
                <a:latin typeface="+mj-lt"/>
                <a:ea typeface="+mn-ea"/>
                <a:cs typeface="+mn-cs"/>
              </a:rPr>
              <a:t> </a:t>
            </a:r>
            <a:r>
              <a:rPr lang="nb-NO" sz="2000" b="0" i="0" kern="1200" err="1">
                <a:solidFill>
                  <a:srgbClr val="002157"/>
                </a:solidFill>
                <a:effectLst/>
                <a:latin typeface="+mj-lt"/>
                <a:ea typeface="+mn-ea"/>
                <a:cs typeface="+mn-cs"/>
              </a:rPr>
              <a:t>governance</a:t>
            </a:r>
            <a:br>
              <a:rPr lang="nb-NO" sz="2000" b="0" i="0" kern="1200">
                <a:solidFill>
                  <a:srgbClr val="002157"/>
                </a:solidFill>
                <a:effectLst/>
                <a:latin typeface="+mj-lt"/>
                <a:ea typeface="+mn-ea"/>
                <a:cs typeface="+mn-cs"/>
              </a:rPr>
            </a:br>
            <a:r>
              <a:rPr lang="nb-NO" sz="2000" b="0" i="0" kern="1200" err="1">
                <a:solidFill>
                  <a:srgbClr val="002157"/>
                </a:solidFill>
                <a:effectLst/>
                <a:latin typeface="+mj-lt"/>
                <a:ea typeface="+mn-ea"/>
                <a:cs typeface="+mn-cs"/>
              </a:rPr>
              <a:t>of</a:t>
            </a:r>
            <a:r>
              <a:rPr lang="nb-NO" sz="2000" b="0" i="0" kern="1200">
                <a:solidFill>
                  <a:srgbClr val="002157"/>
                </a:solidFill>
                <a:effectLst/>
                <a:latin typeface="+mj-lt"/>
                <a:ea typeface="+mn-ea"/>
                <a:cs typeface="+mn-cs"/>
              </a:rPr>
              <a:t> </a:t>
            </a:r>
            <a:r>
              <a:rPr lang="nb-NO" sz="2000" b="0" i="0" kern="1200" err="1">
                <a:solidFill>
                  <a:srgbClr val="002157"/>
                </a:solidFill>
                <a:effectLst/>
                <a:latin typeface="+mj-lt"/>
                <a:ea typeface="+mn-ea"/>
                <a:cs typeface="+mn-cs"/>
              </a:rPr>
              <a:t>oil</a:t>
            </a:r>
            <a:r>
              <a:rPr lang="nb-NO" sz="2000" b="0" i="0" kern="1200">
                <a:solidFill>
                  <a:srgbClr val="002157"/>
                </a:solidFill>
                <a:effectLst/>
                <a:latin typeface="+mj-lt"/>
                <a:ea typeface="+mn-ea"/>
                <a:cs typeface="+mn-cs"/>
              </a:rPr>
              <a:t>, gas and mineral </a:t>
            </a:r>
            <a:r>
              <a:rPr lang="nb-NO" sz="2000" b="0" i="0" kern="1200" err="1">
                <a:solidFill>
                  <a:srgbClr val="002157"/>
                </a:solidFill>
                <a:effectLst/>
                <a:latin typeface="+mj-lt"/>
                <a:ea typeface="+mn-ea"/>
                <a:cs typeface="+mn-cs"/>
              </a:rPr>
              <a:t>resources</a:t>
            </a:r>
            <a:r>
              <a:rPr lang="nb-NO" sz="2000" b="0" i="0" kern="1200">
                <a:solidFill>
                  <a:srgbClr val="002157"/>
                </a:solidFill>
                <a:effectLst/>
                <a:latin typeface="+mj-lt"/>
                <a:ea typeface="+mn-ea"/>
                <a:cs typeface="+mn-cs"/>
              </a:rPr>
              <a:t>.</a:t>
            </a:r>
            <a:endParaRPr lang="nb-NO" sz="2000" b="0" i="0">
              <a:solidFill>
                <a:srgbClr val="002157"/>
              </a:solidFill>
              <a:latin typeface="+mj-lt"/>
            </a:endParaRPr>
          </a:p>
        </p:txBody>
      </p:sp>
      <p:sp>
        <p:nvSpPr>
          <p:cNvPr id="46" name="Rectangle 45">
            <a:extLst>
              <a:ext uri="{FF2B5EF4-FFF2-40B4-BE49-F238E27FC236}">
                <a16:creationId xmlns:a16="http://schemas.microsoft.com/office/drawing/2014/main" id="{6BF01A5C-F0D7-7343-90AC-D12336C68785}"/>
              </a:ext>
            </a:extLst>
          </p:cNvPr>
          <p:cNvSpPr/>
          <p:nvPr userDrawn="1"/>
        </p:nvSpPr>
        <p:spPr>
          <a:xfrm>
            <a:off x="751104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66268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6 with copy">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GB"/>
              <a:t>Click to edit Master text styles</a:t>
            </a:r>
          </a:p>
        </p:txBody>
      </p:sp>
      <p:sp>
        <p:nvSpPr>
          <p:cNvPr id="16" name="Rectangle 15">
            <a:extLst>
              <a:ext uri="{FF2B5EF4-FFF2-40B4-BE49-F238E27FC236}">
                <a16:creationId xmlns:a16="http://schemas.microsoft.com/office/drawing/2014/main" id="{59DE9526-326B-8E6B-E175-A11FFB71DEE7}"/>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ctangle 16">
            <a:extLst>
              <a:ext uri="{FF2B5EF4-FFF2-40B4-BE49-F238E27FC236}">
                <a16:creationId xmlns:a16="http://schemas.microsoft.com/office/drawing/2014/main" id="{ACFCD0E7-E867-15B4-24B3-B86122988525}"/>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A22CBEE6-4B97-EAAC-52A0-4A7750EC87B4}"/>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97A2AB04-D861-FBE7-DD78-C60998C81DF4}"/>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100029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start 4">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25127611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ase study 4">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rgbClr val="89AA2E">
              <a:alpha val="1467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rgbClr val="89AA2E"/>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0514402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ase study 7">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2">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2"/>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40372557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start 6">
    <p:bg>
      <p:bgPr>
        <a:solidFill>
          <a:srgbClr val="FFFFFF">
            <a:alpha val="9804"/>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D17E9-29A6-E2AB-2E72-EB3A99675791}"/>
              </a:ext>
            </a:extLst>
          </p:cNvPr>
          <p:cNvSpPr/>
          <p:nvPr userDrawn="1"/>
        </p:nvSpPr>
        <p:spPr>
          <a:xfrm>
            <a:off x="636492" y="2604654"/>
            <a:ext cx="11644407" cy="2715667"/>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3097241"/>
            <a:ext cx="5330397" cy="2223079"/>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FFFFFF"/>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Rectangle 2">
            <a:extLst>
              <a:ext uri="{FF2B5EF4-FFF2-40B4-BE49-F238E27FC236}">
                <a16:creationId xmlns:a16="http://schemas.microsoft.com/office/drawing/2014/main" id="{55A5A9EE-656A-8531-9D73-828FE11B57BE}"/>
              </a:ext>
            </a:extLst>
          </p:cNvPr>
          <p:cNvSpPr/>
          <p:nvPr userDrawn="1"/>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 TER TEXT STYLES</a:t>
            </a:r>
            <a:endParaRPr lang="en-US"/>
          </a:p>
        </p:txBody>
      </p:sp>
      <p:sp>
        <p:nvSpPr>
          <p:cNvPr id="16" name="Plassholder for bilde 7">
            <a:extLst>
              <a:ext uri="{FF2B5EF4-FFF2-40B4-BE49-F238E27FC236}">
                <a16:creationId xmlns:a16="http://schemas.microsoft.com/office/drawing/2014/main" id="{D309C6F9-1BD0-6295-5013-86917424FF1B}"/>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38761884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ase study 6">
    <p:bg>
      <p:bgPr>
        <a:solidFill>
          <a:srgbClr val="FFFFFF">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969DD-5FC0-D01B-75F1-8B12920E4FAE}"/>
              </a:ext>
            </a:extLst>
          </p:cNvPr>
          <p:cNvSpPr/>
          <p:nvPr userDrawn="1"/>
        </p:nvSpPr>
        <p:spPr>
          <a:xfrm>
            <a:off x="636493" y="2604654"/>
            <a:ext cx="11555508" cy="3669146"/>
          </a:xfrm>
          <a:prstGeom prst="rect">
            <a:avLst/>
          </a:prstGeom>
          <a:solidFill>
            <a:schemeClr val="accent6">
              <a:lumMod val="20000"/>
              <a:lumOff val="80000"/>
              <a:alpha val="1467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b="1"/>
          </a:p>
        </p:txBody>
      </p:sp>
      <p:sp>
        <p:nvSpPr>
          <p:cNvPr id="8" name="Rectangle 7">
            <a:extLst>
              <a:ext uri="{FF2B5EF4-FFF2-40B4-BE49-F238E27FC236}">
                <a16:creationId xmlns:a16="http://schemas.microsoft.com/office/drawing/2014/main" id="{88017567-782D-DD69-FD15-71C56268B26D}"/>
              </a:ext>
            </a:extLst>
          </p:cNvPr>
          <p:cNvSpPr/>
          <p:nvPr userDrawn="1"/>
        </p:nvSpPr>
        <p:spPr>
          <a:xfrm>
            <a:off x="0" y="1896169"/>
            <a:ext cx="3568700" cy="70848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4" name="Rectangle 3">
            <a:extLst>
              <a:ext uri="{FF2B5EF4-FFF2-40B4-BE49-F238E27FC236}">
                <a16:creationId xmlns:a16="http://schemas.microsoft.com/office/drawing/2014/main" id="{0F2C9C30-5E80-1CE8-35D4-56DC561FF25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71B8F4A0-5122-0F4B-C173-74D833BF04D9}"/>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C70CA22D-7E97-ACF3-2D24-0466945501C5}"/>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AF512015-510D-8263-5E04-3CF4C9A28BF2}"/>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xt Placeholder 9">
            <a:extLst>
              <a:ext uri="{FF2B5EF4-FFF2-40B4-BE49-F238E27FC236}">
                <a16:creationId xmlns:a16="http://schemas.microsoft.com/office/drawing/2014/main" id="{5E1A047E-2E35-39FF-B516-B5898826DB9F}"/>
              </a:ext>
            </a:extLst>
          </p:cNvPr>
          <p:cNvSpPr>
            <a:spLocks noGrp="1"/>
          </p:cNvSpPr>
          <p:nvPr>
            <p:ph type="body" sz="quarter" idx="10" hasCustomPrompt="1"/>
          </p:nvPr>
        </p:nvSpPr>
        <p:spPr>
          <a:xfrm>
            <a:off x="1026103" y="2033070"/>
            <a:ext cx="6500177" cy="571584"/>
          </a:xfrm>
        </p:spPr>
        <p:txBody>
          <a:bodyPr>
            <a:noAutofit/>
          </a:bodyPr>
          <a:lstStyle>
            <a:lvl1pPr marL="0" indent="0" algn="l" defTabSz="457200" rtl="0" eaLnBrk="1" latinLnBrk="0" hangingPunct="1">
              <a:buNone/>
              <a:defRPr lang="en-US" sz="2800" kern="1200" dirty="0">
                <a:solidFill>
                  <a:srgbClr val="FFFFFF"/>
                </a:solidFill>
                <a:latin typeface="Franklin Gothic Medium" panose="020B0603020102020204" pitchFamily="34" charset="0"/>
                <a:ea typeface="+mn-ea"/>
                <a:cs typeface="+mn-cs"/>
              </a:defRPr>
            </a:lvl1pPr>
            <a:lvl2pPr marL="530352" indent="0">
              <a:buNone/>
              <a:defRPr sz="2800" b="0" i="0">
                <a:latin typeface="Franklin Gothic Medium" panose="020B0603020102020204" pitchFamily="34" charset="0"/>
              </a:defRPr>
            </a:lvl2pPr>
            <a:lvl3pPr marL="987552" indent="0">
              <a:buNone/>
              <a:defRPr sz="2400" b="0" i="0">
                <a:latin typeface="Franklin Gothic Medium" panose="020B0603020102020204" pitchFamily="34" charset="0"/>
              </a:defRPr>
            </a:lvl3pPr>
            <a:lvl4pPr marL="1444752" indent="0">
              <a:buNone/>
              <a:defRPr sz="2400" b="0" i="0">
                <a:latin typeface="Franklin Gothic Medium" panose="020B0603020102020204" pitchFamily="34" charset="0"/>
              </a:defRPr>
            </a:lvl4pPr>
            <a:lvl5pPr marL="1901952" indent="0">
              <a:buNone/>
              <a:defRPr sz="2000" b="0" i="0">
                <a:latin typeface="Franklin Gothic Medium" panose="020B0603020102020204" pitchFamily="34" charset="0"/>
              </a:defRPr>
            </a:lvl5pPr>
          </a:lstStyle>
          <a:p>
            <a:pPr lvl="0"/>
            <a:r>
              <a:rPr lang="en-GB"/>
              <a:t>CLICK TO EDIT</a:t>
            </a:r>
            <a:endParaRPr lang="en-US"/>
          </a:p>
        </p:txBody>
      </p:sp>
      <p:sp>
        <p:nvSpPr>
          <p:cNvPr id="13" name="Text Placeholder 12">
            <a:extLst>
              <a:ext uri="{FF2B5EF4-FFF2-40B4-BE49-F238E27FC236}">
                <a16:creationId xmlns:a16="http://schemas.microsoft.com/office/drawing/2014/main" id="{F0F332E5-F97E-D817-B2CE-86A1BE77CA2D}"/>
              </a:ext>
            </a:extLst>
          </p:cNvPr>
          <p:cNvSpPr>
            <a:spLocks noGrp="1"/>
          </p:cNvSpPr>
          <p:nvPr>
            <p:ph type="body" sz="quarter" idx="11"/>
          </p:nvPr>
        </p:nvSpPr>
        <p:spPr>
          <a:xfrm>
            <a:off x="1003243" y="2971701"/>
            <a:ext cx="9085637" cy="915460"/>
          </a:xfrm>
        </p:spPr>
        <p:txBody>
          <a:bodyPr/>
          <a:lstStyle>
            <a:lvl1pPr marL="0"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1pPr>
            <a:lvl2pPr marL="5303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2pPr>
            <a:lvl3pPr marL="9875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3pPr>
            <a:lvl4pPr marL="1444752" indent="0" algn="l" defTabSz="914400" rtl="0" eaLnBrk="1" latinLnBrk="0" hangingPunct="1">
              <a:lnSpc>
                <a:spcPct val="89000"/>
              </a:lnSpc>
              <a:spcBef>
                <a:spcPct val="0"/>
              </a:spcBef>
              <a:buNone/>
              <a:defRPr lang="en-GB" sz="4000" b="1" i="0" kern="1200" baseline="0" dirty="0" smtClean="0">
                <a:solidFill>
                  <a:srgbClr val="132856"/>
                </a:solidFill>
                <a:latin typeface="Franklin Gothic Demi" panose="020B0603020102020204" pitchFamily="34" charset="0"/>
                <a:ea typeface="+mj-ea"/>
                <a:cs typeface="+mj-cs"/>
              </a:defRPr>
            </a:lvl4pPr>
            <a:lvl5pPr marL="1901952" indent="0" algn="l" defTabSz="914400" rtl="0" eaLnBrk="1" latinLnBrk="0" hangingPunct="1">
              <a:lnSpc>
                <a:spcPct val="89000"/>
              </a:lnSpc>
              <a:spcBef>
                <a:spcPct val="0"/>
              </a:spcBef>
              <a:buNone/>
              <a:defRPr lang="en-US" sz="4000" b="1" i="0" kern="1200" baseline="0" dirty="0">
                <a:solidFill>
                  <a:srgbClr val="132856"/>
                </a:solidFill>
                <a:latin typeface="Franklin Gothic Demi" panose="020B0603020102020204" pitchFamily="34" charset="0"/>
                <a:ea typeface="+mj-ea"/>
                <a:cs typeface="+mj-cs"/>
              </a:defRPr>
            </a:lvl5pPr>
          </a:lstStyle>
          <a:p>
            <a:pPr lvl="0"/>
            <a:r>
              <a:rPr lang="en-GB"/>
              <a:t>Click to edit Master text styles</a:t>
            </a:r>
            <a:endParaRPr lang="en-US"/>
          </a:p>
        </p:txBody>
      </p:sp>
      <p:sp>
        <p:nvSpPr>
          <p:cNvPr id="15" name="Text Placeholder 14">
            <a:extLst>
              <a:ext uri="{FF2B5EF4-FFF2-40B4-BE49-F238E27FC236}">
                <a16:creationId xmlns:a16="http://schemas.microsoft.com/office/drawing/2014/main" id="{AAE7143A-B793-7DDA-0651-B76AFCA19F59}"/>
              </a:ext>
            </a:extLst>
          </p:cNvPr>
          <p:cNvSpPr>
            <a:spLocks noGrp="1"/>
          </p:cNvSpPr>
          <p:nvPr>
            <p:ph type="body" sz="quarter" idx="12"/>
          </p:nvPr>
        </p:nvSpPr>
        <p:spPr>
          <a:xfrm>
            <a:off x="1003243" y="3755796"/>
            <a:ext cx="9085637" cy="914400"/>
          </a:xfrm>
        </p:spPr>
        <p:txBody>
          <a:bodyPr>
            <a:noAutofit/>
          </a:bodyPr>
          <a:lstStyle>
            <a:lvl1pPr>
              <a:defRPr sz="2400"/>
            </a:lvl1pPr>
            <a:lvl2pPr>
              <a:defRPr sz="2400"/>
            </a:lvl2pPr>
            <a:lvl3pPr>
              <a:defRPr sz="2000"/>
            </a:lvl3pPr>
            <a:lvl4pPr>
              <a:defRPr sz="20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11">
            <a:extLst>
              <a:ext uri="{FF2B5EF4-FFF2-40B4-BE49-F238E27FC236}">
                <a16:creationId xmlns:a16="http://schemas.microsoft.com/office/drawing/2014/main" id="{49F0DA5F-DED8-C2D9-81A0-63E87B16695B}"/>
              </a:ext>
            </a:extLst>
          </p:cNvPr>
          <p:cNvSpPr>
            <a:spLocks noGrp="1"/>
          </p:cNvSpPr>
          <p:nvPr>
            <p:ph type="body" sz="quarter" idx="13"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6"/>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Tree>
    <p:extLst>
      <p:ext uri="{BB962C8B-B14F-4D97-AF65-F5344CB8AC3E}">
        <p14:creationId xmlns:p14="http://schemas.microsoft.com/office/powerpoint/2010/main" val="24068841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with subtitle and image 6">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6931467" cy="671660"/>
          </a:xfrm>
        </p:spPr>
        <p:txBody>
          <a:bodyPr>
            <a:noAutofit/>
          </a:bodyPr>
          <a:lstStyle>
            <a:lvl1pPr>
              <a:defRPr sz="4000"/>
            </a:lvl1pPr>
          </a:lstStyle>
          <a:p>
            <a:r>
              <a:rPr lang="en-GB"/>
              <a:t>Click to edit Master title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5704648" cy="3581400"/>
          </a:xfrm>
        </p:spPr>
        <p:txBody>
          <a:bodyPr>
            <a:normAutofit/>
          </a:bodyPr>
          <a:lstStyle>
            <a:lvl1pPr>
              <a:defRPr sz="2800"/>
            </a:lvl1pPr>
          </a:lstStyle>
          <a:p>
            <a:pPr lvl="0"/>
            <a:r>
              <a:rPr lang="en-GB"/>
              <a:t>Click to edit Master text styles</a:t>
            </a:r>
          </a:p>
        </p:txBody>
      </p:sp>
      <p:sp>
        <p:nvSpPr>
          <p:cNvPr id="3" name="Rectangle 2">
            <a:extLst>
              <a:ext uri="{FF2B5EF4-FFF2-40B4-BE49-F238E27FC236}">
                <a16:creationId xmlns:a16="http://schemas.microsoft.com/office/drawing/2014/main" id="{4EAAF6AA-0238-8E67-ED57-870152599832}"/>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Rectangle 3">
            <a:extLst>
              <a:ext uri="{FF2B5EF4-FFF2-40B4-BE49-F238E27FC236}">
                <a16:creationId xmlns:a16="http://schemas.microsoft.com/office/drawing/2014/main" id="{55D1CF8B-361B-09BF-D516-948D341D38DC}"/>
              </a:ext>
            </a:extLst>
          </p:cNvPr>
          <p:cNvSpPr/>
          <p:nvPr userDrawn="1"/>
        </p:nvSpPr>
        <p:spPr>
          <a:xfrm>
            <a:off x="7511040" y="803075"/>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418290E3-6F7B-78A5-0094-6D474FD9C142}"/>
              </a:ext>
            </a:extLst>
          </p:cNvPr>
          <p:cNvSpPr/>
          <p:nvPr userDrawn="1"/>
        </p:nvSpPr>
        <p:spPr>
          <a:xfrm>
            <a:off x="11870888" y="38276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ctangle 8">
            <a:extLst>
              <a:ext uri="{FF2B5EF4-FFF2-40B4-BE49-F238E27FC236}">
                <a16:creationId xmlns:a16="http://schemas.microsoft.com/office/drawing/2014/main" id="{C0E6C886-1EE8-6463-D313-08CD4B8E0118}"/>
              </a:ext>
            </a:extLst>
          </p:cNvPr>
          <p:cNvSpPr/>
          <p:nvPr userDrawn="1"/>
        </p:nvSpPr>
        <p:spPr>
          <a:xfrm>
            <a:off x="0" y="522868"/>
            <a:ext cx="814959"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 Placeholder 11">
            <a:extLst>
              <a:ext uri="{FF2B5EF4-FFF2-40B4-BE49-F238E27FC236}">
                <a16:creationId xmlns:a16="http://schemas.microsoft.com/office/drawing/2014/main" id="{213CDB8F-26F3-E5D2-A1A1-C91CACF197EB}"/>
              </a:ext>
            </a:extLst>
          </p:cNvPr>
          <p:cNvSpPr>
            <a:spLocks noGrp="1"/>
          </p:cNvSpPr>
          <p:nvPr>
            <p:ph type="body" sz="quarter" idx="10" hasCustomPrompt="1"/>
          </p:nvPr>
        </p:nvSpPr>
        <p:spPr>
          <a:xfrm>
            <a:off x="889967" y="501886"/>
            <a:ext cx="5373673" cy="411030"/>
          </a:xfrm>
        </p:spPr>
        <p:txBody>
          <a:bodyPr/>
          <a:lstStyle>
            <a:lvl1pPr marL="0" indent="0" algn="l" defTabSz="457200" rtl="0" eaLnBrk="1" latinLnBrk="0" hangingPunct="1">
              <a:buNone/>
              <a:defRPr lang="en-GB" sz="1800" kern="1200" dirty="0" smtClean="0">
                <a:solidFill>
                  <a:schemeClr val="accent6"/>
                </a:solidFill>
                <a:latin typeface="Franklin Gothic Medium" panose="020B0603020102020204" pitchFamily="34" charset="0"/>
                <a:ea typeface="+mn-ea"/>
                <a:cs typeface="+mn-cs"/>
              </a:defRPr>
            </a:lvl1pPr>
            <a:lvl2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2pPr>
            <a:lvl3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3pPr>
            <a:lvl4pPr marL="0" indent="0" algn="l" defTabSz="457200" rtl="0" eaLnBrk="1" latinLnBrk="0" hangingPunct="1">
              <a:buNone/>
              <a:defRPr lang="en-GB" sz="1800" kern="1200" dirty="0" smtClean="0">
                <a:solidFill>
                  <a:schemeClr val="bg2"/>
                </a:solidFill>
                <a:latin typeface="Franklin Gothic Medium" panose="020B0603020102020204" pitchFamily="34" charset="0"/>
                <a:ea typeface="+mn-ea"/>
                <a:cs typeface="+mn-cs"/>
              </a:defRPr>
            </a:lvl4pPr>
            <a:lvl5pPr marL="0" indent="0" algn="l" defTabSz="457200" rtl="0" eaLnBrk="1" latinLnBrk="0" hangingPunct="1">
              <a:buNone/>
              <a:defRPr lang="en-US" sz="1800" kern="1200" dirty="0">
                <a:solidFill>
                  <a:schemeClr val="bg2"/>
                </a:solidFill>
                <a:latin typeface="Franklin Gothic Medium" panose="020B0603020102020204" pitchFamily="34" charset="0"/>
                <a:ea typeface="+mn-ea"/>
                <a:cs typeface="+mn-cs"/>
              </a:defRPr>
            </a:lvl5pPr>
          </a:lstStyle>
          <a:p>
            <a:pPr lvl="0"/>
            <a:r>
              <a:rPr lang="en-GB"/>
              <a:t>CLICK TO EDIT MASTER TEXT STYLES</a:t>
            </a:r>
            <a:endParaRPr lang="en-US"/>
          </a:p>
        </p:txBody>
      </p:sp>
      <p:sp>
        <p:nvSpPr>
          <p:cNvPr id="2" name="Plassholder for bilde 7">
            <a:extLst>
              <a:ext uri="{FF2B5EF4-FFF2-40B4-BE49-F238E27FC236}">
                <a16:creationId xmlns:a16="http://schemas.microsoft.com/office/drawing/2014/main" id="{7302EDCF-227C-10D1-5CCA-8EBC0B25D388}"/>
              </a:ext>
            </a:extLst>
          </p:cNvPr>
          <p:cNvSpPr>
            <a:spLocks noGrp="1"/>
          </p:cNvSpPr>
          <p:nvPr>
            <p:ph type="pic" sz="quarter" idx="14"/>
          </p:nvPr>
        </p:nvSpPr>
        <p:spPr>
          <a:xfrm>
            <a:off x="6883400" y="0"/>
            <a:ext cx="5308600" cy="6857999"/>
          </a:xfrm>
          <a:solidFill>
            <a:srgbClr val="FFFFFF"/>
          </a:solidFill>
        </p:spPr>
        <p:txBody>
          <a:bodyPr/>
          <a:lstStyle/>
          <a:p>
            <a:r>
              <a:rPr lang="en-GB"/>
              <a:t>Click icon to add picture</a:t>
            </a:r>
            <a:endParaRPr lang="en-US"/>
          </a:p>
        </p:txBody>
      </p:sp>
    </p:spTree>
    <p:extLst>
      <p:ext uri="{BB962C8B-B14F-4D97-AF65-F5344CB8AC3E}">
        <p14:creationId xmlns:p14="http://schemas.microsoft.com/office/powerpoint/2010/main" val="6098618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End slide 1">
    <p:bg>
      <p:bgPr>
        <a:solidFill>
          <a:srgbClr val="FAEDBC">
            <a:alpha val="9804"/>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B570E-21A5-99EE-67A3-CB44E2087D3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610734" y="-1"/>
            <a:ext cx="10578006" cy="6858001"/>
          </a:xfrm>
          <a:prstGeom prst="rect">
            <a:avLst/>
          </a:prstGeom>
        </p:spPr>
      </p:pic>
      <p:sp>
        <p:nvSpPr>
          <p:cNvPr id="4" name="Rectangle 3">
            <a:extLst>
              <a:ext uri="{FF2B5EF4-FFF2-40B4-BE49-F238E27FC236}">
                <a16:creationId xmlns:a16="http://schemas.microsoft.com/office/drawing/2014/main" id="{9238BB3D-1CD5-15EA-55D8-6E7011FE809F}"/>
              </a:ext>
            </a:extLst>
          </p:cNvPr>
          <p:cNvSpPr/>
          <p:nvPr userDrawn="1"/>
        </p:nvSpPr>
        <p:spPr>
          <a:xfrm>
            <a:off x="0" y="-1"/>
            <a:ext cx="12192000" cy="6874042"/>
          </a:xfrm>
          <a:prstGeom prst="rect">
            <a:avLst/>
          </a:prstGeom>
          <a:gradFill>
            <a:gsLst>
              <a:gs pos="0">
                <a:srgbClr val="1BC2EE">
                  <a:alpha val="84551"/>
                </a:srgbClr>
              </a:gs>
              <a:gs pos="100000">
                <a:srgbClr val="132856"/>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Picture 13">
            <a:extLst>
              <a:ext uri="{FF2B5EF4-FFF2-40B4-BE49-F238E27FC236}">
                <a16:creationId xmlns:a16="http://schemas.microsoft.com/office/drawing/2014/main" id="{5A95558E-B898-054A-B73E-FE784DD63DAE}"/>
              </a:ext>
            </a:extLst>
          </p:cNvPr>
          <p:cNvPicPr>
            <a:picLocks noChangeAspect="1"/>
          </p:cNvPicPr>
          <p:nvPr userDrawn="1"/>
        </p:nvPicPr>
        <p:blipFill>
          <a:blip r:embed="rId3"/>
          <a:stretch>
            <a:fillRect/>
          </a:stretch>
        </p:blipFill>
        <p:spPr>
          <a:xfrm>
            <a:off x="486196" y="2183849"/>
            <a:ext cx="2882037" cy="1853321"/>
          </a:xfrm>
          <a:prstGeom prst="rect">
            <a:avLst/>
          </a:prstGeom>
        </p:spPr>
      </p:pic>
      <p:sp>
        <p:nvSpPr>
          <p:cNvPr id="15" name="Plassholder for tekst 8">
            <a:extLst>
              <a:ext uri="{FF2B5EF4-FFF2-40B4-BE49-F238E27FC236}">
                <a16:creationId xmlns:a16="http://schemas.microsoft.com/office/drawing/2014/main" id="{1A77DE0D-EDC8-BD42-90E0-094F5E382FF5}"/>
              </a:ext>
            </a:extLst>
          </p:cNvPr>
          <p:cNvSpPr>
            <a:spLocks noGrp="1"/>
          </p:cNvSpPr>
          <p:nvPr>
            <p:ph type="body" sz="quarter" idx="13" hasCustomPrompt="1"/>
          </p:nvPr>
        </p:nvSpPr>
        <p:spPr>
          <a:xfrm>
            <a:off x="643435" y="4674151"/>
            <a:ext cx="4711991" cy="744996"/>
          </a:xfrm>
        </p:spPr>
        <p:txBody>
          <a:bodyPr anchor="t">
            <a:noAutofit/>
          </a:bodyPr>
          <a:lstStyle>
            <a:lvl1pPr marL="0" indent="0">
              <a:buFontTx/>
              <a:buNone/>
              <a:defRPr sz="6000" b="1" i="0">
                <a:solidFill>
                  <a:srgbClr val="FFFFFF"/>
                </a:solidFill>
                <a:latin typeface="Franklin Gothic Demi" panose="020B0603020102020204" pitchFamily="34" charset="0"/>
              </a:defRPr>
            </a:lvl1pPr>
          </a:lstStyle>
          <a:p>
            <a:r>
              <a:rPr lang="en-US"/>
              <a:t>Thank you!</a:t>
            </a:r>
          </a:p>
        </p:txBody>
      </p:sp>
      <p:sp>
        <p:nvSpPr>
          <p:cNvPr id="18" name="TextBox 17">
            <a:extLst>
              <a:ext uri="{FF2B5EF4-FFF2-40B4-BE49-F238E27FC236}">
                <a16:creationId xmlns:a16="http://schemas.microsoft.com/office/drawing/2014/main" id="{2DC2ECE2-560F-2845-91F0-CE0CC0CD3314}"/>
              </a:ext>
            </a:extLst>
          </p:cNvPr>
          <p:cNvSpPr txBox="1"/>
          <p:nvPr userDrawn="1"/>
        </p:nvSpPr>
        <p:spPr>
          <a:xfrm>
            <a:off x="643435" y="5613768"/>
            <a:ext cx="4345172" cy="523220"/>
          </a:xfrm>
          <a:prstGeom prst="rect">
            <a:avLst/>
          </a:prstGeom>
          <a:noFill/>
        </p:spPr>
        <p:txBody>
          <a:bodyPr wrap="square" rtlCol="0">
            <a:spAutoFit/>
          </a:bodyPr>
          <a:lstStyle/>
          <a:p>
            <a:r>
              <a:rPr lang="nb-NO" sz="1400" err="1">
                <a:solidFill>
                  <a:srgbClr val="FFFFFF"/>
                </a:solidFill>
              </a:rPr>
              <a:t>www.eiti.org</a:t>
            </a:r>
            <a:endParaRPr lang="nb-NO" sz="1400">
              <a:solidFill>
                <a:srgbClr val="FFFFFF"/>
              </a:solidFill>
            </a:endParaRPr>
          </a:p>
          <a:p>
            <a:r>
              <a:rPr lang="nb-NO" sz="1400">
                <a:solidFill>
                  <a:srgbClr val="FFFFFF"/>
                </a:solidFill>
              </a:rPr>
              <a:t>@</a:t>
            </a:r>
            <a:r>
              <a:rPr lang="nb-NO" sz="1400" err="1">
                <a:solidFill>
                  <a:srgbClr val="FFFFFF"/>
                </a:solidFill>
              </a:rPr>
              <a:t>EITIorg</a:t>
            </a:r>
            <a:endParaRPr lang="nb-NO" sz="1400">
              <a:solidFill>
                <a:srgbClr val="FFFFFF"/>
              </a:solidFill>
            </a:endParaRPr>
          </a:p>
        </p:txBody>
      </p:sp>
      <p:sp>
        <p:nvSpPr>
          <p:cNvPr id="2" name="Rectangle 1">
            <a:extLst>
              <a:ext uri="{FF2B5EF4-FFF2-40B4-BE49-F238E27FC236}">
                <a16:creationId xmlns:a16="http://schemas.microsoft.com/office/drawing/2014/main" id="{9F286762-D87B-F5FC-9E57-C91FFF9683C8}"/>
              </a:ext>
            </a:extLst>
          </p:cNvPr>
          <p:cNvSpPr/>
          <p:nvPr userDrawn="1"/>
        </p:nvSpPr>
        <p:spPr>
          <a:xfrm>
            <a:off x="3484279" y="0"/>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ctangle 4">
            <a:extLst>
              <a:ext uri="{FF2B5EF4-FFF2-40B4-BE49-F238E27FC236}">
                <a16:creationId xmlns:a16="http://schemas.microsoft.com/office/drawing/2014/main" id="{28504306-8F91-4BB8-A94E-F544B6410CBE}"/>
              </a:ext>
            </a:extLst>
          </p:cNvPr>
          <p:cNvSpPr/>
          <p:nvPr userDrawn="1"/>
        </p:nvSpPr>
        <p:spPr>
          <a:xfrm>
            <a:off x="7511040" y="803075"/>
            <a:ext cx="878830"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Rectangle 5">
            <a:extLst>
              <a:ext uri="{FF2B5EF4-FFF2-40B4-BE49-F238E27FC236}">
                <a16:creationId xmlns:a16="http://schemas.microsoft.com/office/drawing/2014/main" id="{7A49F172-9B96-C5F2-B8D5-8A46C37A45F2}"/>
              </a:ext>
            </a:extLst>
          </p:cNvPr>
          <p:cNvSpPr/>
          <p:nvPr userDrawn="1"/>
        </p:nvSpPr>
        <p:spPr>
          <a:xfrm>
            <a:off x="11870888" y="382764"/>
            <a:ext cx="321112"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ctangle 6">
            <a:extLst>
              <a:ext uri="{FF2B5EF4-FFF2-40B4-BE49-F238E27FC236}">
                <a16:creationId xmlns:a16="http://schemas.microsoft.com/office/drawing/2014/main" id="{80EEC2E8-6C1F-2D92-998E-D1635C24B904}"/>
              </a:ext>
            </a:extLst>
          </p:cNvPr>
          <p:cNvSpPr/>
          <p:nvPr userDrawn="1"/>
        </p:nvSpPr>
        <p:spPr>
          <a:xfrm>
            <a:off x="0" y="522868"/>
            <a:ext cx="814959" cy="2802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60532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1_Tittellysbilde">
    <p:bg>
      <p:bgPr>
        <a:solidFill>
          <a:srgbClr val="FFFFFF">
            <a:alpha val="9804"/>
          </a:srgbClr>
        </a:solidFill>
        <a:effectLst/>
      </p:bgPr>
    </p:bg>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6CE0DCDA-C0F7-D54F-AF4E-9DA03B4CC237}"/>
              </a:ext>
            </a:extLst>
          </p:cNvPr>
          <p:cNvSpPr>
            <a:spLocks noGrp="1"/>
          </p:cNvSpPr>
          <p:nvPr>
            <p:ph type="subTitle" idx="1"/>
          </p:nvPr>
        </p:nvSpPr>
        <p:spPr>
          <a:xfrm>
            <a:off x="643435" y="3886159"/>
            <a:ext cx="4711991" cy="417758"/>
          </a:xfrm>
        </p:spPr>
        <p:txBody>
          <a:bodyPr>
            <a:normAutofit/>
          </a:bodyPr>
          <a:lstStyle>
            <a:lvl1pPr marL="0" indent="0" algn="l">
              <a:lnSpc>
                <a:spcPct val="112000"/>
              </a:lnSpc>
              <a:spcBef>
                <a:spcPts val="0"/>
              </a:spcBef>
              <a:spcAft>
                <a:spcPts val="0"/>
              </a:spcAft>
              <a:buNone/>
              <a:defRPr sz="1600">
                <a:solidFill>
                  <a:srgbClr val="13285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6" name="Plassholder for tekst 8">
            <a:extLst>
              <a:ext uri="{FF2B5EF4-FFF2-40B4-BE49-F238E27FC236}">
                <a16:creationId xmlns:a16="http://schemas.microsoft.com/office/drawing/2014/main" id="{A60C8AA2-1499-8444-9FA4-1DFFBBDF809F}"/>
              </a:ext>
            </a:extLst>
          </p:cNvPr>
          <p:cNvSpPr>
            <a:spLocks noGrp="1"/>
          </p:cNvSpPr>
          <p:nvPr>
            <p:ph type="body" sz="quarter" idx="13" hasCustomPrompt="1"/>
          </p:nvPr>
        </p:nvSpPr>
        <p:spPr>
          <a:xfrm>
            <a:off x="643435" y="3056502"/>
            <a:ext cx="4711991" cy="744996"/>
          </a:xfrm>
        </p:spPr>
        <p:txBody>
          <a:bodyPr anchor="t">
            <a:normAutofit/>
          </a:bodyPr>
          <a:lstStyle>
            <a:lvl1pPr marL="0" indent="0">
              <a:buFontTx/>
              <a:buNone/>
              <a:defRPr sz="5600" b="1" i="0">
                <a:solidFill>
                  <a:srgbClr val="132856"/>
                </a:solidFill>
                <a:latin typeface="Franklin Gothic Demi" panose="020B0603020102020204" pitchFamily="34" charset="0"/>
              </a:defRPr>
            </a:lvl1pPr>
          </a:lstStyle>
          <a:p>
            <a:r>
              <a:rPr lang="en-US"/>
              <a:t>Title here</a:t>
            </a:r>
          </a:p>
        </p:txBody>
      </p:sp>
      <p:sp>
        <p:nvSpPr>
          <p:cNvPr id="7" name="Plassholder for bilde 7">
            <a:extLst>
              <a:ext uri="{FF2B5EF4-FFF2-40B4-BE49-F238E27FC236}">
                <a16:creationId xmlns:a16="http://schemas.microsoft.com/office/drawing/2014/main" id="{CBBB60AB-D187-B94C-89DD-226E326D11DD}"/>
              </a:ext>
            </a:extLst>
          </p:cNvPr>
          <p:cNvSpPr>
            <a:spLocks noGrp="1"/>
          </p:cNvSpPr>
          <p:nvPr>
            <p:ph type="pic" sz="quarter" idx="14"/>
          </p:nvPr>
        </p:nvSpPr>
        <p:spPr>
          <a:xfrm>
            <a:off x="6096000" y="0"/>
            <a:ext cx="6096000" cy="6857999"/>
          </a:xfrm>
        </p:spPr>
        <p:txBody>
          <a:bodyPr/>
          <a:lstStyle/>
          <a:p>
            <a:r>
              <a:rPr lang="en-GB"/>
              <a:t>Click icon to add picture</a:t>
            </a:r>
            <a:endParaRPr lang="en-US"/>
          </a:p>
        </p:txBody>
      </p:sp>
      <p:pic>
        <p:nvPicPr>
          <p:cNvPr id="12" name="Picture 11">
            <a:extLst>
              <a:ext uri="{FF2B5EF4-FFF2-40B4-BE49-F238E27FC236}">
                <a16:creationId xmlns:a16="http://schemas.microsoft.com/office/drawing/2014/main" id="{5700C876-71FD-7C45-80C5-76C71DFC4D63}"/>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18" name="Rectangle 17">
            <a:extLst>
              <a:ext uri="{FF2B5EF4-FFF2-40B4-BE49-F238E27FC236}">
                <a16:creationId xmlns:a16="http://schemas.microsoft.com/office/drawing/2014/main" id="{22C2A41E-824E-C949-AF2A-1CAFA124388F}"/>
              </a:ext>
            </a:extLst>
          </p:cNvPr>
          <p:cNvSpPr/>
          <p:nvPr userDrawn="1"/>
        </p:nvSpPr>
        <p:spPr>
          <a:xfrm>
            <a:off x="3261" y="45926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DC998A1A-FD10-F24F-9824-FA4018CAF4FB}"/>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41C024B3-2786-E946-837A-A9623899FAAC}"/>
              </a:ext>
            </a:extLst>
          </p:cNvPr>
          <p:cNvSpPr/>
          <p:nvPr userDrawn="1"/>
        </p:nvSpPr>
        <p:spPr>
          <a:xfrm>
            <a:off x="521717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ctangle 20">
            <a:extLst>
              <a:ext uri="{FF2B5EF4-FFF2-40B4-BE49-F238E27FC236}">
                <a16:creationId xmlns:a16="http://schemas.microsoft.com/office/drawing/2014/main" id="{052E1013-46BC-F648-8C7F-359A428369FB}"/>
              </a:ext>
            </a:extLst>
          </p:cNvPr>
          <p:cNvSpPr/>
          <p:nvPr userDrawn="1"/>
        </p:nvSpPr>
        <p:spPr>
          <a:xfrm>
            <a:off x="2233056"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505506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7_Tittellysbilde">
    <p:bg>
      <p:bgPr>
        <a:solidFill>
          <a:srgbClr val="FAEDBC">
            <a:alpha val="9804"/>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70B929-9328-914C-BFEB-1BA8D78F10B4}"/>
              </a:ext>
            </a:extLst>
          </p:cNvPr>
          <p:cNvSpPr/>
          <p:nvPr userDrawn="1"/>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Picture 3">
            <a:extLst>
              <a:ext uri="{FF2B5EF4-FFF2-40B4-BE49-F238E27FC236}">
                <a16:creationId xmlns:a16="http://schemas.microsoft.com/office/drawing/2014/main" id="{7EB629E4-6460-A14A-9BC9-0B8BB909E3B7}"/>
              </a:ext>
            </a:extLst>
          </p:cNvPr>
          <p:cNvPicPr>
            <a:picLocks noChangeAspect="1"/>
          </p:cNvPicPr>
          <p:nvPr userDrawn="1"/>
        </p:nvPicPr>
        <p:blipFill>
          <a:blip r:embed="rId2"/>
          <a:stretch>
            <a:fillRect/>
          </a:stretch>
        </p:blipFill>
        <p:spPr>
          <a:xfrm>
            <a:off x="3957230" y="2053643"/>
            <a:ext cx="4277537" cy="2750711"/>
          </a:xfrm>
          <a:prstGeom prst="rect">
            <a:avLst/>
          </a:prstGeom>
        </p:spPr>
      </p:pic>
      <p:sp>
        <p:nvSpPr>
          <p:cNvPr id="23" name="Rectangle 22">
            <a:extLst>
              <a:ext uri="{FF2B5EF4-FFF2-40B4-BE49-F238E27FC236}">
                <a16:creationId xmlns:a16="http://schemas.microsoft.com/office/drawing/2014/main" id="{41CD7BD5-931D-E541-8629-0F1E0B04D6E8}"/>
              </a:ext>
            </a:extLst>
          </p:cNvPr>
          <p:cNvSpPr/>
          <p:nvPr userDrawn="1"/>
        </p:nvSpPr>
        <p:spPr>
          <a:xfrm>
            <a:off x="3261" y="45926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ctangle 23">
            <a:extLst>
              <a:ext uri="{FF2B5EF4-FFF2-40B4-BE49-F238E27FC236}">
                <a16:creationId xmlns:a16="http://schemas.microsoft.com/office/drawing/2014/main" id="{8C5115EB-A749-CB40-ABA6-675F3CD2977F}"/>
              </a:ext>
            </a:extLst>
          </p:cNvPr>
          <p:cNvSpPr/>
          <p:nvPr userDrawn="1"/>
        </p:nvSpPr>
        <p:spPr>
          <a:xfrm>
            <a:off x="3484279" y="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ctangle 24">
            <a:extLst>
              <a:ext uri="{FF2B5EF4-FFF2-40B4-BE49-F238E27FC236}">
                <a16:creationId xmlns:a16="http://schemas.microsoft.com/office/drawing/2014/main" id="{FA5CD8DD-12D1-4B4A-9238-1196CE17BCCA}"/>
              </a:ext>
            </a:extLst>
          </p:cNvPr>
          <p:cNvSpPr/>
          <p:nvPr userDrawn="1"/>
        </p:nvSpPr>
        <p:spPr>
          <a:xfrm>
            <a:off x="7511040" y="1082351"/>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ctangle 25">
            <a:extLst>
              <a:ext uri="{FF2B5EF4-FFF2-40B4-BE49-F238E27FC236}">
                <a16:creationId xmlns:a16="http://schemas.microsoft.com/office/drawing/2014/main" id="{05A3E740-DD37-9245-BD7A-8401CE3A6154}"/>
              </a:ext>
            </a:extLst>
          </p:cNvPr>
          <p:cNvSpPr/>
          <p:nvPr userDrawn="1"/>
        </p:nvSpPr>
        <p:spPr>
          <a:xfrm>
            <a:off x="11870888" y="1077544"/>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ctangle 30">
            <a:extLst>
              <a:ext uri="{FF2B5EF4-FFF2-40B4-BE49-F238E27FC236}">
                <a16:creationId xmlns:a16="http://schemas.microsoft.com/office/drawing/2014/main" id="{A09B745A-5D26-C047-A9C7-9C5BEFF193A1}"/>
              </a:ext>
            </a:extLst>
          </p:cNvPr>
          <p:cNvSpPr/>
          <p:nvPr userDrawn="1"/>
        </p:nvSpPr>
        <p:spPr>
          <a:xfrm rot="10800000">
            <a:off x="11308653" y="611853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2" name="Rectangle 31">
            <a:extLst>
              <a:ext uri="{FF2B5EF4-FFF2-40B4-BE49-F238E27FC236}">
                <a16:creationId xmlns:a16="http://schemas.microsoft.com/office/drawing/2014/main" id="{80EE9FA9-A327-6248-967F-893ADCB92D87}"/>
              </a:ext>
            </a:extLst>
          </p:cNvPr>
          <p:cNvSpPr/>
          <p:nvPr userDrawn="1"/>
        </p:nvSpPr>
        <p:spPr>
          <a:xfrm rot="10800000">
            <a:off x="8389870" y="6577790"/>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3" name="Rectangle 32">
            <a:extLst>
              <a:ext uri="{FF2B5EF4-FFF2-40B4-BE49-F238E27FC236}">
                <a16:creationId xmlns:a16="http://schemas.microsoft.com/office/drawing/2014/main" id="{C5F2C8DD-E55E-5E49-8657-720F9A9D4DF2}"/>
              </a:ext>
            </a:extLst>
          </p:cNvPr>
          <p:cNvSpPr/>
          <p:nvPr userDrawn="1"/>
        </p:nvSpPr>
        <p:spPr>
          <a:xfrm rot="10800000">
            <a:off x="4285761" y="549543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4" name="Rectangle 33">
            <a:extLst>
              <a:ext uri="{FF2B5EF4-FFF2-40B4-BE49-F238E27FC236}">
                <a16:creationId xmlns:a16="http://schemas.microsoft.com/office/drawing/2014/main" id="{269BC6AF-5607-7D45-B183-9BDF4622ED45}"/>
              </a:ext>
            </a:extLst>
          </p:cNvPr>
          <p:cNvSpPr/>
          <p:nvPr userDrawn="1"/>
        </p:nvSpPr>
        <p:spPr>
          <a:xfrm rot="10800000">
            <a:off x="3261" y="5500246"/>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486660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tel og innhold">
    <p:bg>
      <p:bgPr>
        <a:solidFill>
          <a:srgbClr val="FFFFFF">
            <a:alpha val="9804"/>
          </a:srgbClr>
        </a:solidFill>
        <a:effectLst/>
      </p:bgPr>
    </p:bg>
    <p:spTree>
      <p:nvGrpSpPr>
        <p:cNvPr id="1" name=""/>
        <p:cNvGrpSpPr/>
        <p:nvPr/>
      </p:nvGrpSpPr>
      <p:grpSpPr>
        <a:xfrm>
          <a:off x="0" y="0"/>
          <a:ext cx="0" cy="0"/>
          <a:chOff x="0" y="0"/>
          <a:chExt cx="0" cy="0"/>
        </a:xfrm>
      </p:grpSpPr>
      <p:sp>
        <p:nvSpPr>
          <p:cNvPr id="9" name="Plassholder for tekst 8">
            <a:extLst>
              <a:ext uri="{FF2B5EF4-FFF2-40B4-BE49-F238E27FC236}">
                <a16:creationId xmlns:a16="http://schemas.microsoft.com/office/drawing/2014/main" id="{19C52459-D2B3-C546-9363-E84D342AFB7D}"/>
              </a:ext>
            </a:extLst>
          </p:cNvPr>
          <p:cNvSpPr>
            <a:spLocks noGrp="1"/>
          </p:cNvSpPr>
          <p:nvPr>
            <p:ph type="body" sz="quarter" idx="13" hasCustomPrompt="1"/>
          </p:nvPr>
        </p:nvSpPr>
        <p:spPr>
          <a:xfrm>
            <a:off x="642812" y="1194998"/>
            <a:ext cx="4711991" cy="744996"/>
          </a:xfrm>
        </p:spPr>
        <p:txBody>
          <a:bodyPr anchor="t">
            <a:normAutofit/>
          </a:bodyPr>
          <a:lstStyle>
            <a:lvl1pPr marL="0" indent="0">
              <a:buFontTx/>
              <a:buNone/>
              <a:defRPr sz="4000" b="1" i="0">
                <a:latin typeface="Franklin Gothic Demi" panose="020B0603020102020204" pitchFamily="34" charset="0"/>
              </a:defRPr>
            </a:lvl1pPr>
          </a:lstStyle>
          <a:p>
            <a:r>
              <a:rPr lang="en-US"/>
              <a:t>Title here</a:t>
            </a:r>
          </a:p>
        </p:txBody>
      </p:sp>
      <p:sp>
        <p:nvSpPr>
          <p:cNvPr id="11" name="Plassholder for innhold 10">
            <a:extLst>
              <a:ext uri="{FF2B5EF4-FFF2-40B4-BE49-F238E27FC236}">
                <a16:creationId xmlns:a16="http://schemas.microsoft.com/office/drawing/2014/main" id="{99D48276-482E-1945-ADE2-ADEE49552A34}"/>
              </a:ext>
            </a:extLst>
          </p:cNvPr>
          <p:cNvSpPr>
            <a:spLocks noGrp="1"/>
          </p:cNvSpPr>
          <p:nvPr>
            <p:ph sz="quarter" idx="14"/>
          </p:nvPr>
        </p:nvSpPr>
        <p:spPr>
          <a:xfrm>
            <a:off x="642812" y="2019792"/>
            <a:ext cx="4712614" cy="2338388"/>
          </a:xfrm>
        </p:spPr>
        <p:txBody>
          <a:bodyPr/>
          <a:lstStyle/>
          <a:p>
            <a:pPr lvl="0"/>
            <a:r>
              <a:rPr lang="en-GB"/>
              <a:t>Click to edit Master text styles</a:t>
            </a:r>
          </a:p>
        </p:txBody>
      </p:sp>
      <p:sp>
        <p:nvSpPr>
          <p:cNvPr id="13" name="Plassholder for bilde 12">
            <a:extLst>
              <a:ext uri="{FF2B5EF4-FFF2-40B4-BE49-F238E27FC236}">
                <a16:creationId xmlns:a16="http://schemas.microsoft.com/office/drawing/2014/main" id="{50554C5D-EF36-E249-B10A-0FB9A042CFC8}"/>
              </a:ext>
            </a:extLst>
          </p:cNvPr>
          <p:cNvSpPr>
            <a:spLocks noGrp="1"/>
          </p:cNvSpPr>
          <p:nvPr>
            <p:ph type="pic" sz="quarter" idx="15"/>
          </p:nvPr>
        </p:nvSpPr>
        <p:spPr>
          <a:xfrm>
            <a:off x="6410227" y="1194998"/>
            <a:ext cx="5781772" cy="4781596"/>
          </a:xfrm>
        </p:spPr>
        <p:txBody>
          <a:bodyPr/>
          <a:lstStyle/>
          <a:p>
            <a:r>
              <a:rPr lang="en-GB"/>
              <a:t>Click icon to add picture</a:t>
            </a:r>
            <a:endParaRPr lang="en-US"/>
          </a:p>
        </p:txBody>
      </p:sp>
      <p:pic>
        <p:nvPicPr>
          <p:cNvPr id="25" name="Picture 24">
            <a:extLst>
              <a:ext uri="{FF2B5EF4-FFF2-40B4-BE49-F238E27FC236}">
                <a16:creationId xmlns:a16="http://schemas.microsoft.com/office/drawing/2014/main" id="{F6B3055C-3316-D645-ADCA-DEB8B4F59F07}"/>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30" name="Date Placeholder 3">
            <a:extLst>
              <a:ext uri="{FF2B5EF4-FFF2-40B4-BE49-F238E27FC236}">
                <a16:creationId xmlns:a16="http://schemas.microsoft.com/office/drawing/2014/main" id="{88854686-49CF-2044-8971-F5576D049B1B}"/>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5/23/24</a:t>
            </a:fld>
            <a:endParaRPr lang="en-US"/>
          </a:p>
        </p:txBody>
      </p:sp>
      <p:sp>
        <p:nvSpPr>
          <p:cNvPr id="31" name="Footer Placeholder 4">
            <a:extLst>
              <a:ext uri="{FF2B5EF4-FFF2-40B4-BE49-F238E27FC236}">
                <a16:creationId xmlns:a16="http://schemas.microsoft.com/office/drawing/2014/main" id="{464EEBCF-38E5-AD4B-8659-D88B8DD95B4C}"/>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32" name="Slide Number Placeholder 5">
            <a:extLst>
              <a:ext uri="{FF2B5EF4-FFF2-40B4-BE49-F238E27FC236}">
                <a16:creationId xmlns:a16="http://schemas.microsoft.com/office/drawing/2014/main" id="{3D016E7E-798D-FE4E-93A5-3E0EDFA25B19}"/>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7" name="Rectangle 16">
            <a:extLst>
              <a:ext uri="{FF2B5EF4-FFF2-40B4-BE49-F238E27FC236}">
                <a16:creationId xmlns:a16="http://schemas.microsoft.com/office/drawing/2014/main" id="{0E4290E2-A1A3-B741-9CBD-D98316A373CB}"/>
              </a:ext>
            </a:extLst>
          </p:cNvPr>
          <p:cNvSpPr/>
          <p:nvPr userDrawn="1"/>
        </p:nvSpPr>
        <p:spPr>
          <a:xfrm rot="10800000">
            <a:off x="642812" y="0"/>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8" name="Rectangle 17">
            <a:extLst>
              <a:ext uri="{FF2B5EF4-FFF2-40B4-BE49-F238E27FC236}">
                <a16:creationId xmlns:a16="http://schemas.microsoft.com/office/drawing/2014/main" id="{28CA7434-1A7A-2B4E-8EE6-16FCE790ADC7}"/>
              </a:ext>
            </a:extLst>
          </p:cNvPr>
          <p:cNvSpPr/>
          <p:nvPr userDrawn="1"/>
        </p:nvSpPr>
        <p:spPr>
          <a:xfrm rot="10800000">
            <a:off x="4798353" y="560416"/>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ctangle 18">
            <a:extLst>
              <a:ext uri="{FF2B5EF4-FFF2-40B4-BE49-F238E27FC236}">
                <a16:creationId xmlns:a16="http://schemas.microsoft.com/office/drawing/2014/main" id="{BE355435-836E-A844-9369-3492A9CEC711}"/>
              </a:ext>
            </a:extLst>
          </p:cNvPr>
          <p:cNvSpPr/>
          <p:nvPr userDrawn="1"/>
        </p:nvSpPr>
        <p:spPr>
          <a:xfrm rot="10800000">
            <a:off x="7838104" y="280208"/>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ctangle 19">
            <a:extLst>
              <a:ext uri="{FF2B5EF4-FFF2-40B4-BE49-F238E27FC236}">
                <a16:creationId xmlns:a16="http://schemas.microsoft.com/office/drawing/2014/main" id="{4DCC1036-51BC-E244-A360-023C7327BB3A}"/>
              </a:ext>
            </a:extLst>
          </p:cNvPr>
          <p:cNvSpPr/>
          <p:nvPr userDrawn="1"/>
        </p:nvSpPr>
        <p:spPr>
          <a:xfrm rot="10800000">
            <a:off x="11870887" y="560417"/>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64805384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og innhold">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2" y="1194998"/>
            <a:ext cx="10905753"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2" y="2019792"/>
            <a:ext cx="10905753" cy="3581400"/>
          </a:xfrm>
        </p:spPr>
        <p:txBody>
          <a:bodyPr/>
          <a:lstStyle/>
          <a:p>
            <a:pPr lvl="0"/>
            <a:r>
              <a:rPr lang="en-GB"/>
              <a:t>Click to edit Master text styles</a:t>
            </a:r>
          </a:p>
        </p:txBody>
      </p:sp>
      <p:pic>
        <p:nvPicPr>
          <p:cNvPr id="19" name="Picture 18">
            <a:extLst>
              <a:ext uri="{FF2B5EF4-FFF2-40B4-BE49-F238E27FC236}">
                <a16:creationId xmlns:a16="http://schemas.microsoft.com/office/drawing/2014/main" id="{746796DC-8000-D44B-AD74-3F72B4EBF0F8}"/>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5/23/24</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24" name="Slide Number Placeholder 5">
            <a:extLst>
              <a:ext uri="{FF2B5EF4-FFF2-40B4-BE49-F238E27FC236}">
                <a16:creationId xmlns:a16="http://schemas.microsoft.com/office/drawing/2014/main" id="{CCD24B93-4D97-C146-8244-BF6FA5ECAF9B}"/>
              </a:ext>
            </a:extLst>
          </p:cNvPr>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
        <p:nvSpPr>
          <p:cNvPr id="12" name="Rectangle 11">
            <a:extLst>
              <a:ext uri="{FF2B5EF4-FFF2-40B4-BE49-F238E27FC236}">
                <a16:creationId xmlns:a16="http://schemas.microsoft.com/office/drawing/2014/main" id="{D07A9708-ACEE-3C49-9190-E339828EF3DF}"/>
              </a:ext>
            </a:extLst>
          </p:cNvPr>
          <p:cNvSpPr/>
          <p:nvPr userDrawn="1"/>
        </p:nvSpPr>
        <p:spPr>
          <a:xfrm>
            <a:off x="11308652" y="560417"/>
            <a:ext cx="883347" cy="280207"/>
          </a:xfrm>
          <a:prstGeom prst="rect">
            <a:avLst/>
          </a:prstGeom>
          <a:solidFill>
            <a:srgbClr val="002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tel, innhold og bilde">
    <p:bg>
      <p:bgPr>
        <a:solidFill>
          <a:srgbClr val="FFFFFF">
            <a:alpha val="9804"/>
          </a:srgbClr>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8431D-8E20-AE40-9B25-7E1CFCA42849}"/>
              </a:ext>
            </a:extLst>
          </p:cNvPr>
          <p:cNvSpPr>
            <a:spLocks noGrp="1"/>
          </p:cNvSpPr>
          <p:nvPr>
            <p:ph type="title"/>
          </p:nvPr>
        </p:nvSpPr>
        <p:spPr>
          <a:xfrm>
            <a:off x="642813" y="1194998"/>
            <a:ext cx="7072534" cy="671660"/>
          </a:xfrm>
        </p:spPr>
        <p:txBody>
          <a:bodyPr>
            <a:noAutofit/>
          </a:bodyPr>
          <a:lstStyle>
            <a:lvl1pPr>
              <a:defRPr sz="4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C0164713-EC13-F543-A4C5-7C9EA1055904}"/>
              </a:ext>
            </a:extLst>
          </p:cNvPr>
          <p:cNvSpPr>
            <a:spLocks noGrp="1"/>
          </p:cNvSpPr>
          <p:nvPr>
            <p:ph idx="1"/>
          </p:nvPr>
        </p:nvSpPr>
        <p:spPr>
          <a:xfrm>
            <a:off x="642813" y="2019792"/>
            <a:ext cx="7072534" cy="3581400"/>
          </a:xfrm>
        </p:spPr>
        <p:txBody>
          <a:bodyPr/>
          <a:lstStyle/>
          <a:p>
            <a:pPr lvl="0"/>
            <a:r>
              <a:rPr lang="en-GB"/>
              <a:t>Click to edit Master text styles</a:t>
            </a:r>
          </a:p>
        </p:txBody>
      </p:sp>
      <p:pic>
        <p:nvPicPr>
          <p:cNvPr id="19" name="Picture 18">
            <a:extLst>
              <a:ext uri="{FF2B5EF4-FFF2-40B4-BE49-F238E27FC236}">
                <a16:creationId xmlns:a16="http://schemas.microsoft.com/office/drawing/2014/main" id="{746796DC-8000-D44B-AD74-3F72B4EBF0F8}"/>
              </a:ext>
            </a:extLst>
          </p:cNvPr>
          <p:cNvPicPr>
            <a:picLocks noChangeAspect="1"/>
          </p:cNvPicPr>
          <p:nvPr userDrawn="1"/>
        </p:nvPicPr>
        <p:blipFill>
          <a:blip r:embed="rId2"/>
          <a:stretch>
            <a:fillRect/>
          </a:stretch>
        </p:blipFill>
        <p:spPr>
          <a:xfrm>
            <a:off x="643434" y="5826626"/>
            <a:ext cx="1495766" cy="673730"/>
          </a:xfrm>
          <a:prstGeom prst="rect">
            <a:avLst/>
          </a:prstGeom>
        </p:spPr>
      </p:pic>
      <p:sp>
        <p:nvSpPr>
          <p:cNvPr id="22" name="Date Placeholder 3">
            <a:extLst>
              <a:ext uri="{FF2B5EF4-FFF2-40B4-BE49-F238E27FC236}">
                <a16:creationId xmlns:a16="http://schemas.microsoft.com/office/drawing/2014/main" id="{78B4D6C5-9BF0-5A49-9693-24A369DB7785}"/>
              </a:ext>
            </a:extLst>
          </p:cNvPr>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5/23/24</a:t>
            </a:fld>
            <a:endParaRPr lang="en-US"/>
          </a:p>
        </p:txBody>
      </p:sp>
      <p:sp>
        <p:nvSpPr>
          <p:cNvPr id="23" name="Footer Placeholder 4">
            <a:extLst>
              <a:ext uri="{FF2B5EF4-FFF2-40B4-BE49-F238E27FC236}">
                <a16:creationId xmlns:a16="http://schemas.microsoft.com/office/drawing/2014/main" id="{2A686105-7BC9-224A-B16E-B13F4BA9A2C6}"/>
              </a:ext>
            </a:extLst>
          </p:cNvPr>
          <p:cNvSpPr>
            <a:spLocks noGrp="1"/>
          </p:cNvSpPr>
          <p:nvPr>
            <p:ph type="ftr" sz="quarter" idx="3"/>
          </p:nvPr>
        </p:nvSpPr>
        <p:spPr>
          <a:xfrm>
            <a:off x="2893564" y="6453386"/>
            <a:ext cx="4851699"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13" name="Rectangle 12">
            <a:extLst>
              <a:ext uri="{FF2B5EF4-FFF2-40B4-BE49-F238E27FC236}">
                <a16:creationId xmlns:a16="http://schemas.microsoft.com/office/drawing/2014/main" id="{E6D7D776-D791-A645-9ECF-9C0B75DAE595}"/>
              </a:ext>
            </a:extLst>
          </p:cNvPr>
          <p:cNvSpPr/>
          <p:nvPr userDrawn="1"/>
        </p:nvSpPr>
        <p:spPr>
          <a:xfrm>
            <a:off x="7715346" y="1"/>
            <a:ext cx="321112" cy="280207"/>
          </a:xfrm>
          <a:prstGeom prst="rect">
            <a:avLst/>
          </a:prstGeom>
          <a:solidFill>
            <a:srgbClr val="025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Rectangle 13">
            <a:extLst>
              <a:ext uri="{FF2B5EF4-FFF2-40B4-BE49-F238E27FC236}">
                <a16:creationId xmlns:a16="http://schemas.microsoft.com/office/drawing/2014/main" id="{500608E4-FCDF-7341-BDDE-2D407FE18E82}"/>
              </a:ext>
            </a:extLst>
          </p:cNvPr>
          <p:cNvSpPr/>
          <p:nvPr userDrawn="1"/>
        </p:nvSpPr>
        <p:spPr>
          <a:xfrm>
            <a:off x="4117877" y="280209"/>
            <a:ext cx="878830" cy="280207"/>
          </a:xfrm>
          <a:prstGeom prst="rect">
            <a:avLst/>
          </a:prstGeom>
          <a:solidFill>
            <a:srgbClr val="038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Rectangle 14">
            <a:extLst>
              <a:ext uri="{FF2B5EF4-FFF2-40B4-BE49-F238E27FC236}">
                <a16:creationId xmlns:a16="http://schemas.microsoft.com/office/drawing/2014/main" id="{CDE3FFE0-A21C-7741-92B5-34AB4E684857}"/>
              </a:ext>
            </a:extLst>
          </p:cNvPr>
          <p:cNvSpPr/>
          <p:nvPr userDrawn="1"/>
        </p:nvSpPr>
        <p:spPr>
          <a:xfrm>
            <a:off x="642812" y="0"/>
            <a:ext cx="321112" cy="280207"/>
          </a:xfrm>
          <a:prstGeom prst="rect">
            <a:avLst/>
          </a:prstGeom>
          <a:solidFill>
            <a:srgbClr val="00C3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Plassholder for bilde 12">
            <a:extLst>
              <a:ext uri="{FF2B5EF4-FFF2-40B4-BE49-F238E27FC236}">
                <a16:creationId xmlns:a16="http://schemas.microsoft.com/office/drawing/2014/main" id="{BEEEAE90-EF8E-3743-B611-305BD4EAA34A}"/>
              </a:ext>
            </a:extLst>
          </p:cNvPr>
          <p:cNvSpPr>
            <a:spLocks noGrp="1"/>
          </p:cNvSpPr>
          <p:nvPr>
            <p:ph type="pic" sz="quarter" idx="15"/>
          </p:nvPr>
        </p:nvSpPr>
        <p:spPr>
          <a:xfrm>
            <a:off x="8036457" y="0"/>
            <a:ext cx="4155543" cy="6858000"/>
          </a:xfrm>
        </p:spPr>
        <p:txBody>
          <a:bodyPr/>
          <a:lstStyle/>
          <a:p>
            <a:r>
              <a:rPr lang="en-GB"/>
              <a:t>Click icon to add picture</a:t>
            </a:r>
            <a:endParaRPr lang="en-US"/>
          </a:p>
        </p:txBody>
      </p:sp>
    </p:spTree>
    <p:extLst>
      <p:ext uri="{BB962C8B-B14F-4D97-AF65-F5344CB8AC3E}">
        <p14:creationId xmlns:p14="http://schemas.microsoft.com/office/powerpoint/2010/main" val="1119004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alpha val="9804"/>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34" y="685800"/>
            <a:ext cx="10881616" cy="1485900"/>
          </a:xfrm>
          <a:prstGeom prst="rect">
            <a:avLst/>
          </a:prstGeom>
        </p:spPr>
        <p:txBody>
          <a:bodyPr vert="horz" lIns="91440" tIns="45720" rIns="91440" bIns="45720" rtlCol="0" anchor="t">
            <a:normAutofit/>
          </a:bodyPr>
          <a:lstStyle/>
          <a:p>
            <a:r>
              <a:rPr lang="nb-NO"/>
              <a:t>Klikk for å redigere tittelstil</a:t>
            </a:r>
            <a:endParaRPr lang="en-US"/>
          </a:p>
        </p:txBody>
      </p:sp>
      <p:sp>
        <p:nvSpPr>
          <p:cNvPr id="3" name="Text Placeholder 2"/>
          <p:cNvSpPr>
            <a:spLocks noGrp="1"/>
          </p:cNvSpPr>
          <p:nvPr>
            <p:ph type="body" idx="1"/>
          </p:nvPr>
        </p:nvSpPr>
        <p:spPr>
          <a:xfrm>
            <a:off x="643434" y="2286000"/>
            <a:ext cx="10881616" cy="3474182"/>
          </a:xfrm>
          <a:prstGeom prst="rect">
            <a:avLst/>
          </a:prstGeom>
        </p:spPr>
        <p:txBody>
          <a:bodyPr vert="horz" lIns="91440" tIns="45720" rIns="91440" bIns="45720" rtlCol="0">
            <a:normAutofit/>
          </a:bodyPr>
          <a:lstStyle/>
          <a:p>
            <a:pPr lvl="0"/>
            <a:r>
              <a:rPr lang="nb-NO"/>
              <a:t>Rediger tekststiler i malen
Andre nivå
Tredje nivå
Fjerde nivå
Femte nivå</a:t>
            </a:r>
            <a:endParaRPr lang="en-US"/>
          </a:p>
        </p:txBody>
      </p:sp>
      <p:sp>
        <p:nvSpPr>
          <p:cNvPr id="4" name="Date Placeholder 3"/>
          <p:cNvSpPr>
            <a:spLocks noGrp="1"/>
          </p:cNvSpPr>
          <p:nvPr>
            <p:ph type="dt" sz="half" idx="2"/>
          </p:nvPr>
        </p:nvSpPr>
        <p:spPr>
          <a:xfrm>
            <a:off x="643434" y="6453386"/>
            <a:ext cx="1204572"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fld id="{87DE6118-2437-4B30-8E3C-4D2BE6020583}" type="datetimeFigureOut">
              <a:rPr lang="en-US" smtClean="0"/>
              <a:pPr/>
              <a:t>5/23/24</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000" baseline="0">
                <a:solidFill>
                  <a:srgbClr val="132856"/>
                </a:solidFill>
                <a:latin typeface="+mn-lt"/>
              </a:defRPr>
            </a:lvl1pPr>
          </a:lstStyle>
          <a:p>
            <a:endParaRPr lang="en-US"/>
          </a:p>
        </p:txBody>
      </p:sp>
      <p:sp>
        <p:nvSpPr>
          <p:cNvPr id="6" name="Slide Number Placeholder 5"/>
          <p:cNvSpPr>
            <a:spLocks noGrp="1"/>
          </p:cNvSpPr>
          <p:nvPr>
            <p:ph type="sldNum" sz="quarter" idx="4"/>
          </p:nvPr>
        </p:nvSpPr>
        <p:spPr>
          <a:xfrm>
            <a:off x="9928758" y="6453386"/>
            <a:ext cx="1596292" cy="404614"/>
          </a:xfrm>
          <a:prstGeom prst="rect">
            <a:avLst/>
          </a:prstGeom>
        </p:spPr>
        <p:txBody>
          <a:bodyPr vert="horz" lIns="91440" tIns="45720" rIns="91440" bIns="45720" rtlCol="0" anchor="ctr"/>
          <a:lstStyle>
            <a:lvl1pPr algn="r">
              <a:defRPr sz="1000" baseline="0">
                <a:solidFill>
                  <a:srgbClr val="132856"/>
                </a:solidFill>
                <a:latin typeface="+mn-lt"/>
              </a:defRPr>
            </a:lvl1pPr>
          </a:lstStyle>
          <a:p>
            <a:fld id="{69E57DC2-970A-4B3E-BB1C-7A09969E49D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7" r:id="rId2"/>
    <p:sldLayoutId id="2147483675" r:id="rId3"/>
    <p:sldLayoutId id="2147483678" r:id="rId4"/>
    <p:sldLayoutId id="2147483680" r:id="rId5"/>
    <p:sldLayoutId id="2147483676" r:id="rId6"/>
    <p:sldLayoutId id="2147483668" r:id="rId7"/>
    <p:sldLayoutId id="2147483650" r:id="rId8"/>
    <p:sldLayoutId id="2147483688" r:id="rId9"/>
    <p:sldLayoutId id="2147483686" r:id="rId10"/>
    <p:sldLayoutId id="2147483663" r:id="rId11"/>
    <p:sldLayoutId id="2147483689" r:id="rId12"/>
    <p:sldLayoutId id="2147483683" r:id="rId13"/>
    <p:sldLayoutId id="2147483684" r:id="rId14"/>
    <p:sldLayoutId id="2147483685" r:id="rId15"/>
    <p:sldLayoutId id="2147483687" r:id="rId16"/>
    <p:sldLayoutId id="2147483654" r:id="rId17"/>
    <p:sldLayoutId id="2147483681" r:id="rId18"/>
    <p:sldLayoutId id="2147483682" r:id="rId19"/>
    <p:sldLayoutId id="2147483730" r:id="rId20"/>
    <p:sldLayoutId id="2147483731" r:id="rId21"/>
  </p:sldLayoutIdLst>
  <p:txStyles>
    <p:titleStyle>
      <a:lvl1pPr algn="l" defTabSz="914400" rtl="0" eaLnBrk="1" latinLnBrk="0" hangingPunct="1">
        <a:lnSpc>
          <a:spcPct val="89000"/>
        </a:lnSpc>
        <a:spcBef>
          <a:spcPct val="0"/>
        </a:spcBef>
        <a:buNone/>
        <a:defRPr sz="5600" b="1" i="0" kern="1200" baseline="0">
          <a:solidFill>
            <a:srgbClr val="132856"/>
          </a:solidFill>
          <a:latin typeface="Franklin Gothic Demi" panose="020B0603020102020204" pitchFamily="34" charset="0"/>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alpha val="9804"/>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434" y="685800"/>
            <a:ext cx="10881616" cy="1485900"/>
          </a:xfrm>
          <a:prstGeom prst="rect">
            <a:avLst/>
          </a:prstGeom>
        </p:spPr>
        <p:txBody>
          <a:bodyPr vert="horz" lIns="91440" tIns="45720" rIns="91440" bIns="45720" rtlCol="0" anchor="t">
            <a:normAutofit/>
          </a:bodyPr>
          <a:lstStyle/>
          <a:p>
            <a:r>
              <a:rPr lang="nb-NO" err="1"/>
              <a:t>Click</a:t>
            </a:r>
            <a:r>
              <a:rPr lang="nb-NO"/>
              <a:t> to </a:t>
            </a:r>
            <a:r>
              <a:rPr lang="nb-NO" err="1"/>
              <a:t>edittitle</a:t>
            </a:r>
            <a:endParaRPr lang="en-US"/>
          </a:p>
        </p:txBody>
      </p:sp>
      <p:sp>
        <p:nvSpPr>
          <p:cNvPr id="3" name="Text Placeholder 2"/>
          <p:cNvSpPr>
            <a:spLocks noGrp="1"/>
          </p:cNvSpPr>
          <p:nvPr>
            <p:ph type="body" idx="1"/>
          </p:nvPr>
        </p:nvSpPr>
        <p:spPr>
          <a:xfrm>
            <a:off x="643434" y="2286000"/>
            <a:ext cx="10881616" cy="3474182"/>
          </a:xfrm>
          <a:prstGeom prst="rect">
            <a:avLst/>
          </a:prstGeom>
        </p:spPr>
        <p:txBody>
          <a:bodyPr vert="horz" lIns="91440" tIns="45720" rIns="91440" bIns="45720" rtlCol="0">
            <a:normAutofit/>
          </a:bodyPr>
          <a:lstStyle/>
          <a:p>
            <a:pPr lvl="0"/>
            <a:r>
              <a:rPr lang="nb-NO" err="1"/>
              <a:t>Click</a:t>
            </a:r>
            <a:r>
              <a:rPr lang="nb-NO"/>
              <a:t> to </a:t>
            </a:r>
            <a:r>
              <a:rPr lang="nb-NO" err="1"/>
              <a:t>edittext</a:t>
            </a:r>
            <a:r>
              <a:rPr lang="nb-NO"/>
              <a:t>
Second </a:t>
            </a:r>
            <a:r>
              <a:rPr lang="nb-NO" err="1"/>
              <a:t>level</a:t>
            </a:r>
            <a:r>
              <a:rPr lang="nb-NO"/>
              <a:t>
Third </a:t>
            </a:r>
            <a:r>
              <a:rPr lang="nb-NO" err="1"/>
              <a:t>levelFourthlevel</a:t>
            </a:r>
            <a:r>
              <a:rPr lang="nb-NO"/>
              <a:t> 
Fifth </a:t>
            </a:r>
            <a:r>
              <a:rPr lang="nb-NO" err="1"/>
              <a:t>level</a:t>
            </a:r>
            <a:endParaRPr lang="en-US"/>
          </a:p>
        </p:txBody>
      </p:sp>
    </p:spTree>
  </p:cSld>
  <p:clrMap bg1="lt1" tx1="dk1" bg2="lt2" tx2="dk2" accent1="accent1" accent2="accent2" accent3="accent3" accent4="accent4" accent5="accent5" accent6="accent6" hlink="hlink" folHlink="folHlink"/>
  <p:sldLayoutIdLst>
    <p:sldLayoutId id="2147483710" r:id="rId1"/>
    <p:sldLayoutId id="2147483708" r:id="rId2"/>
    <p:sldLayoutId id="2147483711" r:id="rId3"/>
    <p:sldLayoutId id="2147483705" r:id="rId4"/>
    <p:sldLayoutId id="2147483700" r:id="rId5"/>
    <p:sldLayoutId id="2147483713" r:id="rId6"/>
    <p:sldLayoutId id="2147483699" r:id="rId7"/>
    <p:sldLayoutId id="2147483695" r:id="rId8"/>
    <p:sldLayoutId id="2147483698" r:id="rId9"/>
    <p:sldLayoutId id="2147483734" r:id="rId10"/>
    <p:sldLayoutId id="2147483694" r:id="rId11"/>
    <p:sldLayoutId id="2147483733" r:id="rId12"/>
    <p:sldLayoutId id="2147483691" r:id="rId13"/>
    <p:sldLayoutId id="2147483697" r:id="rId14"/>
    <p:sldLayoutId id="2147483693" r:id="rId15"/>
    <p:sldLayoutId id="2147483732" r:id="rId16"/>
    <p:sldLayoutId id="2147483723" r:id="rId17"/>
    <p:sldLayoutId id="2147483724" r:id="rId18"/>
    <p:sldLayoutId id="2147483725" r:id="rId19"/>
    <p:sldLayoutId id="2147483726" r:id="rId20"/>
    <p:sldLayoutId id="2147483727" r:id="rId21"/>
    <p:sldLayoutId id="2147483728" r:id="rId22"/>
    <p:sldLayoutId id="2147483735" r:id="rId23"/>
    <p:sldLayoutId id="2147483736" r:id="rId24"/>
    <p:sldLayoutId id="2147483737" r:id="rId25"/>
    <p:sldLayoutId id="2147483729" r:id="rId26"/>
  </p:sldLayoutIdLst>
  <p:txStyles>
    <p:titleStyle>
      <a:lvl1pPr algn="l" defTabSz="914400" rtl="0" eaLnBrk="1" latinLnBrk="0" hangingPunct="1">
        <a:lnSpc>
          <a:spcPct val="89000"/>
        </a:lnSpc>
        <a:spcBef>
          <a:spcPct val="0"/>
        </a:spcBef>
        <a:buNone/>
        <a:defRPr sz="5600" b="1" i="0" kern="1200" baseline="0">
          <a:solidFill>
            <a:srgbClr val="132856"/>
          </a:solidFill>
          <a:latin typeface="Franklin Gothic Demi" panose="020B0603020102020204" pitchFamily="34" charset="0"/>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rgbClr val="132856"/>
          </a:solidFill>
          <a:latin typeface="+mj-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4.xml"/><Relationship Id="rId5" Type="http://schemas.openxmlformats.org/officeDocument/2006/relationships/image" Target="../media/image19.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hyperlink" Target="https://eiti.org/guidance-notes/contract-and-license-allocations" TargetMode="External"/><Relationship Id="rId2" Type="http://schemas.openxmlformats.org/officeDocument/2006/relationships/hyperlink" Target="https://eiti.org/guidance-notes/contracts" TargetMode="External"/><Relationship Id="rId1" Type="http://schemas.openxmlformats.org/officeDocument/2006/relationships/slideLayout" Target="../slideLayouts/slideLayout34.xml"/><Relationship Id="rId6" Type="http://schemas.openxmlformats.org/officeDocument/2006/relationships/hyperlink" Target="https://eiti.org/documents/critical-minerals-rush" TargetMode="External"/><Relationship Id="rId5" Type="http://schemas.openxmlformats.org/officeDocument/2006/relationships/hyperlink" Target="https://eiti.org/guidance-notes/infrastructure-provisions-and-barter-arrangements" TargetMode="External"/><Relationship Id="rId4" Type="http://schemas.openxmlformats.org/officeDocument/2006/relationships/hyperlink" Target="https://eiti.org/guidance-notes/resource-backed-loan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4.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4.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4.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B86E31F-55FF-2E41-AB26-CEECCBD285AA}"/>
              </a:ext>
            </a:extLst>
          </p:cNvPr>
          <p:cNvSpPr>
            <a:spLocks noGrp="1"/>
          </p:cNvSpPr>
          <p:nvPr>
            <p:ph type="subTitle" idx="1"/>
          </p:nvPr>
        </p:nvSpPr>
        <p:spPr>
          <a:xfrm>
            <a:off x="643435" y="3886159"/>
            <a:ext cx="11227453" cy="744996"/>
          </a:xfrm>
        </p:spPr>
        <p:txBody>
          <a:bodyPr vert="horz" lIns="91440" tIns="45720" rIns="91440" bIns="45720" rtlCol="0" anchor="t">
            <a:normAutofit/>
          </a:bodyPr>
          <a:lstStyle/>
          <a:p>
            <a:r>
              <a:rPr lang="en-GB" sz="2800" dirty="0"/>
              <a:t>Contract transparency</a:t>
            </a:r>
          </a:p>
        </p:txBody>
      </p:sp>
      <p:sp>
        <p:nvSpPr>
          <p:cNvPr id="3" name="Text Placeholder 2">
            <a:extLst>
              <a:ext uri="{FF2B5EF4-FFF2-40B4-BE49-F238E27FC236}">
                <a16:creationId xmlns:a16="http://schemas.microsoft.com/office/drawing/2014/main" id="{20B9E2AE-17D2-1A43-8B68-275E4E90DD5E}"/>
              </a:ext>
            </a:extLst>
          </p:cNvPr>
          <p:cNvSpPr>
            <a:spLocks noGrp="1"/>
          </p:cNvSpPr>
          <p:nvPr>
            <p:ph type="body" sz="quarter" idx="13"/>
          </p:nvPr>
        </p:nvSpPr>
        <p:spPr/>
        <p:txBody>
          <a:bodyPr>
            <a:normAutofit fontScale="92500" lnSpcReduction="20000"/>
          </a:bodyPr>
          <a:lstStyle/>
          <a:p>
            <a:r>
              <a:rPr lang="nb-NO"/>
              <a:t>2023 EITI Standard</a:t>
            </a:r>
            <a:endParaRPr lang="nb-NO" sz="4800"/>
          </a:p>
        </p:txBody>
      </p:sp>
    </p:spTree>
    <p:extLst>
      <p:ext uri="{BB962C8B-B14F-4D97-AF65-F5344CB8AC3E}">
        <p14:creationId xmlns:p14="http://schemas.microsoft.com/office/powerpoint/2010/main" val="2623336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F0C9E-FDFB-5603-C7CC-B14898AE92EC}"/>
              </a:ext>
            </a:extLst>
          </p:cNvPr>
          <p:cNvSpPr>
            <a:spLocks noGrp="1"/>
          </p:cNvSpPr>
          <p:nvPr>
            <p:ph type="title"/>
          </p:nvPr>
        </p:nvSpPr>
        <p:spPr/>
        <p:txBody>
          <a:bodyPr/>
          <a:lstStyle/>
          <a:p>
            <a:r>
              <a:rPr lang="en-NO"/>
              <a:t>Annexes</a:t>
            </a:r>
          </a:p>
        </p:txBody>
      </p:sp>
      <p:sp>
        <p:nvSpPr>
          <p:cNvPr id="3" name="Content Placeholder 2">
            <a:extLst>
              <a:ext uri="{FF2B5EF4-FFF2-40B4-BE49-F238E27FC236}">
                <a16:creationId xmlns:a16="http://schemas.microsoft.com/office/drawing/2014/main" id="{FF1C7907-A767-FF1C-46B3-0ECA39580F39}"/>
              </a:ext>
            </a:extLst>
          </p:cNvPr>
          <p:cNvSpPr>
            <a:spLocks noGrp="1"/>
          </p:cNvSpPr>
          <p:nvPr>
            <p:ph idx="1"/>
          </p:nvPr>
        </p:nvSpPr>
        <p:spPr>
          <a:xfrm>
            <a:off x="642812" y="2019792"/>
            <a:ext cx="5453188" cy="4641684"/>
          </a:xfrm>
        </p:spPr>
        <p:txBody>
          <a:bodyPr>
            <a:normAutofit/>
          </a:bodyPr>
          <a:lstStyle/>
          <a:p>
            <a:r>
              <a:rPr lang="nb-NO" sz="3200" err="1"/>
              <a:t>Follow</a:t>
            </a:r>
            <a:r>
              <a:rPr lang="nb-NO" sz="3200"/>
              <a:t> </a:t>
            </a:r>
            <a:r>
              <a:rPr lang="nb-NO" sz="3200" err="1"/>
              <a:t>national</a:t>
            </a:r>
            <a:r>
              <a:rPr lang="nb-NO" sz="3200"/>
              <a:t> </a:t>
            </a:r>
            <a:r>
              <a:rPr lang="nb-NO" sz="3200" err="1"/>
              <a:t>rules</a:t>
            </a:r>
            <a:r>
              <a:rPr lang="nb-NO" sz="3200"/>
              <a:t> for </a:t>
            </a:r>
            <a:r>
              <a:rPr lang="nb-NO" sz="3200" err="1"/>
              <a:t>what</a:t>
            </a:r>
            <a:r>
              <a:rPr lang="nb-NO" sz="3200"/>
              <a:t> </a:t>
            </a:r>
            <a:r>
              <a:rPr lang="nb-NO" sz="3200" err="1"/>
              <a:t>constitutes</a:t>
            </a:r>
            <a:r>
              <a:rPr lang="nb-NO" sz="3200"/>
              <a:t> </a:t>
            </a:r>
            <a:r>
              <a:rPr lang="nb-NO" sz="3200" err="1"/>
              <a:t>annexes</a:t>
            </a:r>
            <a:r>
              <a:rPr lang="nb-NO" sz="3200"/>
              <a:t>. </a:t>
            </a:r>
          </a:p>
          <a:p>
            <a:r>
              <a:rPr lang="nb-NO" sz="3200"/>
              <a:t>If </a:t>
            </a:r>
            <a:r>
              <a:rPr lang="nb-NO" sz="3200" err="1"/>
              <a:t>there</a:t>
            </a:r>
            <a:r>
              <a:rPr lang="nb-NO" sz="3200"/>
              <a:t> </a:t>
            </a:r>
            <a:r>
              <a:rPr lang="nb-NO" sz="3200" err="1"/>
              <a:t>are</a:t>
            </a:r>
            <a:r>
              <a:rPr lang="nb-NO" sz="3200"/>
              <a:t> </a:t>
            </a:r>
            <a:r>
              <a:rPr lang="nb-NO" sz="3200" err="1"/>
              <a:t>no</a:t>
            </a:r>
            <a:r>
              <a:rPr lang="nb-NO" sz="3200"/>
              <a:t> </a:t>
            </a:r>
            <a:r>
              <a:rPr lang="nb-NO" sz="3200" err="1"/>
              <a:t>rules</a:t>
            </a:r>
            <a:r>
              <a:rPr lang="nb-NO" sz="3200"/>
              <a:t>, MSG </a:t>
            </a:r>
            <a:r>
              <a:rPr lang="nb-NO" sz="3200" err="1"/>
              <a:t>should</a:t>
            </a:r>
            <a:r>
              <a:rPr lang="nb-NO" sz="3200"/>
              <a:t> </a:t>
            </a:r>
            <a:r>
              <a:rPr lang="nb-NO" sz="3200" err="1"/>
              <a:t>agree</a:t>
            </a:r>
            <a:r>
              <a:rPr lang="nb-NO" sz="3200"/>
              <a:t> </a:t>
            </a:r>
            <a:r>
              <a:rPr lang="nb-NO" sz="3200" err="1"/>
              <a:t>on</a:t>
            </a:r>
            <a:r>
              <a:rPr lang="nb-NO" sz="3200"/>
              <a:t> </a:t>
            </a:r>
            <a:r>
              <a:rPr lang="nb-NO" sz="3200" err="1"/>
              <a:t>what</a:t>
            </a:r>
            <a:r>
              <a:rPr lang="nb-NO" sz="3200"/>
              <a:t> </a:t>
            </a:r>
            <a:r>
              <a:rPr lang="nb-NO" sz="3200" err="1"/>
              <a:t>constitutes</a:t>
            </a:r>
            <a:r>
              <a:rPr lang="nb-NO" sz="3200"/>
              <a:t> an </a:t>
            </a:r>
            <a:r>
              <a:rPr lang="nb-NO" sz="3200" err="1"/>
              <a:t>annexe</a:t>
            </a:r>
            <a:r>
              <a:rPr lang="nb-NO" sz="3200"/>
              <a:t>.</a:t>
            </a:r>
          </a:p>
          <a:p>
            <a:pPr marL="0" indent="0">
              <a:buNone/>
            </a:pPr>
            <a:endParaRPr lang="nb-NO" sz="3200" err="1"/>
          </a:p>
        </p:txBody>
      </p:sp>
      <p:sp>
        <p:nvSpPr>
          <p:cNvPr id="4" name="Text Placeholder 3">
            <a:extLst>
              <a:ext uri="{FF2B5EF4-FFF2-40B4-BE49-F238E27FC236}">
                <a16:creationId xmlns:a16="http://schemas.microsoft.com/office/drawing/2014/main" id="{30849E1C-8976-8DF9-C8C6-A8113B81DB08}"/>
              </a:ext>
            </a:extLst>
          </p:cNvPr>
          <p:cNvSpPr>
            <a:spLocks noGrp="1"/>
          </p:cNvSpPr>
          <p:nvPr>
            <p:ph type="body" sz="quarter" idx="10"/>
          </p:nvPr>
        </p:nvSpPr>
        <p:spPr/>
        <p:txBody>
          <a:bodyPr/>
          <a:lstStyle/>
          <a:p>
            <a:r>
              <a:rPr lang="en-NO"/>
              <a:t>KEY CONCEPTS</a:t>
            </a:r>
          </a:p>
        </p:txBody>
      </p:sp>
      <p:pic>
        <p:nvPicPr>
          <p:cNvPr id="10" name="Picture 9" descr="A document with text on it&#10;&#10;Description automatically generated">
            <a:extLst>
              <a:ext uri="{FF2B5EF4-FFF2-40B4-BE49-F238E27FC236}">
                <a16:creationId xmlns:a16="http://schemas.microsoft.com/office/drawing/2014/main" id="{5946667F-6E71-36A7-0499-263E3BC46BCC}"/>
              </a:ext>
            </a:extLst>
          </p:cNvPr>
          <p:cNvPicPr>
            <a:picLocks noChangeAspect="1"/>
          </p:cNvPicPr>
          <p:nvPr/>
        </p:nvPicPr>
        <p:blipFill>
          <a:blip r:embed="rId3">
            <a:duotone>
              <a:prstClr val="black"/>
              <a:srgbClr val="D9C3A5">
                <a:tint val="50000"/>
                <a:satMod val="180000"/>
              </a:srgbClr>
            </a:duotone>
          </a:blip>
          <a:stretch>
            <a:fillRect/>
          </a:stretch>
        </p:blipFill>
        <p:spPr>
          <a:xfrm rot="21178617">
            <a:off x="6389847" y="1261636"/>
            <a:ext cx="3901763" cy="5051120"/>
          </a:xfrm>
          <a:prstGeom prst="rect">
            <a:avLst/>
          </a:prstGeom>
          <a:effectLst>
            <a:outerShdw blurRad="63500" sx="102000" sy="102000" algn="ctr" rotWithShape="0">
              <a:prstClr val="black">
                <a:alpha val="40000"/>
              </a:prstClr>
            </a:outerShdw>
          </a:effectLst>
        </p:spPr>
      </p:pic>
      <p:pic>
        <p:nvPicPr>
          <p:cNvPr id="6" name="Picture 5" descr="A close-up of a document&#10;&#10;Description automatically generated">
            <a:extLst>
              <a:ext uri="{FF2B5EF4-FFF2-40B4-BE49-F238E27FC236}">
                <a16:creationId xmlns:a16="http://schemas.microsoft.com/office/drawing/2014/main" id="{CDC32FCD-0C1E-961F-E580-55D17C3594ED}"/>
              </a:ext>
            </a:extLst>
          </p:cNvPr>
          <p:cNvPicPr>
            <a:picLocks noChangeAspect="1"/>
          </p:cNvPicPr>
          <p:nvPr/>
        </p:nvPicPr>
        <p:blipFill>
          <a:blip r:embed="rId4">
            <a:duotone>
              <a:prstClr val="black"/>
              <a:srgbClr val="D9C3A5">
                <a:tint val="50000"/>
                <a:satMod val="180000"/>
              </a:srgbClr>
            </a:duotone>
          </a:blip>
          <a:stretch>
            <a:fillRect/>
          </a:stretch>
        </p:blipFill>
        <p:spPr>
          <a:xfrm rot="715778">
            <a:off x="7412855" y="1261637"/>
            <a:ext cx="3901763" cy="5051120"/>
          </a:xfrm>
          <a:prstGeom prst="rect">
            <a:avLst/>
          </a:prstGeom>
          <a:effectLst>
            <a:outerShdw blurRad="63500" sx="102000" sy="102000" algn="ctr" rotWithShape="0">
              <a:prstClr val="black">
                <a:alpha val="40000"/>
              </a:prstClr>
            </a:outerShdw>
          </a:effectLst>
        </p:spPr>
      </p:pic>
      <p:pic>
        <p:nvPicPr>
          <p:cNvPr id="8" name="Picture 7" descr="A paper with text and numbers&#10;&#10;Description automatically generated">
            <a:extLst>
              <a:ext uri="{FF2B5EF4-FFF2-40B4-BE49-F238E27FC236}">
                <a16:creationId xmlns:a16="http://schemas.microsoft.com/office/drawing/2014/main" id="{C5F8F1AE-2254-893A-836C-283E76065B2A}"/>
              </a:ext>
            </a:extLst>
          </p:cNvPr>
          <p:cNvPicPr>
            <a:picLocks noChangeAspect="1"/>
          </p:cNvPicPr>
          <p:nvPr/>
        </p:nvPicPr>
        <p:blipFill>
          <a:blip r:embed="rId5">
            <a:duotone>
              <a:prstClr val="black"/>
              <a:srgbClr val="D9C3A5">
                <a:tint val="50000"/>
                <a:satMod val="180000"/>
              </a:srgbClr>
            </a:duotone>
          </a:blip>
          <a:stretch>
            <a:fillRect/>
          </a:stretch>
        </p:blipFill>
        <p:spPr>
          <a:xfrm>
            <a:off x="7138290" y="221727"/>
            <a:ext cx="3901763" cy="505112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34996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52084-261A-A799-C806-53B303C33260}"/>
              </a:ext>
            </a:extLst>
          </p:cNvPr>
          <p:cNvSpPr>
            <a:spLocks noGrp="1"/>
          </p:cNvSpPr>
          <p:nvPr>
            <p:ph type="title"/>
          </p:nvPr>
        </p:nvSpPr>
        <p:spPr/>
        <p:txBody>
          <a:bodyPr/>
          <a:lstStyle/>
          <a:p>
            <a:r>
              <a:rPr lang="en-NO"/>
              <a:t>Confidentiality provisions</a:t>
            </a:r>
          </a:p>
        </p:txBody>
      </p:sp>
      <p:sp>
        <p:nvSpPr>
          <p:cNvPr id="3" name="Content Placeholder 2">
            <a:extLst>
              <a:ext uri="{FF2B5EF4-FFF2-40B4-BE49-F238E27FC236}">
                <a16:creationId xmlns:a16="http://schemas.microsoft.com/office/drawing/2014/main" id="{282D18A8-A934-33AA-E5FA-1D9A0992D7A5}"/>
              </a:ext>
            </a:extLst>
          </p:cNvPr>
          <p:cNvSpPr>
            <a:spLocks noGrp="1"/>
          </p:cNvSpPr>
          <p:nvPr>
            <p:ph idx="1"/>
          </p:nvPr>
        </p:nvSpPr>
        <p:spPr>
          <a:xfrm>
            <a:off x="642813" y="2019792"/>
            <a:ext cx="5704648" cy="4560302"/>
          </a:xfrm>
        </p:spPr>
        <p:txBody>
          <a:bodyPr>
            <a:normAutofit/>
          </a:bodyPr>
          <a:lstStyle/>
          <a:p>
            <a:pPr marL="287655" indent="-287655"/>
            <a:r>
              <a:rPr lang="nb-NO" err="1">
                <a:solidFill>
                  <a:srgbClr val="002157"/>
                </a:solidFill>
              </a:rPr>
              <a:t>Redaction</a:t>
            </a:r>
            <a:r>
              <a:rPr lang="nb-NO">
                <a:solidFill>
                  <a:srgbClr val="002157"/>
                </a:solidFill>
              </a:rPr>
              <a:t> and </a:t>
            </a:r>
            <a:r>
              <a:rPr lang="nb-NO" err="1">
                <a:solidFill>
                  <a:srgbClr val="002157"/>
                </a:solidFill>
              </a:rPr>
              <a:t>contract</a:t>
            </a:r>
            <a:r>
              <a:rPr lang="nb-NO">
                <a:solidFill>
                  <a:srgbClr val="002157"/>
                </a:solidFill>
              </a:rPr>
              <a:t> </a:t>
            </a:r>
            <a:r>
              <a:rPr lang="nb-NO" err="1">
                <a:solidFill>
                  <a:srgbClr val="002157"/>
                </a:solidFill>
              </a:rPr>
              <a:t>summaries</a:t>
            </a:r>
            <a:r>
              <a:rPr lang="nb-NO">
                <a:solidFill>
                  <a:srgbClr val="002157"/>
                </a:solidFill>
              </a:rPr>
              <a:t> </a:t>
            </a:r>
            <a:r>
              <a:rPr lang="nb-NO" err="1">
                <a:solidFill>
                  <a:srgbClr val="002157"/>
                </a:solidFill>
              </a:rPr>
              <a:t>are</a:t>
            </a:r>
            <a:r>
              <a:rPr lang="nb-NO">
                <a:solidFill>
                  <a:srgbClr val="002157"/>
                </a:solidFill>
              </a:rPr>
              <a:t> NOT an </a:t>
            </a:r>
            <a:r>
              <a:rPr lang="nb-NO" err="1">
                <a:solidFill>
                  <a:srgbClr val="002157"/>
                </a:solidFill>
              </a:rPr>
              <a:t>option</a:t>
            </a:r>
            <a:endParaRPr lang="nb-NO">
              <a:solidFill>
                <a:srgbClr val="002157"/>
              </a:solidFill>
            </a:endParaRPr>
          </a:p>
          <a:p>
            <a:pPr marL="287655" indent="-287655"/>
            <a:r>
              <a:rPr lang="nb-NO" err="1">
                <a:solidFill>
                  <a:srgbClr val="002157"/>
                </a:solidFill>
              </a:rPr>
              <a:t>Contract</a:t>
            </a:r>
            <a:r>
              <a:rPr lang="nb-NO">
                <a:solidFill>
                  <a:srgbClr val="002157"/>
                </a:solidFill>
              </a:rPr>
              <a:t> </a:t>
            </a:r>
            <a:r>
              <a:rPr lang="nb-NO" err="1">
                <a:solidFill>
                  <a:srgbClr val="002157"/>
                </a:solidFill>
              </a:rPr>
              <a:t>parties</a:t>
            </a:r>
            <a:r>
              <a:rPr lang="nb-NO">
                <a:solidFill>
                  <a:srgbClr val="002157"/>
                </a:solidFill>
              </a:rPr>
              <a:t> </a:t>
            </a:r>
            <a:r>
              <a:rPr lang="nb-NO" err="1">
                <a:solidFill>
                  <a:srgbClr val="002157"/>
                </a:solidFill>
              </a:rPr>
              <a:t>could</a:t>
            </a:r>
            <a:r>
              <a:rPr lang="nb-NO">
                <a:solidFill>
                  <a:srgbClr val="002157"/>
                </a:solidFill>
              </a:rPr>
              <a:t> </a:t>
            </a:r>
            <a:r>
              <a:rPr lang="nb-NO" err="1">
                <a:solidFill>
                  <a:srgbClr val="002157"/>
                </a:solidFill>
              </a:rPr>
              <a:t>sign</a:t>
            </a:r>
            <a:r>
              <a:rPr lang="nb-NO">
                <a:solidFill>
                  <a:srgbClr val="002157"/>
                </a:solidFill>
              </a:rPr>
              <a:t> </a:t>
            </a:r>
            <a:r>
              <a:rPr lang="nb-NO" err="1">
                <a:solidFill>
                  <a:srgbClr val="002157"/>
                </a:solidFill>
              </a:rPr>
              <a:t>waivers</a:t>
            </a:r>
            <a:r>
              <a:rPr lang="nb-NO">
                <a:solidFill>
                  <a:srgbClr val="002157"/>
                </a:solidFill>
              </a:rPr>
              <a:t> </a:t>
            </a:r>
            <a:r>
              <a:rPr lang="nb-NO" err="1">
                <a:solidFill>
                  <a:srgbClr val="002157"/>
                </a:solidFill>
              </a:rPr>
              <a:t>of</a:t>
            </a:r>
            <a:r>
              <a:rPr lang="nb-NO">
                <a:solidFill>
                  <a:srgbClr val="002157"/>
                </a:solidFill>
              </a:rPr>
              <a:t> </a:t>
            </a:r>
            <a:r>
              <a:rPr lang="nb-NO" err="1">
                <a:solidFill>
                  <a:srgbClr val="002157"/>
                </a:solidFill>
              </a:rPr>
              <a:t>confidentiality</a:t>
            </a:r>
            <a:r>
              <a:rPr lang="nb-NO">
                <a:solidFill>
                  <a:srgbClr val="002157"/>
                </a:solidFill>
              </a:rPr>
              <a:t> </a:t>
            </a:r>
          </a:p>
          <a:p>
            <a:pPr marL="287655" indent="-287655"/>
            <a:r>
              <a:rPr lang="nb-NO">
                <a:solidFill>
                  <a:srgbClr val="002157"/>
                </a:solidFill>
              </a:rPr>
              <a:t>MSG </a:t>
            </a:r>
            <a:r>
              <a:rPr lang="nb-NO" err="1">
                <a:solidFill>
                  <a:srgbClr val="002157"/>
                </a:solidFill>
              </a:rPr>
              <a:t>could</a:t>
            </a:r>
            <a:r>
              <a:rPr lang="nb-NO">
                <a:solidFill>
                  <a:srgbClr val="002157"/>
                </a:solidFill>
              </a:rPr>
              <a:t>:</a:t>
            </a:r>
          </a:p>
          <a:p>
            <a:pPr marL="818007" lvl="1" indent="-287655"/>
            <a:r>
              <a:rPr lang="nb-NO" sz="2400" err="1">
                <a:solidFill>
                  <a:srgbClr val="002157"/>
                </a:solidFill>
              </a:rPr>
              <a:t>Examine</a:t>
            </a:r>
            <a:r>
              <a:rPr lang="nb-NO" sz="2400">
                <a:solidFill>
                  <a:srgbClr val="002157"/>
                </a:solidFill>
              </a:rPr>
              <a:t> </a:t>
            </a:r>
            <a:r>
              <a:rPr lang="nb-NO" sz="2400" err="1">
                <a:solidFill>
                  <a:srgbClr val="002157"/>
                </a:solidFill>
              </a:rPr>
              <a:t>confidentiality</a:t>
            </a:r>
            <a:r>
              <a:rPr lang="nb-NO" sz="2400">
                <a:solidFill>
                  <a:srgbClr val="002157"/>
                </a:solidFill>
              </a:rPr>
              <a:t> </a:t>
            </a:r>
            <a:r>
              <a:rPr lang="nb-NO" sz="2400" err="1">
                <a:solidFill>
                  <a:srgbClr val="002157"/>
                </a:solidFill>
              </a:rPr>
              <a:t>claims</a:t>
            </a:r>
            <a:r>
              <a:rPr lang="nb-NO" sz="2400">
                <a:solidFill>
                  <a:srgbClr val="002157"/>
                </a:solidFill>
              </a:rPr>
              <a:t> (full </a:t>
            </a:r>
            <a:r>
              <a:rPr lang="nb-NO" sz="2400" err="1">
                <a:solidFill>
                  <a:srgbClr val="002157"/>
                </a:solidFill>
              </a:rPr>
              <a:t>contract</a:t>
            </a:r>
            <a:r>
              <a:rPr lang="nb-NO" sz="2400">
                <a:solidFill>
                  <a:srgbClr val="002157"/>
                </a:solidFill>
              </a:rPr>
              <a:t> or </a:t>
            </a:r>
            <a:r>
              <a:rPr lang="nb-NO" sz="2400" err="1">
                <a:solidFill>
                  <a:srgbClr val="002157"/>
                </a:solidFill>
              </a:rPr>
              <a:t>specific</a:t>
            </a:r>
            <a:r>
              <a:rPr lang="nb-NO" sz="2400">
                <a:solidFill>
                  <a:srgbClr val="002157"/>
                </a:solidFill>
              </a:rPr>
              <a:t> </a:t>
            </a:r>
            <a:r>
              <a:rPr lang="nb-NO" sz="2400" err="1">
                <a:solidFill>
                  <a:srgbClr val="002157"/>
                </a:solidFill>
              </a:rPr>
              <a:t>provisions</a:t>
            </a:r>
            <a:r>
              <a:rPr lang="nb-NO" sz="2400">
                <a:solidFill>
                  <a:srgbClr val="002157"/>
                </a:solidFill>
              </a:rPr>
              <a:t>)</a:t>
            </a:r>
          </a:p>
          <a:p>
            <a:pPr marL="818007" lvl="1" indent="-287655"/>
            <a:r>
              <a:rPr lang="nb-NO" sz="2400" err="1">
                <a:solidFill>
                  <a:srgbClr val="002157"/>
                </a:solidFill>
              </a:rPr>
              <a:t>Document</a:t>
            </a:r>
            <a:r>
              <a:rPr lang="nb-NO" sz="2400">
                <a:solidFill>
                  <a:srgbClr val="002157"/>
                </a:solidFill>
              </a:rPr>
              <a:t> </a:t>
            </a:r>
            <a:r>
              <a:rPr lang="nb-NO" sz="2400" err="1">
                <a:solidFill>
                  <a:srgbClr val="002157"/>
                </a:solidFill>
              </a:rPr>
              <a:t>outcomes</a:t>
            </a:r>
            <a:endParaRPr lang="nb-NO" sz="2400">
              <a:solidFill>
                <a:srgbClr val="002157"/>
              </a:solidFill>
            </a:endParaRPr>
          </a:p>
          <a:p>
            <a:pPr marL="818007" lvl="1" indent="-287655"/>
            <a:r>
              <a:rPr lang="nb-NO" sz="2400" err="1">
                <a:solidFill>
                  <a:srgbClr val="002157"/>
                </a:solidFill>
              </a:rPr>
              <a:t>Establish</a:t>
            </a:r>
            <a:r>
              <a:rPr lang="nb-NO" sz="2400">
                <a:solidFill>
                  <a:srgbClr val="002157"/>
                </a:solidFill>
              </a:rPr>
              <a:t> action plans to </a:t>
            </a:r>
            <a:r>
              <a:rPr lang="nb-NO" sz="2400" err="1">
                <a:solidFill>
                  <a:srgbClr val="002157"/>
                </a:solidFill>
              </a:rPr>
              <a:t>overcome</a:t>
            </a:r>
            <a:r>
              <a:rPr lang="nb-NO" sz="2400">
                <a:solidFill>
                  <a:srgbClr val="002157"/>
                </a:solidFill>
              </a:rPr>
              <a:t> legal </a:t>
            </a:r>
            <a:r>
              <a:rPr lang="nb-NO" sz="2400" err="1">
                <a:solidFill>
                  <a:srgbClr val="002157"/>
                </a:solidFill>
              </a:rPr>
              <a:t>obstacles</a:t>
            </a:r>
            <a:endParaRPr lang="nb-NO" sz="2400">
              <a:solidFill>
                <a:srgbClr val="002157"/>
              </a:solidFill>
            </a:endParaRPr>
          </a:p>
          <a:p>
            <a:endParaRPr lang="en-NO">
              <a:solidFill>
                <a:srgbClr val="002157"/>
              </a:solidFill>
            </a:endParaRPr>
          </a:p>
        </p:txBody>
      </p:sp>
      <p:sp>
        <p:nvSpPr>
          <p:cNvPr id="4" name="Text Placeholder 3">
            <a:extLst>
              <a:ext uri="{FF2B5EF4-FFF2-40B4-BE49-F238E27FC236}">
                <a16:creationId xmlns:a16="http://schemas.microsoft.com/office/drawing/2014/main" id="{F57275E4-CD3C-7C8D-C6D7-315671EADD93}"/>
              </a:ext>
            </a:extLst>
          </p:cNvPr>
          <p:cNvSpPr>
            <a:spLocks noGrp="1"/>
          </p:cNvSpPr>
          <p:nvPr>
            <p:ph type="body" sz="quarter" idx="10"/>
          </p:nvPr>
        </p:nvSpPr>
        <p:spPr/>
        <p:txBody>
          <a:bodyPr/>
          <a:lstStyle/>
          <a:p>
            <a:r>
              <a:rPr lang="en-NO">
                <a:solidFill>
                  <a:srgbClr val="00C3F0"/>
                </a:solidFill>
              </a:rPr>
              <a:t>KEY CONCEPTS</a:t>
            </a:r>
          </a:p>
        </p:txBody>
      </p:sp>
      <p:pic>
        <p:nvPicPr>
          <p:cNvPr id="7" name="Picture Placeholder 6" descr="A close-up of a leather book&#10;&#10;Description automatically generated">
            <a:extLst>
              <a:ext uri="{FF2B5EF4-FFF2-40B4-BE49-F238E27FC236}">
                <a16:creationId xmlns:a16="http://schemas.microsoft.com/office/drawing/2014/main" id="{9F5DA4FF-A012-9721-6375-21C575B64169}"/>
              </a:ext>
            </a:extLst>
          </p:cNvPr>
          <p:cNvPicPr>
            <a:picLocks noGrp="1" noChangeAspect="1"/>
          </p:cNvPicPr>
          <p:nvPr>
            <p:ph type="pic" sz="quarter" idx="14"/>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06852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752606-217E-15DB-70BE-E24FAC2AC607}"/>
              </a:ext>
            </a:extLst>
          </p:cNvPr>
          <p:cNvSpPr>
            <a:spLocks noGrp="1"/>
          </p:cNvSpPr>
          <p:nvPr>
            <p:ph type="body" sz="quarter" idx="10"/>
          </p:nvPr>
        </p:nvSpPr>
        <p:spPr/>
        <p:txBody>
          <a:bodyPr/>
          <a:lstStyle/>
          <a:p>
            <a:r>
              <a:rPr lang="en-NO"/>
              <a:t>EXAMPLE</a:t>
            </a:r>
          </a:p>
        </p:txBody>
      </p:sp>
      <p:sp>
        <p:nvSpPr>
          <p:cNvPr id="3" name="Text Placeholder 2">
            <a:extLst>
              <a:ext uri="{FF2B5EF4-FFF2-40B4-BE49-F238E27FC236}">
                <a16:creationId xmlns:a16="http://schemas.microsoft.com/office/drawing/2014/main" id="{0BB80EB3-AD5A-863B-C71D-0985C09919D7}"/>
              </a:ext>
            </a:extLst>
          </p:cNvPr>
          <p:cNvSpPr>
            <a:spLocks noGrp="1"/>
          </p:cNvSpPr>
          <p:nvPr>
            <p:ph type="body" sz="quarter" idx="11"/>
          </p:nvPr>
        </p:nvSpPr>
        <p:spPr/>
        <p:txBody>
          <a:bodyPr/>
          <a:lstStyle/>
          <a:p>
            <a:r>
              <a:rPr lang="en-NO"/>
              <a:t>Ghana</a:t>
            </a:r>
          </a:p>
        </p:txBody>
      </p:sp>
      <p:sp>
        <p:nvSpPr>
          <p:cNvPr id="4" name="Text Placeholder 3">
            <a:extLst>
              <a:ext uri="{FF2B5EF4-FFF2-40B4-BE49-F238E27FC236}">
                <a16:creationId xmlns:a16="http://schemas.microsoft.com/office/drawing/2014/main" id="{82020A8A-C12C-82A4-3341-893F45A10672}"/>
              </a:ext>
            </a:extLst>
          </p:cNvPr>
          <p:cNvSpPr>
            <a:spLocks noGrp="1"/>
          </p:cNvSpPr>
          <p:nvPr>
            <p:ph type="body" sz="quarter" idx="12"/>
          </p:nvPr>
        </p:nvSpPr>
        <p:spPr>
          <a:xfrm>
            <a:off x="1003243" y="3755796"/>
            <a:ext cx="5092757" cy="914400"/>
          </a:xfrm>
        </p:spPr>
        <p:txBody>
          <a:bodyPr/>
          <a:lstStyle/>
          <a:p>
            <a:r>
              <a:rPr lang="en-GB">
                <a:solidFill>
                  <a:srgbClr val="002157"/>
                </a:solidFill>
              </a:rPr>
              <a:t>Contracts may include guidance on how to disclose information </a:t>
            </a:r>
            <a:endParaRPr lang="en-NO">
              <a:solidFill>
                <a:srgbClr val="002157"/>
              </a:solidFill>
            </a:endParaRPr>
          </a:p>
        </p:txBody>
      </p:sp>
      <p:sp>
        <p:nvSpPr>
          <p:cNvPr id="5" name="Text Placeholder 4">
            <a:extLst>
              <a:ext uri="{FF2B5EF4-FFF2-40B4-BE49-F238E27FC236}">
                <a16:creationId xmlns:a16="http://schemas.microsoft.com/office/drawing/2014/main" id="{8AED5085-DC89-66F6-1D0F-98D86260A40F}"/>
              </a:ext>
            </a:extLst>
          </p:cNvPr>
          <p:cNvSpPr>
            <a:spLocks noGrp="1"/>
          </p:cNvSpPr>
          <p:nvPr>
            <p:ph type="body" sz="quarter" idx="13"/>
          </p:nvPr>
        </p:nvSpPr>
        <p:spPr/>
        <p:txBody>
          <a:bodyPr/>
          <a:lstStyle/>
          <a:p>
            <a:r>
              <a:rPr lang="en-NO">
                <a:solidFill>
                  <a:srgbClr val="00C3F0"/>
                </a:solidFill>
              </a:rPr>
              <a:t>KEY CONCEPTS</a:t>
            </a:r>
          </a:p>
        </p:txBody>
      </p:sp>
      <p:pic>
        <p:nvPicPr>
          <p:cNvPr id="8" name="Content Placeholder 5">
            <a:extLst>
              <a:ext uri="{FF2B5EF4-FFF2-40B4-BE49-F238E27FC236}">
                <a16:creationId xmlns:a16="http://schemas.microsoft.com/office/drawing/2014/main" id="{0D946156-BB57-7F4A-745F-ECB3CB5D84F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rot="196157">
            <a:off x="6855021" y="1542427"/>
            <a:ext cx="4843987" cy="44267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6621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52084-261A-A799-C806-53B303C33260}"/>
              </a:ext>
            </a:extLst>
          </p:cNvPr>
          <p:cNvSpPr>
            <a:spLocks noGrp="1"/>
          </p:cNvSpPr>
          <p:nvPr>
            <p:ph type="title"/>
          </p:nvPr>
        </p:nvSpPr>
        <p:spPr/>
        <p:txBody>
          <a:bodyPr/>
          <a:lstStyle/>
          <a:p>
            <a:r>
              <a:rPr lang="en-NO"/>
              <a:t>Amendments</a:t>
            </a:r>
          </a:p>
        </p:txBody>
      </p:sp>
      <p:sp>
        <p:nvSpPr>
          <p:cNvPr id="3" name="Content Placeholder 2">
            <a:extLst>
              <a:ext uri="{FF2B5EF4-FFF2-40B4-BE49-F238E27FC236}">
                <a16:creationId xmlns:a16="http://schemas.microsoft.com/office/drawing/2014/main" id="{282D18A8-A934-33AA-E5FA-1D9A0992D7A5}"/>
              </a:ext>
            </a:extLst>
          </p:cNvPr>
          <p:cNvSpPr>
            <a:spLocks noGrp="1"/>
          </p:cNvSpPr>
          <p:nvPr>
            <p:ph idx="1"/>
          </p:nvPr>
        </p:nvSpPr>
        <p:spPr>
          <a:xfrm>
            <a:off x="642813" y="2019792"/>
            <a:ext cx="5704648" cy="4560302"/>
          </a:xfrm>
        </p:spPr>
        <p:txBody>
          <a:bodyPr>
            <a:noAutofit/>
          </a:bodyPr>
          <a:lstStyle/>
          <a:p>
            <a:pPr marL="0" indent="0">
              <a:buNone/>
            </a:pPr>
            <a:r>
              <a:rPr lang="nb-NO" sz="2400">
                <a:solidFill>
                  <a:srgbClr val="002157"/>
                </a:solidFill>
              </a:rPr>
              <a:t>If </a:t>
            </a:r>
            <a:r>
              <a:rPr lang="nb-NO" sz="2400" err="1">
                <a:solidFill>
                  <a:srgbClr val="002157"/>
                </a:solidFill>
              </a:rPr>
              <a:t>amendments</a:t>
            </a:r>
            <a:r>
              <a:rPr lang="nb-NO" sz="2400">
                <a:solidFill>
                  <a:srgbClr val="002157"/>
                </a:solidFill>
              </a:rPr>
              <a:t> </a:t>
            </a:r>
            <a:r>
              <a:rPr lang="nb-NO" sz="2400" err="1">
                <a:solidFill>
                  <a:srgbClr val="002157"/>
                </a:solidFill>
              </a:rPr>
              <a:t>occur</a:t>
            </a:r>
            <a:r>
              <a:rPr lang="nb-NO" sz="2400">
                <a:solidFill>
                  <a:srgbClr val="002157"/>
                </a:solidFill>
              </a:rPr>
              <a:t> </a:t>
            </a:r>
            <a:r>
              <a:rPr lang="nb-NO" sz="2400" err="1">
                <a:solidFill>
                  <a:srgbClr val="002157"/>
                </a:solidFill>
              </a:rPr>
              <a:t>after</a:t>
            </a:r>
            <a:r>
              <a:rPr lang="nb-NO" sz="2400">
                <a:solidFill>
                  <a:srgbClr val="002157"/>
                </a:solidFill>
              </a:rPr>
              <a:t> 1 </a:t>
            </a:r>
            <a:r>
              <a:rPr lang="nb-NO" sz="2400" err="1">
                <a:solidFill>
                  <a:srgbClr val="002157"/>
                </a:solidFill>
              </a:rPr>
              <a:t>January</a:t>
            </a:r>
            <a:r>
              <a:rPr lang="nb-NO" sz="2400">
                <a:solidFill>
                  <a:srgbClr val="002157"/>
                </a:solidFill>
              </a:rPr>
              <a:t> 2021:</a:t>
            </a:r>
          </a:p>
          <a:p>
            <a:pPr marL="287655" indent="-287655"/>
            <a:r>
              <a:rPr lang="nb-NO" sz="2400">
                <a:solidFill>
                  <a:srgbClr val="002157"/>
                </a:solidFill>
              </a:rPr>
              <a:t>Full </a:t>
            </a:r>
            <a:r>
              <a:rPr lang="nb-NO" sz="2400" err="1">
                <a:solidFill>
                  <a:srgbClr val="002157"/>
                </a:solidFill>
              </a:rPr>
              <a:t>disclosure</a:t>
            </a:r>
            <a:r>
              <a:rPr lang="nb-NO" sz="2400">
                <a:solidFill>
                  <a:srgbClr val="002157"/>
                </a:solidFill>
              </a:rPr>
              <a:t> </a:t>
            </a:r>
            <a:r>
              <a:rPr lang="nb-NO" sz="2400" err="1">
                <a:solidFill>
                  <a:srgbClr val="002157"/>
                </a:solidFill>
              </a:rPr>
              <a:t>of</a:t>
            </a:r>
            <a:r>
              <a:rPr lang="nb-NO" sz="2400">
                <a:solidFill>
                  <a:srgbClr val="002157"/>
                </a:solidFill>
              </a:rPr>
              <a:t> original </a:t>
            </a:r>
            <a:r>
              <a:rPr lang="nb-NO" sz="2400" err="1">
                <a:solidFill>
                  <a:srgbClr val="002157"/>
                </a:solidFill>
              </a:rPr>
              <a:t>contract</a:t>
            </a:r>
            <a:r>
              <a:rPr lang="nb-NO" sz="2400">
                <a:solidFill>
                  <a:srgbClr val="002157"/>
                </a:solidFill>
              </a:rPr>
              <a:t>, </a:t>
            </a:r>
            <a:r>
              <a:rPr lang="nb-NO" sz="2400" err="1">
                <a:solidFill>
                  <a:srgbClr val="002157"/>
                </a:solidFill>
              </a:rPr>
              <a:t>including</a:t>
            </a:r>
            <a:r>
              <a:rPr lang="nb-NO" sz="2400">
                <a:solidFill>
                  <a:srgbClr val="002157"/>
                </a:solidFill>
              </a:rPr>
              <a:t> </a:t>
            </a:r>
            <a:r>
              <a:rPr lang="nb-NO" sz="2400" err="1">
                <a:solidFill>
                  <a:srgbClr val="002157"/>
                </a:solidFill>
              </a:rPr>
              <a:t>previous</a:t>
            </a:r>
            <a:r>
              <a:rPr lang="nb-NO" sz="2400">
                <a:solidFill>
                  <a:srgbClr val="002157"/>
                </a:solidFill>
              </a:rPr>
              <a:t> </a:t>
            </a:r>
            <a:r>
              <a:rPr lang="nb-NO" sz="2400" err="1">
                <a:solidFill>
                  <a:srgbClr val="002157"/>
                </a:solidFill>
              </a:rPr>
              <a:t>amendment</a:t>
            </a:r>
            <a:r>
              <a:rPr lang="nb-NO" sz="2400">
                <a:solidFill>
                  <a:srgbClr val="002157"/>
                </a:solidFill>
              </a:rPr>
              <a:t>, is </a:t>
            </a:r>
            <a:r>
              <a:rPr lang="nb-NO" sz="2400" err="1">
                <a:solidFill>
                  <a:srgbClr val="002157"/>
                </a:solidFill>
              </a:rPr>
              <a:t>mandatory</a:t>
            </a:r>
            <a:r>
              <a:rPr lang="nb-NO" sz="2400">
                <a:solidFill>
                  <a:srgbClr val="002157"/>
                </a:solidFill>
              </a:rPr>
              <a:t>.</a:t>
            </a:r>
          </a:p>
          <a:p>
            <a:pPr marL="287655" indent="-287655"/>
            <a:r>
              <a:rPr lang="nb-NO" sz="2400" err="1">
                <a:solidFill>
                  <a:srgbClr val="002157"/>
                </a:solidFill>
              </a:rPr>
              <a:t>Parties</a:t>
            </a:r>
            <a:r>
              <a:rPr lang="nb-NO" sz="2400">
                <a:solidFill>
                  <a:srgbClr val="002157"/>
                </a:solidFill>
              </a:rPr>
              <a:t> </a:t>
            </a:r>
            <a:r>
              <a:rPr lang="nb-NO" sz="2400" err="1">
                <a:solidFill>
                  <a:srgbClr val="002157"/>
                </a:solidFill>
              </a:rPr>
              <a:t>may</a:t>
            </a:r>
            <a:r>
              <a:rPr lang="nb-NO" sz="2400">
                <a:solidFill>
                  <a:srgbClr val="002157"/>
                </a:solidFill>
              </a:rPr>
              <a:t> </a:t>
            </a:r>
            <a:r>
              <a:rPr lang="nb-NO" sz="2400" err="1">
                <a:solidFill>
                  <a:srgbClr val="002157"/>
                </a:solidFill>
              </a:rPr>
              <a:t>restate</a:t>
            </a:r>
            <a:r>
              <a:rPr lang="nb-NO" sz="2400">
                <a:solidFill>
                  <a:srgbClr val="002157"/>
                </a:solidFill>
              </a:rPr>
              <a:t> </a:t>
            </a:r>
            <a:r>
              <a:rPr lang="nb-NO" sz="2400" err="1">
                <a:solidFill>
                  <a:srgbClr val="002157"/>
                </a:solidFill>
              </a:rPr>
              <a:t>inactive</a:t>
            </a:r>
            <a:r>
              <a:rPr lang="nb-NO" sz="2400">
                <a:solidFill>
                  <a:srgbClr val="002157"/>
                </a:solidFill>
              </a:rPr>
              <a:t> terms in </a:t>
            </a:r>
            <a:r>
              <a:rPr lang="nb-NO" sz="2400" err="1">
                <a:solidFill>
                  <a:srgbClr val="002157"/>
                </a:solidFill>
              </a:rPr>
              <a:t>updated</a:t>
            </a:r>
            <a:r>
              <a:rPr lang="nb-NO" sz="2400">
                <a:solidFill>
                  <a:srgbClr val="002157"/>
                </a:solidFill>
              </a:rPr>
              <a:t> </a:t>
            </a:r>
            <a:r>
              <a:rPr lang="nb-NO" sz="2400" err="1">
                <a:solidFill>
                  <a:srgbClr val="002157"/>
                </a:solidFill>
              </a:rPr>
              <a:t>version</a:t>
            </a:r>
            <a:r>
              <a:rPr lang="nb-NO" sz="2400">
                <a:solidFill>
                  <a:srgbClr val="002157"/>
                </a:solidFill>
              </a:rPr>
              <a:t> </a:t>
            </a:r>
            <a:r>
              <a:rPr lang="nb-NO" sz="2400" err="1">
                <a:solidFill>
                  <a:srgbClr val="002157"/>
                </a:solidFill>
              </a:rPr>
              <a:t>of</a:t>
            </a:r>
            <a:r>
              <a:rPr lang="nb-NO" sz="2400">
                <a:solidFill>
                  <a:srgbClr val="002157"/>
                </a:solidFill>
              </a:rPr>
              <a:t> </a:t>
            </a:r>
            <a:r>
              <a:rPr lang="nb-NO" sz="2400" err="1">
                <a:solidFill>
                  <a:srgbClr val="002157"/>
                </a:solidFill>
              </a:rPr>
              <a:t>the</a:t>
            </a:r>
            <a:r>
              <a:rPr lang="nb-NO" sz="2400">
                <a:solidFill>
                  <a:srgbClr val="002157"/>
                </a:solidFill>
              </a:rPr>
              <a:t> </a:t>
            </a:r>
            <a:r>
              <a:rPr lang="nb-NO" sz="2400" err="1">
                <a:solidFill>
                  <a:srgbClr val="002157"/>
                </a:solidFill>
              </a:rPr>
              <a:t>contract</a:t>
            </a:r>
            <a:r>
              <a:rPr lang="nb-NO" sz="2400">
                <a:solidFill>
                  <a:srgbClr val="002157"/>
                </a:solidFill>
              </a:rPr>
              <a:t>.</a:t>
            </a:r>
          </a:p>
          <a:p>
            <a:pPr marL="287655" indent="-287655"/>
            <a:r>
              <a:rPr lang="nb-NO" sz="2400">
                <a:solidFill>
                  <a:srgbClr val="002157"/>
                </a:solidFill>
              </a:rPr>
              <a:t>If risks </a:t>
            </a:r>
            <a:r>
              <a:rPr lang="nb-NO" sz="2400" err="1">
                <a:solidFill>
                  <a:srgbClr val="002157"/>
                </a:solidFill>
              </a:rPr>
              <a:t>of</a:t>
            </a:r>
            <a:r>
              <a:rPr lang="nb-NO" sz="2400">
                <a:solidFill>
                  <a:srgbClr val="002157"/>
                </a:solidFill>
              </a:rPr>
              <a:t> </a:t>
            </a:r>
            <a:r>
              <a:rPr lang="nb-NO" sz="2400" err="1">
                <a:solidFill>
                  <a:srgbClr val="002157"/>
                </a:solidFill>
              </a:rPr>
              <a:t>disclosing</a:t>
            </a:r>
            <a:r>
              <a:rPr lang="nb-NO" sz="2400">
                <a:solidFill>
                  <a:srgbClr val="002157"/>
                </a:solidFill>
              </a:rPr>
              <a:t> </a:t>
            </a:r>
            <a:r>
              <a:rPr lang="nb-NO" sz="2400" err="1">
                <a:solidFill>
                  <a:srgbClr val="002157"/>
                </a:solidFill>
              </a:rPr>
              <a:t>provisions</a:t>
            </a:r>
            <a:r>
              <a:rPr lang="nb-NO" sz="2400">
                <a:solidFill>
                  <a:srgbClr val="002157"/>
                </a:solidFill>
              </a:rPr>
              <a:t> </a:t>
            </a:r>
            <a:r>
              <a:rPr lang="nb-NO" sz="2400" err="1">
                <a:solidFill>
                  <a:srgbClr val="002157"/>
                </a:solidFill>
              </a:rPr>
              <a:t>that</a:t>
            </a:r>
            <a:r>
              <a:rPr lang="nb-NO" sz="2400">
                <a:solidFill>
                  <a:srgbClr val="002157"/>
                </a:solidFill>
              </a:rPr>
              <a:t> </a:t>
            </a:r>
            <a:r>
              <a:rPr lang="nb-NO" sz="2400" err="1">
                <a:solidFill>
                  <a:srgbClr val="002157"/>
                </a:solidFill>
              </a:rPr>
              <a:t>were</a:t>
            </a:r>
            <a:r>
              <a:rPr lang="nb-NO" sz="2400">
                <a:solidFill>
                  <a:srgbClr val="002157"/>
                </a:solidFill>
              </a:rPr>
              <a:t> </a:t>
            </a:r>
            <a:r>
              <a:rPr lang="nb-NO" sz="2400" err="1">
                <a:solidFill>
                  <a:srgbClr val="002157"/>
                </a:solidFill>
              </a:rPr>
              <a:t>confidential</a:t>
            </a:r>
            <a:r>
              <a:rPr lang="nb-NO" sz="2400">
                <a:solidFill>
                  <a:srgbClr val="002157"/>
                </a:solidFill>
              </a:rPr>
              <a:t> </a:t>
            </a:r>
            <a:r>
              <a:rPr lang="nb-NO" sz="2400" err="1">
                <a:solidFill>
                  <a:srgbClr val="002157"/>
                </a:solidFill>
              </a:rPr>
              <a:t>before</a:t>
            </a:r>
            <a:r>
              <a:rPr lang="nb-NO" sz="2400">
                <a:solidFill>
                  <a:srgbClr val="002157"/>
                </a:solidFill>
              </a:rPr>
              <a:t> 1 </a:t>
            </a:r>
            <a:r>
              <a:rPr lang="nb-NO" sz="2400" err="1">
                <a:solidFill>
                  <a:srgbClr val="002157"/>
                </a:solidFill>
              </a:rPr>
              <a:t>January</a:t>
            </a:r>
            <a:r>
              <a:rPr lang="nb-NO" sz="2400">
                <a:solidFill>
                  <a:srgbClr val="002157"/>
                </a:solidFill>
              </a:rPr>
              <a:t> 2021, </a:t>
            </a:r>
            <a:r>
              <a:rPr lang="nb-NO" sz="2400" err="1">
                <a:solidFill>
                  <a:srgbClr val="002157"/>
                </a:solidFill>
              </a:rPr>
              <a:t>MSGs</a:t>
            </a:r>
            <a:r>
              <a:rPr lang="nb-NO" sz="2400">
                <a:solidFill>
                  <a:srgbClr val="002157"/>
                </a:solidFill>
              </a:rPr>
              <a:t> </a:t>
            </a:r>
            <a:r>
              <a:rPr lang="nb-NO" sz="2400" err="1">
                <a:solidFill>
                  <a:srgbClr val="002157"/>
                </a:solidFill>
              </a:rPr>
              <a:t>can</a:t>
            </a:r>
            <a:r>
              <a:rPr lang="nb-NO" sz="2400">
                <a:solidFill>
                  <a:srgbClr val="002157"/>
                </a:solidFill>
              </a:rPr>
              <a:t> </a:t>
            </a:r>
            <a:r>
              <a:rPr lang="nb-NO" sz="2400" err="1">
                <a:solidFill>
                  <a:srgbClr val="002157"/>
                </a:solidFill>
              </a:rPr>
              <a:t>request</a:t>
            </a:r>
            <a:r>
              <a:rPr lang="nb-NO" sz="2400">
                <a:solidFill>
                  <a:srgbClr val="002157"/>
                </a:solidFill>
              </a:rPr>
              <a:t> </a:t>
            </a:r>
            <a:r>
              <a:rPr lang="nb-NO" sz="2400" err="1">
                <a:solidFill>
                  <a:srgbClr val="002157"/>
                </a:solidFill>
              </a:rPr>
              <a:t>confidentiality</a:t>
            </a:r>
            <a:r>
              <a:rPr lang="nb-NO" sz="2400">
                <a:solidFill>
                  <a:srgbClr val="002157"/>
                </a:solidFill>
              </a:rPr>
              <a:t> </a:t>
            </a:r>
            <a:r>
              <a:rPr lang="nb-NO" sz="2400" err="1">
                <a:solidFill>
                  <a:srgbClr val="002157"/>
                </a:solidFill>
              </a:rPr>
              <a:t>waivers</a:t>
            </a:r>
            <a:r>
              <a:rPr lang="nb-NO" sz="2400">
                <a:solidFill>
                  <a:srgbClr val="002157"/>
                </a:solidFill>
              </a:rPr>
              <a:t> from </a:t>
            </a:r>
            <a:r>
              <a:rPr lang="nb-NO" sz="2400" err="1">
                <a:solidFill>
                  <a:srgbClr val="002157"/>
                </a:solidFill>
              </a:rPr>
              <a:t>contract</a:t>
            </a:r>
            <a:r>
              <a:rPr lang="nb-NO" sz="2400">
                <a:solidFill>
                  <a:srgbClr val="002157"/>
                </a:solidFill>
              </a:rPr>
              <a:t> </a:t>
            </a:r>
            <a:r>
              <a:rPr lang="nb-NO" sz="2400" err="1">
                <a:solidFill>
                  <a:srgbClr val="002157"/>
                </a:solidFill>
              </a:rPr>
              <a:t>parties</a:t>
            </a:r>
            <a:r>
              <a:rPr lang="nb-NO" sz="2400">
                <a:solidFill>
                  <a:srgbClr val="002157"/>
                </a:solidFill>
              </a:rPr>
              <a:t>.</a:t>
            </a:r>
          </a:p>
          <a:p>
            <a:pPr marL="287655" indent="-287655"/>
            <a:endParaRPr lang="nb-NO" sz="2400">
              <a:solidFill>
                <a:srgbClr val="002157"/>
              </a:solidFill>
            </a:endParaRPr>
          </a:p>
          <a:p>
            <a:pPr marL="287655" indent="-287655"/>
            <a:endParaRPr lang="nb-NO" sz="2400">
              <a:solidFill>
                <a:srgbClr val="002157"/>
              </a:solidFill>
            </a:endParaRPr>
          </a:p>
          <a:p>
            <a:endParaRPr lang="en-NO" sz="2400">
              <a:solidFill>
                <a:srgbClr val="002157"/>
              </a:solidFill>
            </a:endParaRPr>
          </a:p>
        </p:txBody>
      </p:sp>
      <p:sp>
        <p:nvSpPr>
          <p:cNvPr id="4" name="Text Placeholder 3">
            <a:extLst>
              <a:ext uri="{FF2B5EF4-FFF2-40B4-BE49-F238E27FC236}">
                <a16:creationId xmlns:a16="http://schemas.microsoft.com/office/drawing/2014/main" id="{F57275E4-CD3C-7C8D-C6D7-315671EADD93}"/>
              </a:ext>
            </a:extLst>
          </p:cNvPr>
          <p:cNvSpPr>
            <a:spLocks noGrp="1"/>
          </p:cNvSpPr>
          <p:nvPr>
            <p:ph type="body" sz="quarter" idx="10"/>
          </p:nvPr>
        </p:nvSpPr>
        <p:spPr/>
        <p:txBody>
          <a:bodyPr/>
          <a:lstStyle/>
          <a:p>
            <a:r>
              <a:rPr lang="en-NO">
                <a:solidFill>
                  <a:srgbClr val="00C3F0"/>
                </a:solidFill>
              </a:rPr>
              <a:t>KEY CONCEPTS</a:t>
            </a:r>
          </a:p>
        </p:txBody>
      </p:sp>
      <p:pic>
        <p:nvPicPr>
          <p:cNvPr id="9" name="Picture Placeholder 8">
            <a:extLst>
              <a:ext uri="{FF2B5EF4-FFF2-40B4-BE49-F238E27FC236}">
                <a16:creationId xmlns:a16="http://schemas.microsoft.com/office/drawing/2014/main" id="{BE4C0345-6413-D0BC-398C-E512E56AC5DE}"/>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a:ext>
            </a:extLst>
          </a:blip>
          <a:srcRect/>
          <a:stretch/>
        </p:blipFill>
        <p:spPr>
          <a:xfrm>
            <a:off x="6883400" y="0"/>
            <a:ext cx="5308600" cy="6857999"/>
          </a:xfrm>
        </p:spPr>
      </p:pic>
    </p:spTree>
    <p:extLst>
      <p:ext uri="{BB962C8B-B14F-4D97-AF65-F5344CB8AC3E}">
        <p14:creationId xmlns:p14="http://schemas.microsoft.com/office/powerpoint/2010/main" val="1046347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752606-217E-15DB-70BE-E24FAC2AC607}"/>
              </a:ext>
            </a:extLst>
          </p:cNvPr>
          <p:cNvSpPr>
            <a:spLocks noGrp="1"/>
          </p:cNvSpPr>
          <p:nvPr>
            <p:ph type="body" sz="quarter" idx="10"/>
          </p:nvPr>
        </p:nvSpPr>
        <p:spPr/>
        <p:txBody>
          <a:bodyPr/>
          <a:lstStyle/>
          <a:p>
            <a:r>
              <a:rPr lang="en-NO"/>
              <a:t>EXAMPLE</a:t>
            </a:r>
          </a:p>
        </p:txBody>
      </p:sp>
      <p:sp>
        <p:nvSpPr>
          <p:cNvPr id="3" name="Text Placeholder 2">
            <a:extLst>
              <a:ext uri="{FF2B5EF4-FFF2-40B4-BE49-F238E27FC236}">
                <a16:creationId xmlns:a16="http://schemas.microsoft.com/office/drawing/2014/main" id="{0BB80EB3-AD5A-863B-C71D-0985C09919D7}"/>
              </a:ext>
            </a:extLst>
          </p:cNvPr>
          <p:cNvSpPr>
            <a:spLocks noGrp="1"/>
          </p:cNvSpPr>
          <p:nvPr>
            <p:ph type="body" sz="quarter" idx="11"/>
          </p:nvPr>
        </p:nvSpPr>
        <p:spPr/>
        <p:txBody>
          <a:bodyPr/>
          <a:lstStyle/>
          <a:p>
            <a:r>
              <a:rPr lang="en-NO"/>
              <a:t>Mexico</a:t>
            </a:r>
          </a:p>
        </p:txBody>
      </p:sp>
      <p:sp>
        <p:nvSpPr>
          <p:cNvPr id="4" name="Text Placeholder 3">
            <a:extLst>
              <a:ext uri="{FF2B5EF4-FFF2-40B4-BE49-F238E27FC236}">
                <a16:creationId xmlns:a16="http://schemas.microsoft.com/office/drawing/2014/main" id="{82020A8A-C12C-82A4-3341-893F45A10672}"/>
              </a:ext>
            </a:extLst>
          </p:cNvPr>
          <p:cNvSpPr>
            <a:spLocks noGrp="1"/>
          </p:cNvSpPr>
          <p:nvPr>
            <p:ph type="body" sz="quarter" idx="12"/>
          </p:nvPr>
        </p:nvSpPr>
        <p:spPr>
          <a:xfrm>
            <a:off x="1003242" y="3755796"/>
            <a:ext cx="5638857" cy="914400"/>
          </a:xfrm>
        </p:spPr>
        <p:txBody>
          <a:bodyPr/>
          <a:lstStyle/>
          <a:p>
            <a:r>
              <a:rPr lang="en-GB" sz="2200">
                <a:solidFill>
                  <a:srgbClr val="002157"/>
                </a:solidFill>
              </a:rPr>
              <a:t>Government publishes oil and gas contracts via portal hosted by the National Hydrocarbons Commission (CNH). </a:t>
            </a:r>
          </a:p>
          <a:p>
            <a:r>
              <a:rPr lang="en-GB" sz="2200">
                <a:solidFill>
                  <a:srgbClr val="002157"/>
                </a:solidFill>
              </a:rPr>
              <a:t>Explains regulatory processes around contracting and allows users to see amendments made to contracts over time. </a:t>
            </a:r>
            <a:endParaRPr lang="en-NO" sz="2200">
              <a:solidFill>
                <a:srgbClr val="002157"/>
              </a:solidFill>
            </a:endParaRPr>
          </a:p>
        </p:txBody>
      </p:sp>
      <p:sp>
        <p:nvSpPr>
          <p:cNvPr id="5" name="Text Placeholder 4">
            <a:extLst>
              <a:ext uri="{FF2B5EF4-FFF2-40B4-BE49-F238E27FC236}">
                <a16:creationId xmlns:a16="http://schemas.microsoft.com/office/drawing/2014/main" id="{8AED5085-DC89-66F6-1D0F-98D86260A40F}"/>
              </a:ext>
            </a:extLst>
          </p:cNvPr>
          <p:cNvSpPr>
            <a:spLocks noGrp="1"/>
          </p:cNvSpPr>
          <p:nvPr>
            <p:ph type="body" sz="quarter" idx="13"/>
          </p:nvPr>
        </p:nvSpPr>
        <p:spPr/>
        <p:txBody>
          <a:bodyPr/>
          <a:lstStyle/>
          <a:p>
            <a:r>
              <a:rPr lang="en-NO">
                <a:solidFill>
                  <a:srgbClr val="00C3F0"/>
                </a:solidFill>
              </a:rPr>
              <a:t>KEY CONCEPTS</a:t>
            </a:r>
          </a:p>
        </p:txBody>
      </p:sp>
      <p:pic>
        <p:nvPicPr>
          <p:cNvPr id="7" name="Picture 6" descr="A blue outline of a country&#10;&#10;Description automatically generated">
            <a:extLst>
              <a:ext uri="{FF2B5EF4-FFF2-40B4-BE49-F238E27FC236}">
                <a16:creationId xmlns:a16="http://schemas.microsoft.com/office/drawing/2014/main" id="{FFE5BDB4-99FE-2AFE-573D-B0732BDBF4E4}"/>
              </a:ext>
            </a:extLst>
          </p:cNvPr>
          <p:cNvPicPr>
            <a:picLocks noChangeAspect="1"/>
          </p:cNvPicPr>
          <p:nvPr/>
        </p:nvPicPr>
        <p:blipFill>
          <a:blip r:embed="rId2"/>
          <a:stretch>
            <a:fillRect/>
          </a:stretch>
        </p:blipFill>
        <p:spPr>
          <a:xfrm>
            <a:off x="4504401" y="983036"/>
            <a:ext cx="4457700" cy="4457700"/>
          </a:xfrm>
          <a:prstGeom prst="rect">
            <a:avLst/>
          </a:prstGeom>
        </p:spPr>
      </p:pic>
      <p:pic>
        <p:nvPicPr>
          <p:cNvPr id="8" name="Content Placeholder 5">
            <a:extLst>
              <a:ext uri="{FF2B5EF4-FFF2-40B4-BE49-F238E27FC236}">
                <a16:creationId xmlns:a16="http://schemas.microsoft.com/office/drawing/2014/main" id="{0D946156-BB57-7F4A-745F-ECB3CB5D84F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rot="196157">
            <a:off x="7434207" y="2959823"/>
            <a:ext cx="4182568" cy="30396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12948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Questions outline">
            <a:extLst>
              <a:ext uri="{FF2B5EF4-FFF2-40B4-BE49-F238E27FC236}">
                <a16:creationId xmlns:a16="http://schemas.microsoft.com/office/drawing/2014/main" id="{57CD1DB3-9604-4DE1-4551-CBE966B346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
        <p:nvSpPr>
          <p:cNvPr id="2" name="Title 1">
            <a:extLst>
              <a:ext uri="{FF2B5EF4-FFF2-40B4-BE49-F238E27FC236}">
                <a16:creationId xmlns:a16="http://schemas.microsoft.com/office/drawing/2014/main" id="{123EF379-EEC0-A4FD-A41B-03FB9F82F5BA}"/>
              </a:ext>
            </a:extLst>
          </p:cNvPr>
          <p:cNvSpPr>
            <a:spLocks noGrp="1"/>
          </p:cNvSpPr>
          <p:nvPr>
            <p:ph type="title"/>
          </p:nvPr>
        </p:nvSpPr>
        <p:spPr>
          <a:xfrm>
            <a:off x="642812" y="1311543"/>
            <a:ext cx="10905753" cy="671660"/>
          </a:xfrm>
        </p:spPr>
        <p:txBody>
          <a:bodyPr/>
          <a:lstStyle/>
          <a:p>
            <a:r>
              <a:rPr lang="en-GB"/>
              <a:t>Challenges in implementation</a:t>
            </a:r>
            <a:endParaRPr lang="en-US"/>
          </a:p>
        </p:txBody>
      </p:sp>
      <p:sp>
        <p:nvSpPr>
          <p:cNvPr id="3" name="Content Placeholder 2">
            <a:extLst>
              <a:ext uri="{FF2B5EF4-FFF2-40B4-BE49-F238E27FC236}">
                <a16:creationId xmlns:a16="http://schemas.microsoft.com/office/drawing/2014/main" id="{36A982C9-AEE5-ED88-9E3C-79D69D09B197}"/>
              </a:ext>
            </a:extLst>
          </p:cNvPr>
          <p:cNvSpPr>
            <a:spLocks noGrp="1"/>
          </p:cNvSpPr>
          <p:nvPr>
            <p:ph idx="1"/>
          </p:nvPr>
        </p:nvSpPr>
        <p:spPr>
          <a:xfrm>
            <a:off x="642813" y="2253976"/>
            <a:ext cx="9521604" cy="4100255"/>
          </a:xfrm>
        </p:spPr>
        <p:txBody>
          <a:bodyPr vert="horz" lIns="91440" tIns="45720" rIns="91440" bIns="45720" rtlCol="0" anchor="t">
            <a:normAutofit/>
          </a:bodyPr>
          <a:lstStyle/>
          <a:p>
            <a:r>
              <a:rPr lang="en-GB" sz="3200"/>
              <a:t>Constraints in </a:t>
            </a:r>
            <a:r>
              <a:rPr lang="en-GB" sz="3200" b="1">
                <a:solidFill>
                  <a:srgbClr val="0090BF"/>
                </a:solidFill>
              </a:rPr>
              <a:t>capacity</a:t>
            </a:r>
            <a:r>
              <a:rPr lang="en-GB" sz="3200"/>
              <a:t> and </a:t>
            </a:r>
            <a:r>
              <a:rPr lang="en-GB" sz="3200" b="1">
                <a:solidFill>
                  <a:srgbClr val="0090BF"/>
                </a:solidFill>
              </a:rPr>
              <a:t>infrastructure</a:t>
            </a:r>
            <a:r>
              <a:rPr lang="en-GB" sz="3200"/>
              <a:t> ​</a:t>
            </a:r>
          </a:p>
          <a:p>
            <a:r>
              <a:rPr lang="en-GB" sz="3200"/>
              <a:t>Lack of </a:t>
            </a:r>
            <a:r>
              <a:rPr lang="en-GB" sz="3200" b="1">
                <a:solidFill>
                  <a:srgbClr val="0090BF"/>
                </a:solidFill>
              </a:rPr>
              <a:t>political will ​</a:t>
            </a:r>
          </a:p>
          <a:p>
            <a:r>
              <a:rPr lang="en-GB" sz="3200"/>
              <a:t>Lack of </a:t>
            </a:r>
            <a:r>
              <a:rPr lang="en-GB" sz="3200" b="1">
                <a:solidFill>
                  <a:srgbClr val="0090BF"/>
                </a:solidFill>
              </a:rPr>
              <a:t>coordination</a:t>
            </a:r>
            <a:r>
              <a:rPr lang="en-GB" sz="3200"/>
              <a:t> among government ​ministries and agencies</a:t>
            </a:r>
          </a:p>
          <a:p>
            <a:r>
              <a:rPr lang="en-GB" sz="3200"/>
              <a:t>Accessibility of </a:t>
            </a:r>
            <a:r>
              <a:rPr lang="en-GB" sz="3200" b="1">
                <a:solidFill>
                  <a:srgbClr val="0090BF"/>
                </a:solidFill>
              </a:rPr>
              <a:t>portals</a:t>
            </a:r>
          </a:p>
        </p:txBody>
      </p:sp>
      <p:sp>
        <p:nvSpPr>
          <p:cNvPr id="4" name="TextBox 3">
            <a:extLst>
              <a:ext uri="{FF2B5EF4-FFF2-40B4-BE49-F238E27FC236}">
                <a16:creationId xmlns:a16="http://schemas.microsoft.com/office/drawing/2014/main" id="{C7B8468C-1A39-6562-CE39-57E7A9645A53}"/>
              </a:ext>
            </a:extLst>
          </p:cNvPr>
          <p:cNvSpPr txBox="1"/>
          <p:nvPr/>
        </p:nvSpPr>
        <p:spPr>
          <a:xfrm>
            <a:off x="800100" y="489787"/>
            <a:ext cx="1919953" cy="369332"/>
          </a:xfrm>
          <a:prstGeom prst="rect">
            <a:avLst/>
          </a:prstGeom>
          <a:noFill/>
        </p:spPr>
        <p:txBody>
          <a:bodyPr wrap="square" lIns="180000" rtlCol="0">
            <a:spAutoFit/>
          </a:bodyPr>
          <a:lstStyle/>
          <a:p>
            <a:r>
              <a:rPr lang="en-NO">
                <a:solidFill>
                  <a:schemeClr val="bg2"/>
                </a:solidFill>
                <a:latin typeface="Franklin Gothic Medium" panose="020B0603020102020204" pitchFamily="34" charset="0"/>
              </a:rPr>
              <a:t>KEY CONCEPTS</a:t>
            </a:r>
          </a:p>
        </p:txBody>
      </p:sp>
    </p:spTree>
    <p:extLst>
      <p:ext uri="{BB962C8B-B14F-4D97-AF65-F5344CB8AC3E}">
        <p14:creationId xmlns:p14="http://schemas.microsoft.com/office/powerpoint/2010/main" val="1340402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Questions outline">
            <a:extLst>
              <a:ext uri="{FF2B5EF4-FFF2-40B4-BE49-F238E27FC236}">
                <a16:creationId xmlns:a16="http://schemas.microsoft.com/office/drawing/2014/main" id="{57CD1DB3-9604-4DE1-4551-CBE966B346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
        <p:nvSpPr>
          <p:cNvPr id="2" name="Title 1">
            <a:extLst>
              <a:ext uri="{FF2B5EF4-FFF2-40B4-BE49-F238E27FC236}">
                <a16:creationId xmlns:a16="http://schemas.microsoft.com/office/drawing/2014/main" id="{123EF379-EEC0-A4FD-A41B-03FB9F82F5BA}"/>
              </a:ext>
            </a:extLst>
          </p:cNvPr>
          <p:cNvSpPr>
            <a:spLocks noGrp="1"/>
          </p:cNvSpPr>
          <p:nvPr>
            <p:ph type="title"/>
          </p:nvPr>
        </p:nvSpPr>
        <p:spPr>
          <a:xfrm>
            <a:off x="642812" y="1311543"/>
            <a:ext cx="10905753" cy="671660"/>
          </a:xfrm>
        </p:spPr>
        <p:txBody>
          <a:bodyPr/>
          <a:lstStyle/>
          <a:p>
            <a:r>
              <a:rPr lang="en-GB"/>
              <a:t>Role play: Arguing for contract transparency</a:t>
            </a:r>
            <a:endParaRPr lang="en-US"/>
          </a:p>
        </p:txBody>
      </p:sp>
      <p:sp>
        <p:nvSpPr>
          <p:cNvPr id="3" name="Content Placeholder 2">
            <a:extLst>
              <a:ext uri="{FF2B5EF4-FFF2-40B4-BE49-F238E27FC236}">
                <a16:creationId xmlns:a16="http://schemas.microsoft.com/office/drawing/2014/main" id="{36A982C9-AEE5-ED88-9E3C-79D69D09B197}"/>
              </a:ext>
            </a:extLst>
          </p:cNvPr>
          <p:cNvSpPr>
            <a:spLocks noGrp="1"/>
          </p:cNvSpPr>
          <p:nvPr>
            <p:ph idx="1"/>
          </p:nvPr>
        </p:nvSpPr>
        <p:spPr>
          <a:xfrm>
            <a:off x="642813" y="2253976"/>
            <a:ext cx="10130290" cy="4100255"/>
          </a:xfrm>
        </p:spPr>
        <p:txBody>
          <a:bodyPr vert="horz" lIns="91440" tIns="45720" rIns="91440" bIns="45720" rtlCol="0" anchor="t">
            <a:normAutofit/>
          </a:bodyPr>
          <a:lstStyle/>
          <a:p>
            <a:r>
              <a:rPr lang="en-GB" sz="3200"/>
              <a:t>Contracts contain </a:t>
            </a:r>
            <a:r>
              <a:rPr lang="en-GB" sz="3200" b="1">
                <a:solidFill>
                  <a:srgbClr val="0090BF"/>
                </a:solidFill>
              </a:rPr>
              <a:t>commercially sensitive information </a:t>
            </a:r>
            <a:r>
              <a:rPr lang="en-GB" sz="3200"/>
              <a:t>that could cause competitive harm if disclosed</a:t>
            </a:r>
          </a:p>
          <a:p>
            <a:pPr>
              <a:buClr>
                <a:srgbClr val="002157"/>
              </a:buClr>
            </a:pPr>
            <a:r>
              <a:rPr lang="en-GB" sz="3200" b="1">
                <a:solidFill>
                  <a:srgbClr val="0090BF"/>
                </a:solidFill>
              </a:rPr>
              <a:t>Confidentiality clauses </a:t>
            </a:r>
            <a:r>
              <a:rPr lang="en-GB" sz="3200"/>
              <a:t>contained within contracts do not permit contract transparency</a:t>
            </a:r>
          </a:p>
          <a:p>
            <a:r>
              <a:rPr lang="en-GB" sz="3200"/>
              <a:t>Contract transparency will </a:t>
            </a:r>
            <a:r>
              <a:rPr lang="en-GB" sz="3200" b="1">
                <a:solidFill>
                  <a:srgbClr val="0090BF"/>
                </a:solidFill>
              </a:rPr>
              <a:t>scare off investors</a:t>
            </a:r>
          </a:p>
          <a:p>
            <a:r>
              <a:rPr lang="en-GB" sz="3200"/>
              <a:t>Contracts are </a:t>
            </a:r>
            <a:r>
              <a:rPr lang="en-GB" sz="3200" b="1">
                <a:solidFill>
                  <a:srgbClr val="0090BF"/>
                </a:solidFill>
              </a:rPr>
              <a:t>too complex </a:t>
            </a:r>
            <a:r>
              <a:rPr lang="en-GB" sz="3200"/>
              <a:t>for the general public to understand</a:t>
            </a:r>
          </a:p>
        </p:txBody>
      </p:sp>
      <p:sp>
        <p:nvSpPr>
          <p:cNvPr id="4" name="TextBox 3">
            <a:extLst>
              <a:ext uri="{FF2B5EF4-FFF2-40B4-BE49-F238E27FC236}">
                <a16:creationId xmlns:a16="http://schemas.microsoft.com/office/drawing/2014/main" id="{C7B8468C-1A39-6562-CE39-57E7A9645A53}"/>
              </a:ext>
            </a:extLst>
          </p:cNvPr>
          <p:cNvSpPr txBox="1"/>
          <p:nvPr/>
        </p:nvSpPr>
        <p:spPr>
          <a:xfrm>
            <a:off x="800100" y="489787"/>
            <a:ext cx="1919953" cy="369332"/>
          </a:xfrm>
          <a:prstGeom prst="rect">
            <a:avLst/>
          </a:prstGeom>
          <a:noFill/>
        </p:spPr>
        <p:txBody>
          <a:bodyPr wrap="square" lIns="180000" rtlCol="0">
            <a:spAutoFit/>
          </a:bodyPr>
          <a:lstStyle/>
          <a:p>
            <a:r>
              <a:rPr lang="en-NO">
                <a:solidFill>
                  <a:schemeClr val="bg2"/>
                </a:solidFill>
                <a:latin typeface="Franklin Gothic Medium" panose="020B0603020102020204" pitchFamily="34" charset="0"/>
              </a:rPr>
              <a:t>KEY CONCEPTS</a:t>
            </a:r>
          </a:p>
        </p:txBody>
      </p:sp>
    </p:spTree>
    <p:extLst>
      <p:ext uri="{BB962C8B-B14F-4D97-AF65-F5344CB8AC3E}">
        <p14:creationId xmlns:p14="http://schemas.microsoft.com/office/powerpoint/2010/main" val="1647491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F1E2EC-6C1E-40BA-8A0A-9D8922CD51F9}"/>
              </a:ext>
            </a:extLst>
          </p:cNvPr>
          <p:cNvSpPr>
            <a:spLocks noGrp="1"/>
          </p:cNvSpPr>
          <p:nvPr>
            <p:ph type="body" sz="quarter" idx="11"/>
          </p:nvPr>
        </p:nvSpPr>
        <p:spPr>
          <a:xfrm>
            <a:off x="1003243" y="3097241"/>
            <a:ext cx="5626157" cy="2223079"/>
          </a:xfrm>
        </p:spPr>
        <p:txBody>
          <a:bodyPr/>
          <a:lstStyle/>
          <a:p>
            <a:r>
              <a:rPr lang="en-GB"/>
              <a:t>Summary of key changes on contract transparency</a:t>
            </a:r>
          </a:p>
        </p:txBody>
      </p:sp>
      <p:sp>
        <p:nvSpPr>
          <p:cNvPr id="4" name="Text Placeholder 2">
            <a:extLst>
              <a:ext uri="{FF2B5EF4-FFF2-40B4-BE49-F238E27FC236}">
                <a16:creationId xmlns:a16="http://schemas.microsoft.com/office/drawing/2014/main" id="{CFECDBC0-3DE8-DC21-12EA-425FC0C22F99}"/>
              </a:ext>
            </a:extLst>
          </p:cNvPr>
          <p:cNvSpPr>
            <a:spLocks noGrp="1"/>
          </p:cNvSpPr>
          <p:nvPr>
            <p:ph type="body" sz="quarter" idx="10"/>
          </p:nvPr>
        </p:nvSpPr>
        <p:spPr>
          <a:xfrm>
            <a:off x="202299" y="2038729"/>
            <a:ext cx="3235381" cy="438254"/>
          </a:xfrm>
        </p:spPr>
        <p:txBody>
          <a:bodyPr/>
          <a:lstStyle/>
          <a:p>
            <a:r>
              <a:rPr lang="nb-NO" sz="2400"/>
              <a:t>2023 EITI STANDARD</a:t>
            </a:r>
            <a:endParaRPr lang="en-NO" sz="2400"/>
          </a:p>
        </p:txBody>
      </p:sp>
      <p:pic>
        <p:nvPicPr>
          <p:cNvPr id="3" name="Picture 2">
            <a:extLst>
              <a:ext uri="{FF2B5EF4-FFF2-40B4-BE49-F238E27FC236}">
                <a16:creationId xmlns:a16="http://schemas.microsoft.com/office/drawing/2014/main" id="{0AD4F992-2CD2-E877-80F9-250E93D19EBA}"/>
              </a:ext>
            </a:extLst>
          </p:cNvPr>
          <p:cNvPicPr>
            <a:picLocks noChangeAspect="1"/>
          </p:cNvPicPr>
          <p:nvPr/>
        </p:nvPicPr>
        <p:blipFill>
          <a:blip r:embed="rId2"/>
          <a:stretch>
            <a:fillRect/>
          </a:stretch>
        </p:blipFill>
        <p:spPr>
          <a:xfrm>
            <a:off x="7780798" y="1400927"/>
            <a:ext cx="3407959" cy="4804064"/>
          </a:xfrm>
          <a:prstGeom prst="rect">
            <a:avLst/>
          </a:prstGeom>
        </p:spPr>
      </p:pic>
    </p:spTree>
    <p:extLst>
      <p:ext uri="{BB962C8B-B14F-4D97-AF65-F5344CB8AC3E}">
        <p14:creationId xmlns:p14="http://schemas.microsoft.com/office/powerpoint/2010/main" val="3881553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294D05C-2431-06D4-1D8D-C419F6DD939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528851" y="2317633"/>
            <a:ext cx="1991100" cy="2411133"/>
          </a:xfrm>
          <a:prstGeom prst="rect">
            <a:avLst/>
          </a:prstGeom>
        </p:spPr>
      </p:pic>
      <p:pic>
        <p:nvPicPr>
          <p:cNvPr id="21" name="Picture 20">
            <a:extLst>
              <a:ext uri="{FF2B5EF4-FFF2-40B4-BE49-F238E27FC236}">
                <a16:creationId xmlns:a16="http://schemas.microsoft.com/office/drawing/2014/main" id="{4250DCA6-D40D-8B7A-61A8-010916E219D9}"/>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5278035" y="2317634"/>
            <a:ext cx="1991065" cy="2517087"/>
          </a:xfrm>
          <a:prstGeom prst="rect">
            <a:avLst/>
          </a:prstGeom>
        </p:spPr>
      </p:pic>
      <p:sp>
        <p:nvSpPr>
          <p:cNvPr id="2" name="Title 1">
            <a:extLst>
              <a:ext uri="{FF2B5EF4-FFF2-40B4-BE49-F238E27FC236}">
                <a16:creationId xmlns:a16="http://schemas.microsoft.com/office/drawing/2014/main" id="{E12D70FB-8269-8823-FC65-CBB6183AC0D4}"/>
              </a:ext>
            </a:extLst>
          </p:cNvPr>
          <p:cNvSpPr>
            <a:spLocks noGrp="1"/>
          </p:cNvSpPr>
          <p:nvPr>
            <p:ph type="title"/>
          </p:nvPr>
        </p:nvSpPr>
        <p:spPr>
          <a:xfrm>
            <a:off x="642812" y="1295357"/>
            <a:ext cx="10905753" cy="671660"/>
          </a:xfrm>
        </p:spPr>
        <p:txBody>
          <a:bodyPr/>
          <a:lstStyle/>
          <a:p>
            <a:r>
              <a:rPr lang="en-GB"/>
              <a:t>Key aspects</a:t>
            </a:r>
            <a:endParaRPr lang="en-NO"/>
          </a:p>
        </p:txBody>
      </p:sp>
      <p:pic>
        <p:nvPicPr>
          <p:cNvPr id="12" name="Picture 11">
            <a:extLst>
              <a:ext uri="{FF2B5EF4-FFF2-40B4-BE49-F238E27FC236}">
                <a16:creationId xmlns:a16="http://schemas.microsoft.com/office/drawing/2014/main" id="{5C633E85-4E69-476C-6136-EA6281C3A78A}"/>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9795778" y="2306360"/>
            <a:ext cx="1991065" cy="2468847"/>
          </a:xfrm>
          <a:prstGeom prst="rect">
            <a:avLst/>
          </a:prstGeom>
        </p:spPr>
      </p:pic>
      <p:pic>
        <p:nvPicPr>
          <p:cNvPr id="9" name="Picture 8">
            <a:extLst>
              <a:ext uri="{FF2B5EF4-FFF2-40B4-BE49-F238E27FC236}">
                <a16:creationId xmlns:a16="http://schemas.microsoft.com/office/drawing/2014/main" id="{2FB075CA-8CE8-32E5-83FD-4F607E7BC2AD}"/>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60786" y="2302829"/>
            <a:ext cx="1983034" cy="2484699"/>
          </a:xfrm>
          <a:prstGeom prst="rect">
            <a:avLst/>
          </a:prstGeom>
        </p:spPr>
      </p:pic>
      <p:pic>
        <p:nvPicPr>
          <p:cNvPr id="6" name="Picture 5">
            <a:extLst>
              <a:ext uri="{FF2B5EF4-FFF2-40B4-BE49-F238E27FC236}">
                <a16:creationId xmlns:a16="http://schemas.microsoft.com/office/drawing/2014/main" id="{6F73D383-74BD-4BC2-A10E-A08423CF2C23}"/>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3019481" y="2317633"/>
            <a:ext cx="1991066" cy="2515283"/>
          </a:xfrm>
          <a:prstGeom prst="rect">
            <a:avLst/>
          </a:prstGeom>
        </p:spPr>
      </p:pic>
      <p:sp>
        <p:nvSpPr>
          <p:cNvPr id="4" name="Rectangle 3">
            <a:extLst>
              <a:ext uri="{FF2B5EF4-FFF2-40B4-BE49-F238E27FC236}">
                <a16:creationId xmlns:a16="http://schemas.microsoft.com/office/drawing/2014/main" id="{FF101D6F-5780-4792-AF4C-AAB64DF83A6D}"/>
              </a:ext>
            </a:extLst>
          </p:cNvPr>
          <p:cNvSpPr/>
          <p:nvPr/>
        </p:nvSpPr>
        <p:spPr>
          <a:xfrm>
            <a:off x="760786" y="2308164"/>
            <a:ext cx="1991065" cy="2538608"/>
          </a:xfrm>
          <a:prstGeom prst="rect">
            <a:avLst/>
          </a:prstGeom>
          <a:solidFill>
            <a:schemeClr val="tx2">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7" name="Rectangle 6">
            <a:extLst>
              <a:ext uri="{FF2B5EF4-FFF2-40B4-BE49-F238E27FC236}">
                <a16:creationId xmlns:a16="http://schemas.microsoft.com/office/drawing/2014/main" id="{D02C09DF-548E-63A7-EB83-226DBFEC1026}"/>
              </a:ext>
            </a:extLst>
          </p:cNvPr>
          <p:cNvSpPr/>
          <p:nvPr/>
        </p:nvSpPr>
        <p:spPr>
          <a:xfrm>
            <a:off x="3019411" y="2301236"/>
            <a:ext cx="1991065" cy="2538608"/>
          </a:xfrm>
          <a:prstGeom prst="rect">
            <a:avLst/>
          </a:prstGeom>
          <a:solidFill>
            <a:schemeClr val="bg1">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10" name="Rectangle 9">
            <a:extLst>
              <a:ext uri="{FF2B5EF4-FFF2-40B4-BE49-F238E27FC236}">
                <a16:creationId xmlns:a16="http://schemas.microsoft.com/office/drawing/2014/main" id="{F3ADEE5B-7008-2CEF-027F-6E2DFCE2311C}"/>
              </a:ext>
            </a:extLst>
          </p:cNvPr>
          <p:cNvSpPr/>
          <p:nvPr/>
        </p:nvSpPr>
        <p:spPr>
          <a:xfrm>
            <a:off x="7528918" y="2317633"/>
            <a:ext cx="1991065" cy="2538608"/>
          </a:xfrm>
          <a:prstGeom prst="rect">
            <a:avLst/>
          </a:prstGeom>
          <a:solidFill>
            <a:schemeClr val="accent4">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13" name="Rectangle 12">
            <a:extLst>
              <a:ext uri="{FF2B5EF4-FFF2-40B4-BE49-F238E27FC236}">
                <a16:creationId xmlns:a16="http://schemas.microsoft.com/office/drawing/2014/main" id="{D8CCF7C6-DB21-51E1-8DA7-08A8003520F7}"/>
              </a:ext>
            </a:extLst>
          </p:cNvPr>
          <p:cNvSpPr/>
          <p:nvPr/>
        </p:nvSpPr>
        <p:spPr>
          <a:xfrm>
            <a:off x="5278035" y="2306361"/>
            <a:ext cx="1991065" cy="2528360"/>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14" name="Rectangle 13">
            <a:extLst>
              <a:ext uri="{FF2B5EF4-FFF2-40B4-BE49-F238E27FC236}">
                <a16:creationId xmlns:a16="http://schemas.microsoft.com/office/drawing/2014/main" id="{B9880282-AA5C-EAD4-2D69-3E7ABB4DA85B}"/>
              </a:ext>
            </a:extLst>
          </p:cNvPr>
          <p:cNvSpPr/>
          <p:nvPr/>
        </p:nvSpPr>
        <p:spPr>
          <a:xfrm>
            <a:off x="9787841" y="2308164"/>
            <a:ext cx="1991065" cy="2524753"/>
          </a:xfrm>
          <a:prstGeom prst="rect">
            <a:avLst/>
          </a:prstGeom>
          <a:solidFill>
            <a:srgbClr val="89AA2E">
              <a:alpha val="597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5" name="Rectangle 4">
            <a:extLst>
              <a:ext uri="{FF2B5EF4-FFF2-40B4-BE49-F238E27FC236}">
                <a16:creationId xmlns:a16="http://schemas.microsoft.com/office/drawing/2014/main" id="{4E613702-5776-6306-0090-FD79119B32C4}"/>
              </a:ext>
            </a:extLst>
          </p:cNvPr>
          <p:cNvSpPr/>
          <p:nvPr/>
        </p:nvSpPr>
        <p:spPr>
          <a:xfrm>
            <a:off x="760787" y="4672361"/>
            <a:ext cx="1991065" cy="132790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rgbClr val="FFFFFF"/>
                </a:solidFill>
              </a:rPr>
              <a:t>DISCLOSURE OF CONTRACTS &amp; RELATED AGREEMENTS</a:t>
            </a:r>
          </a:p>
        </p:txBody>
      </p:sp>
      <p:sp>
        <p:nvSpPr>
          <p:cNvPr id="8" name="Rectangle 7">
            <a:extLst>
              <a:ext uri="{FF2B5EF4-FFF2-40B4-BE49-F238E27FC236}">
                <a16:creationId xmlns:a16="http://schemas.microsoft.com/office/drawing/2014/main" id="{B993FD87-FED2-D59D-8F83-82A609E55D78}"/>
              </a:ext>
            </a:extLst>
          </p:cNvPr>
          <p:cNvSpPr/>
          <p:nvPr/>
        </p:nvSpPr>
        <p:spPr>
          <a:xfrm>
            <a:off x="3019552" y="4672361"/>
            <a:ext cx="1991065" cy="13279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rgbClr val="FFFFFF"/>
                </a:solidFill>
              </a:rPr>
              <a:t>DISCLOSURE OF SALES AGREEMENTS</a:t>
            </a:r>
          </a:p>
        </p:txBody>
      </p:sp>
      <p:sp>
        <p:nvSpPr>
          <p:cNvPr id="11" name="Rectangle 10">
            <a:extLst>
              <a:ext uri="{FF2B5EF4-FFF2-40B4-BE49-F238E27FC236}">
                <a16:creationId xmlns:a16="http://schemas.microsoft.com/office/drawing/2014/main" id="{E9A73085-2D81-2146-BA0C-A9399BD301FD}"/>
              </a:ext>
            </a:extLst>
          </p:cNvPr>
          <p:cNvSpPr/>
          <p:nvPr/>
        </p:nvSpPr>
        <p:spPr>
          <a:xfrm>
            <a:off x="7528920" y="4672360"/>
            <a:ext cx="1991065" cy="13279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rgbClr val="FFFFFF"/>
                </a:solidFill>
              </a:rPr>
              <a:t>INFRASTRUCTURE AND BARTER AGREEMENTS</a:t>
            </a:r>
          </a:p>
        </p:txBody>
      </p:sp>
      <p:sp>
        <p:nvSpPr>
          <p:cNvPr id="15" name="Rectangle 14">
            <a:extLst>
              <a:ext uri="{FF2B5EF4-FFF2-40B4-BE49-F238E27FC236}">
                <a16:creationId xmlns:a16="http://schemas.microsoft.com/office/drawing/2014/main" id="{A10A8BB5-1C65-A57F-CCE2-AF46BCAEFA1B}"/>
              </a:ext>
            </a:extLst>
          </p:cNvPr>
          <p:cNvSpPr/>
          <p:nvPr/>
        </p:nvSpPr>
        <p:spPr>
          <a:xfrm>
            <a:off x="5278068" y="4666997"/>
            <a:ext cx="1991065" cy="1327909"/>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rgbClr val="FFFFFF"/>
                </a:solidFill>
              </a:rPr>
              <a:t>EXPLORATION CONTRACTS</a:t>
            </a:r>
          </a:p>
        </p:txBody>
      </p:sp>
      <p:sp>
        <p:nvSpPr>
          <p:cNvPr id="3" name="Rectangle 2">
            <a:extLst>
              <a:ext uri="{FF2B5EF4-FFF2-40B4-BE49-F238E27FC236}">
                <a16:creationId xmlns:a16="http://schemas.microsoft.com/office/drawing/2014/main" id="{6A64203C-AF26-6F6E-3E5A-630612E2113C}"/>
              </a:ext>
            </a:extLst>
          </p:cNvPr>
          <p:cNvSpPr/>
          <p:nvPr/>
        </p:nvSpPr>
        <p:spPr>
          <a:xfrm>
            <a:off x="9795845" y="4666997"/>
            <a:ext cx="1991065" cy="1327909"/>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solidFill>
                  <a:srgbClr val="FFFFFF"/>
                </a:solidFill>
              </a:rPr>
              <a:t>SOCIAL AND ENVIRONMENTAL PAYMENTS</a:t>
            </a:r>
          </a:p>
        </p:txBody>
      </p:sp>
    </p:spTree>
    <p:extLst>
      <p:ext uri="{BB962C8B-B14F-4D97-AF65-F5344CB8AC3E}">
        <p14:creationId xmlns:p14="http://schemas.microsoft.com/office/powerpoint/2010/main" val="1314158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00CC190-1CB7-5EBB-CF31-BBB77EBEE611}"/>
              </a:ext>
            </a:extLst>
          </p:cNvPr>
          <p:cNvCxnSpPr>
            <a:cxnSpLocks/>
          </p:cNvCxnSpPr>
          <p:nvPr/>
        </p:nvCxnSpPr>
        <p:spPr>
          <a:xfrm flipV="1">
            <a:off x="3435546" y="3960588"/>
            <a:ext cx="1995436" cy="15557"/>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B2C0FA4-4743-8C0D-99BC-34F142BFEEBB}"/>
              </a:ext>
            </a:extLst>
          </p:cNvPr>
          <p:cNvSpPr txBox="1"/>
          <p:nvPr/>
        </p:nvSpPr>
        <p:spPr>
          <a:xfrm>
            <a:off x="918603" y="3428999"/>
            <a:ext cx="4811161" cy="2062103"/>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Countries are encouraged to disclose the related </a:t>
            </a:r>
            <a:r>
              <a:rPr kumimoji="0" lang="en-GB" sz="3200" b="1" i="0" u="none" strike="noStrike" kern="1200" cap="none" spc="0" normalizeH="0" baseline="0" noProof="0">
                <a:ln>
                  <a:noFill/>
                </a:ln>
                <a:solidFill>
                  <a:srgbClr val="0090BF"/>
                </a:solidFill>
                <a:effectLst/>
                <a:uLnTx/>
                <a:uFillTx/>
                <a:latin typeface="Franklin Gothic Book" panose="020B0503020102020204"/>
                <a:ea typeface="+mn-ea"/>
                <a:cs typeface="+mn-cs"/>
              </a:rPr>
              <a:t>sales agreements with buying companies </a:t>
            </a: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chemeClr val="bg1"/>
                </a:solidFill>
                <a:latin typeface="Franklin Gothic Medium"/>
              </a:rPr>
              <a:t>CONTRACTS</a:t>
            </a:r>
            <a:endParaRPr lang="en-US">
              <a:solidFill>
                <a:schemeClr val="bg1"/>
              </a:solidFill>
              <a:latin typeface="Franklin Gothic Medium"/>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4</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lang="en-GB" sz="2800">
                <a:solidFill>
                  <a:srgbClr val="FFFFFF"/>
                </a:solidFill>
                <a:latin typeface="Franklin Gothic Medium" panose="020B0603020102020204" pitchFamily="34" charset="0"/>
              </a:rPr>
              <a:t>2</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lang="en-GB" sz="2800">
                <a:solidFill>
                  <a:srgbClr val="FFFFFF"/>
                </a:solidFill>
                <a:latin typeface="Franklin Gothic Medium" panose="020B0603020102020204" pitchFamily="34" charset="0"/>
              </a:rPr>
              <a:t>c</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CC6E437D-657C-9AFC-C6EA-F07868F141C8}"/>
              </a:ext>
            </a:extLst>
          </p:cNvPr>
          <p:cNvSpPr>
            <a:spLocks noGrp="1"/>
          </p:cNvSpPr>
          <p:nvPr>
            <p:ph type="pic" sz="quarter" idx="14"/>
          </p:nvPr>
        </p:nvSpPr>
        <p:spPr/>
        <p:txBody>
          <a:bodyPr/>
          <a:lstStyle/>
          <a:p>
            <a:endParaRPr lang="en-NO"/>
          </a:p>
        </p:txBody>
      </p:sp>
      <p:pic>
        <p:nvPicPr>
          <p:cNvPr id="9" name="Picture 8">
            <a:extLst>
              <a:ext uri="{FF2B5EF4-FFF2-40B4-BE49-F238E27FC236}">
                <a16:creationId xmlns:a16="http://schemas.microsoft.com/office/drawing/2014/main" id="{1E1D25F5-B918-B51F-6662-E2677D9B62A0}"/>
              </a:ext>
            </a:extLst>
          </p:cNvPr>
          <p:cNvPicPr>
            <a:picLocks noChangeAspect="1"/>
          </p:cNvPicPr>
          <p:nvPr/>
        </p:nvPicPr>
        <p:blipFill rotWithShape="1">
          <a:blip r:embed="rId3">
            <a:extLst>
              <a:ext uri="{28A0092B-C50C-407E-A947-70E740481C1C}">
                <a14:useLocalDpi xmlns:a14="http://schemas.microsoft.com/office/drawing/2010/main"/>
              </a:ext>
            </a:extLst>
          </a:blip>
          <a:srcRect t="-143"/>
          <a:stretch/>
        </p:blipFill>
        <p:spPr>
          <a:xfrm>
            <a:off x="6860343" y="-9771"/>
            <a:ext cx="5308600" cy="6867770"/>
          </a:xfrm>
          <a:prstGeom prst="rect">
            <a:avLst/>
          </a:prstGeom>
        </p:spPr>
      </p:pic>
      <p:pic>
        <p:nvPicPr>
          <p:cNvPr id="14" name="Picture 13" descr="A blue rectangle with white dots&#10;&#10;Description automatically generated">
            <a:extLst>
              <a:ext uri="{FF2B5EF4-FFF2-40B4-BE49-F238E27FC236}">
                <a16:creationId xmlns:a16="http://schemas.microsoft.com/office/drawing/2014/main" id="{A206454E-BF5F-C218-78F5-A06A97BBADBF}"/>
              </a:ext>
            </a:extLst>
          </p:cNvPr>
          <p:cNvPicPr>
            <a:picLocks noChangeAspect="1"/>
          </p:cNvPicPr>
          <p:nvPr/>
        </p:nvPicPr>
        <p:blipFill>
          <a:blip r:embed="rId4"/>
          <a:stretch>
            <a:fillRect/>
          </a:stretch>
        </p:blipFill>
        <p:spPr>
          <a:xfrm>
            <a:off x="6885652" y="-9771"/>
            <a:ext cx="5308600" cy="6867769"/>
          </a:xfrm>
          <a:prstGeom prst="rect">
            <a:avLst/>
          </a:prstGeom>
        </p:spPr>
      </p:pic>
    </p:spTree>
    <p:extLst>
      <p:ext uri="{BB962C8B-B14F-4D97-AF65-F5344CB8AC3E}">
        <p14:creationId xmlns:p14="http://schemas.microsoft.com/office/powerpoint/2010/main" val="2037373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9C1515-AE84-522C-AE11-FF1DDFC9D4A4}"/>
              </a:ext>
            </a:extLst>
          </p:cNvPr>
          <p:cNvSpPr/>
          <p:nvPr/>
        </p:nvSpPr>
        <p:spPr>
          <a:xfrm>
            <a:off x="636492" y="2604654"/>
            <a:ext cx="11555507" cy="2715667"/>
          </a:xfrm>
          <a:prstGeom prst="rect">
            <a:avLst/>
          </a:prstGeom>
          <a:gradFill>
            <a:gsLst>
              <a:gs pos="0">
                <a:srgbClr val="FFFFFF"/>
              </a:gs>
              <a:gs pos="78000">
                <a:schemeClr val="tx2">
                  <a:lumMod val="20000"/>
                  <a:lumOff val="80000"/>
                  <a:alpha val="39326"/>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1" name="Rectangle 10">
            <a:extLst>
              <a:ext uri="{FF2B5EF4-FFF2-40B4-BE49-F238E27FC236}">
                <a16:creationId xmlns:a16="http://schemas.microsoft.com/office/drawing/2014/main" id="{581EE888-D6B6-DEE9-8285-77F23B46E60C}"/>
              </a:ext>
            </a:extLst>
          </p:cNvPr>
          <p:cNvSpPr/>
          <p:nvPr/>
        </p:nvSpPr>
        <p:spPr>
          <a:xfrm>
            <a:off x="0" y="1896169"/>
            <a:ext cx="3388659" cy="70848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O"/>
          </a:p>
        </p:txBody>
      </p:sp>
      <p:sp>
        <p:nvSpPr>
          <p:cNvPr id="12" name="TextBox 11">
            <a:extLst>
              <a:ext uri="{FF2B5EF4-FFF2-40B4-BE49-F238E27FC236}">
                <a16:creationId xmlns:a16="http://schemas.microsoft.com/office/drawing/2014/main" id="{1336608A-560C-25A6-27FB-BAE99D0DE5CC}"/>
              </a:ext>
            </a:extLst>
          </p:cNvPr>
          <p:cNvSpPr txBox="1"/>
          <p:nvPr/>
        </p:nvSpPr>
        <p:spPr>
          <a:xfrm>
            <a:off x="392689" y="1988802"/>
            <a:ext cx="2722543" cy="523220"/>
          </a:xfrm>
          <a:prstGeom prst="rect">
            <a:avLst/>
          </a:prstGeom>
          <a:noFill/>
        </p:spPr>
        <p:txBody>
          <a:bodyPr wrap="square" rtlCol="0">
            <a:spAutoFit/>
          </a:bodyPr>
          <a:lstStyle/>
          <a:p>
            <a:pPr algn="r"/>
            <a:r>
              <a:rPr lang="en-NO" sz="2800">
                <a:solidFill>
                  <a:srgbClr val="FFFFFF"/>
                </a:solidFill>
                <a:latin typeface="Franklin Gothic Medium" panose="020B0603020102020204" pitchFamily="34" charset="0"/>
              </a:rPr>
              <a:t>REFLECTION</a:t>
            </a:r>
          </a:p>
        </p:txBody>
      </p:sp>
      <p:sp>
        <p:nvSpPr>
          <p:cNvPr id="3" name="Title 1">
            <a:extLst>
              <a:ext uri="{FF2B5EF4-FFF2-40B4-BE49-F238E27FC236}">
                <a16:creationId xmlns:a16="http://schemas.microsoft.com/office/drawing/2014/main" id="{C422CEDF-8711-7EA8-058E-40A559936215}"/>
              </a:ext>
            </a:extLst>
          </p:cNvPr>
          <p:cNvSpPr txBox="1">
            <a:spLocks/>
          </p:cNvSpPr>
          <p:nvPr/>
        </p:nvSpPr>
        <p:spPr>
          <a:xfrm>
            <a:off x="642812" y="1194997"/>
            <a:ext cx="10905753" cy="1409657"/>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000" b="1" i="0" kern="1200" baseline="0">
                <a:solidFill>
                  <a:srgbClr val="132856"/>
                </a:solidFill>
                <a:latin typeface="Franklin Gothic Demi" panose="020B0603020102020204" pitchFamily="34" charset="0"/>
                <a:ea typeface="+mj-ea"/>
                <a:cs typeface="+mj-cs"/>
              </a:defRPr>
            </a:lvl1pPr>
          </a:lstStyle>
          <a:p>
            <a:endParaRPr lang="en-NO"/>
          </a:p>
        </p:txBody>
      </p:sp>
      <p:sp>
        <p:nvSpPr>
          <p:cNvPr id="5" name="Title 4">
            <a:extLst>
              <a:ext uri="{FF2B5EF4-FFF2-40B4-BE49-F238E27FC236}">
                <a16:creationId xmlns:a16="http://schemas.microsoft.com/office/drawing/2014/main" id="{43FBB7E1-8DB9-4D3B-AF2D-87ED9F7752E4}"/>
              </a:ext>
            </a:extLst>
          </p:cNvPr>
          <p:cNvSpPr>
            <a:spLocks noGrp="1"/>
          </p:cNvSpPr>
          <p:nvPr>
            <p:ph type="title" idx="4294967295"/>
          </p:nvPr>
        </p:nvSpPr>
        <p:spPr>
          <a:xfrm>
            <a:off x="1063531" y="3100388"/>
            <a:ext cx="5851525" cy="671512"/>
          </a:xfrm>
        </p:spPr>
        <p:txBody>
          <a:bodyPr>
            <a:noAutofit/>
          </a:bodyPr>
          <a:lstStyle/>
          <a:p>
            <a:r>
              <a:rPr lang="en-GB" sz="4000"/>
              <a:t>Why is contract transparency important?</a:t>
            </a:r>
            <a:br>
              <a:rPr lang="en-GB" sz="4000"/>
            </a:br>
            <a:endParaRPr lang="en-NO" sz="4000"/>
          </a:p>
        </p:txBody>
      </p:sp>
      <p:pic>
        <p:nvPicPr>
          <p:cNvPr id="10" name="Graphic 9" descr="Questions outline">
            <a:extLst>
              <a:ext uri="{FF2B5EF4-FFF2-40B4-BE49-F238E27FC236}">
                <a16:creationId xmlns:a16="http://schemas.microsoft.com/office/drawing/2014/main" id="{0991CF85-39E6-EB01-7E41-B4D1CAAA5E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Tree>
    <p:extLst>
      <p:ext uri="{BB962C8B-B14F-4D97-AF65-F5344CB8AC3E}">
        <p14:creationId xmlns:p14="http://schemas.microsoft.com/office/powerpoint/2010/main" val="424285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flipV="1">
            <a:off x="3435546" y="3960588"/>
            <a:ext cx="1995436" cy="15557"/>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18603" y="3428999"/>
            <a:ext cx="4811161" cy="2062103"/>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Countries are encouraged to publicly disclose </a:t>
            </a:r>
            <a:r>
              <a:rPr lang="en-GB" sz="3200" b="1">
                <a:solidFill>
                  <a:srgbClr val="0090BF"/>
                </a:solidFill>
                <a:latin typeface="Franklin Gothic Book" panose="020B0503020102020204"/>
              </a:rPr>
              <a:t>material exploration contracts</a:t>
            </a:r>
            <a:endParaRPr lang="en-GB" sz="3200" b="0" i="0" u="none" strike="noStrike" kern="1200" cap="none" spc="0" normalizeH="0" baseline="0" noProof="0">
              <a:ln>
                <a:noFill/>
              </a:ln>
              <a:solidFill>
                <a:srgbClr val="002157"/>
              </a:solidFill>
              <a:effectLst/>
              <a:uLnTx/>
              <a:uFillTx/>
              <a:latin typeface="Franklin Gothic Book" panose="020B0503020102020204"/>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chemeClr val="bg1"/>
                </a:solidFill>
                <a:latin typeface="Franklin Gothic Medium"/>
              </a:rPr>
              <a:t>CONTRACTS</a:t>
            </a:r>
            <a:endParaRPr lang="en-US">
              <a:solidFill>
                <a:schemeClr val="bg1"/>
              </a:solidFill>
              <a:latin typeface="Franklin Gothic Medium"/>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2.</a:t>
            </a:r>
            <a:r>
              <a:rPr lang="en-GB" sz="2800">
                <a:solidFill>
                  <a:srgbClr val="FFFFFF"/>
                </a:solidFill>
                <a:latin typeface="Franklin Gothic Medium" panose="020B0603020102020204" pitchFamily="34" charset="0"/>
              </a:rPr>
              <a:t>4</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02C3C0AB-31A1-A23B-0605-7A5432A3E02D}"/>
              </a:ext>
            </a:extLst>
          </p:cNvPr>
          <p:cNvSpPr>
            <a:spLocks noGrp="1"/>
          </p:cNvSpPr>
          <p:nvPr>
            <p:ph type="pic" sz="quarter" idx="14"/>
          </p:nvPr>
        </p:nvSpPr>
        <p:spPr/>
        <p:txBody>
          <a:bodyPr/>
          <a:lstStyle/>
          <a:p>
            <a:endParaRPr lang="en-NO"/>
          </a:p>
        </p:txBody>
      </p:sp>
      <p:pic>
        <p:nvPicPr>
          <p:cNvPr id="9" name="Picture 8">
            <a:extLst>
              <a:ext uri="{FF2B5EF4-FFF2-40B4-BE49-F238E27FC236}">
                <a16:creationId xmlns:a16="http://schemas.microsoft.com/office/drawing/2014/main" id="{51E7F092-3027-0B08-A3E0-2C3264AEFED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3400" y="0"/>
            <a:ext cx="5308600" cy="6867769"/>
          </a:xfrm>
          <a:prstGeom prst="rect">
            <a:avLst/>
          </a:prstGeom>
        </p:spPr>
      </p:pic>
      <p:sp>
        <p:nvSpPr>
          <p:cNvPr id="2" name="Rectangle 1">
            <a:extLst>
              <a:ext uri="{FF2B5EF4-FFF2-40B4-BE49-F238E27FC236}">
                <a16:creationId xmlns:a16="http://schemas.microsoft.com/office/drawing/2014/main" id="{FB9F342F-C8BA-37EB-0154-33E212F719CE}"/>
              </a:ext>
            </a:extLst>
          </p:cNvPr>
          <p:cNvSpPr/>
          <p:nvPr/>
        </p:nvSpPr>
        <p:spPr>
          <a:xfrm>
            <a:off x="6853069" y="-26587"/>
            <a:ext cx="5373673" cy="6894355"/>
          </a:xfrm>
          <a:prstGeom prst="rect">
            <a:avLst/>
          </a:prstGeom>
          <a:solidFill>
            <a:schemeClr val="accent5">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1467690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3442111" y="3422764"/>
            <a:ext cx="198887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EB26EBA-577A-424B-DF26-16AEE5C434EF}"/>
              </a:ext>
            </a:extLst>
          </p:cNvPr>
          <p:cNvSpPr txBox="1"/>
          <p:nvPr/>
        </p:nvSpPr>
        <p:spPr>
          <a:xfrm>
            <a:off x="912579" y="2939793"/>
            <a:ext cx="4934039" cy="3046988"/>
          </a:xfrm>
          <a:prstGeom prst="rect">
            <a:avLst/>
          </a:prstGeom>
          <a:noFill/>
        </p:spPr>
        <p:txBody>
          <a:bodyPr wrap="square" lIns="91440" tIns="45720" rIns="91440" bIns="45720" anchor="t">
            <a:spAutoFit/>
          </a:bodyPr>
          <a:lstStyle/>
          <a:p>
            <a:pPr>
              <a:defRPr/>
            </a:pPr>
            <a:r>
              <a:rPr kumimoji="0" lang="en-GB" sz="3200" b="0" i="0" u="none" strike="noStrike" kern="1200" cap="none" spc="0" normalizeH="0" baseline="0" noProof="0">
                <a:ln>
                  <a:noFill/>
                </a:ln>
                <a:solidFill>
                  <a:srgbClr val="002157"/>
                </a:solidFill>
                <a:effectLst/>
                <a:uLnTx/>
                <a:uFillTx/>
                <a:latin typeface="Franklin Gothic Book" panose="020B0503020102020204"/>
                <a:ea typeface="+mn-ea"/>
                <a:cs typeface="+mn-cs"/>
              </a:rPr>
              <a:t>Countries are encouraged to publish the underlying </a:t>
            </a:r>
            <a:r>
              <a:rPr lang="en-GB" sz="3200" b="1">
                <a:solidFill>
                  <a:srgbClr val="0090BF"/>
                </a:solidFill>
                <a:latin typeface="Franklin Gothic Book" panose="020B0503020102020204"/>
              </a:rPr>
              <a:t>barter or infrastructure agreements</a:t>
            </a:r>
            <a:r>
              <a:rPr lang="en-GB" sz="3200">
                <a:solidFill>
                  <a:srgbClr val="002157"/>
                </a:solidFill>
                <a:latin typeface="Franklin Gothic Book" panose="020B0503020102020204"/>
              </a:rPr>
              <a:t>, including resource-backed loan agreements</a:t>
            </a:r>
            <a:endParaRPr lang="en-US">
              <a:solidFill>
                <a:srgbClr val="002157"/>
              </a:solidFill>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chemeClr val="bg1"/>
                </a:solidFill>
                <a:latin typeface="Franklin Gothic Medium"/>
              </a:rPr>
              <a:t>CONTRACTS</a:t>
            </a:r>
            <a:endParaRPr lang="en-US">
              <a:solidFill>
                <a:schemeClr val="bg1"/>
              </a:solidFill>
              <a:latin typeface="Franklin Gothic Medium"/>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0" y="1896169"/>
            <a:ext cx="4343400" cy="70848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936531" y="1988802"/>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4</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3 </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a:t>
            </a:r>
            <a:r>
              <a:rPr kumimoji="0" lang="en-GB"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b</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sp>
        <p:nvSpPr>
          <p:cNvPr id="6" name="Picture Placeholder 5">
            <a:extLst>
              <a:ext uri="{FF2B5EF4-FFF2-40B4-BE49-F238E27FC236}">
                <a16:creationId xmlns:a16="http://schemas.microsoft.com/office/drawing/2014/main" id="{4655906B-0B4C-454F-D77E-1D0BC801EF8F}"/>
              </a:ext>
            </a:extLst>
          </p:cNvPr>
          <p:cNvSpPr>
            <a:spLocks noGrp="1"/>
          </p:cNvSpPr>
          <p:nvPr>
            <p:ph type="pic" sz="quarter" idx="14"/>
          </p:nvPr>
        </p:nvSpPr>
        <p:spPr/>
        <p:txBody>
          <a:bodyPr/>
          <a:lstStyle/>
          <a:p>
            <a:endParaRPr lang="en-NO"/>
          </a:p>
        </p:txBody>
      </p:sp>
      <p:pic>
        <p:nvPicPr>
          <p:cNvPr id="9" name="Picture 8">
            <a:extLst>
              <a:ext uri="{FF2B5EF4-FFF2-40B4-BE49-F238E27FC236}">
                <a16:creationId xmlns:a16="http://schemas.microsoft.com/office/drawing/2014/main" id="{03D3B23B-4BBD-6DB8-BF1F-AEDE644BDDA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3400" y="0"/>
            <a:ext cx="5308600" cy="6858111"/>
          </a:xfrm>
          <a:prstGeom prst="rect">
            <a:avLst/>
          </a:prstGeom>
        </p:spPr>
      </p:pic>
      <p:sp>
        <p:nvSpPr>
          <p:cNvPr id="2" name="Rectangle 1">
            <a:extLst>
              <a:ext uri="{FF2B5EF4-FFF2-40B4-BE49-F238E27FC236}">
                <a16:creationId xmlns:a16="http://schemas.microsoft.com/office/drawing/2014/main" id="{C7E9BA67-FA2B-E1A0-D0AB-6EDD2A644DBC}"/>
              </a:ext>
            </a:extLst>
          </p:cNvPr>
          <p:cNvSpPr/>
          <p:nvPr/>
        </p:nvSpPr>
        <p:spPr>
          <a:xfrm>
            <a:off x="6853069" y="-26587"/>
            <a:ext cx="5373673" cy="6894355"/>
          </a:xfrm>
          <a:prstGeom prst="rect">
            <a:avLst/>
          </a:prstGeom>
          <a:solidFill>
            <a:schemeClr val="accent4">
              <a:alpha val="5973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2014608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9EE32C-1D7F-AD3A-A1AE-C0CA1609164E}"/>
              </a:ext>
            </a:extLst>
          </p:cNvPr>
          <p:cNvSpPr>
            <a:spLocks noGrp="1"/>
          </p:cNvSpPr>
          <p:nvPr>
            <p:ph type="body" sz="quarter" idx="10"/>
          </p:nvPr>
        </p:nvSpPr>
        <p:spPr>
          <a:xfrm>
            <a:off x="1026103" y="2033070"/>
            <a:ext cx="2390197" cy="571584"/>
          </a:xfrm>
        </p:spPr>
        <p:txBody>
          <a:bodyPr/>
          <a:lstStyle/>
          <a:p>
            <a:pPr algn="r"/>
            <a:r>
              <a:rPr lang="en-NO"/>
              <a:t>EXAMPLE</a:t>
            </a:r>
          </a:p>
        </p:txBody>
      </p:sp>
      <p:sp>
        <p:nvSpPr>
          <p:cNvPr id="3" name="Text Placeholder 2">
            <a:extLst>
              <a:ext uri="{FF2B5EF4-FFF2-40B4-BE49-F238E27FC236}">
                <a16:creationId xmlns:a16="http://schemas.microsoft.com/office/drawing/2014/main" id="{00A0A457-4B26-5894-999B-E1D91B2BE76A}"/>
              </a:ext>
            </a:extLst>
          </p:cNvPr>
          <p:cNvSpPr>
            <a:spLocks noGrp="1"/>
          </p:cNvSpPr>
          <p:nvPr>
            <p:ph type="body" sz="quarter" idx="11"/>
          </p:nvPr>
        </p:nvSpPr>
        <p:spPr>
          <a:xfrm>
            <a:off x="1003243" y="2971701"/>
            <a:ext cx="5092757" cy="1281646"/>
          </a:xfrm>
        </p:spPr>
        <p:txBody>
          <a:bodyPr/>
          <a:lstStyle/>
          <a:p>
            <a:r>
              <a:rPr lang="en-NO"/>
              <a:t>Democratic Republic of t</a:t>
            </a:r>
            <a:r>
              <a:rPr lang="en-GB"/>
              <a:t>he</a:t>
            </a:r>
            <a:r>
              <a:rPr lang="en-NO"/>
              <a:t> Congo</a:t>
            </a:r>
          </a:p>
        </p:txBody>
      </p:sp>
      <p:sp>
        <p:nvSpPr>
          <p:cNvPr id="4" name="Text Placeholder 3">
            <a:extLst>
              <a:ext uri="{FF2B5EF4-FFF2-40B4-BE49-F238E27FC236}">
                <a16:creationId xmlns:a16="http://schemas.microsoft.com/office/drawing/2014/main" id="{74A22D5D-9F62-9280-D6E5-F10B875A3CD9}"/>
              </a:ext>
            </a:extLst>
          </p:cNvPr>
          <p:cNvSpPr>
            <a:spLocks noGrp="1"/>
          </p:cNvSpPr>
          <p:nvPr>
            <p:ph type="body" sz="quarter" idx="12"/>
          </p:nvPr>
        </p:nvSpPr>
        <p:spPr>
          <a:xfrm>
            <a:off x="1003243" y="4262444"/>
            <a:ext cx="5373673" cy="1655756"/>
          </a:xfrm>
        </p:spPr>
        <p:txBody>
          <a:bodyPr vert="horz" lIns="91440" tIns="45720" rIns="91440" bIns="45720" rtlCol="0" anchor="t">
            <a:noAutofit/>
          </a:bodyPr>
          <a:lstStyle/>
          <a:p>
            <a:pPr marL="383540" indent="-383540"/>
            <a:r>
              <a:rPr lang="en-NO"/>
              <a:t>Disclose</a:t>
            </a:r>
            <a:r>
              <a:rPr lang="fr-FR"/>
              <a:t>d, </a:t>
            </a:r>
            <a:r>
              <a:rPr lang="fr-FR" err="1"/>
              <a:t>assessed</a:t>
            </a:r>
            <a:r>
              <a:rPr lang="fr-FR"/>
              <a:t> and </a:t>
            </a:r>
            <a:r>
              <a:rPr lang="fr-FR" err="1"/>
              <a:t>renegotiated</a:t>
            </a:r>
            <a:r>
              <a:rPr lang="fr-FR"/>
              <a:t> the S</a:t>
            </a:r>
            <a:r>
              <a:rPr lang="en-GB" err="1"/>
              <a:t>icomines</a:t>
            </a:r>
            <a:r>
              <a:rPr lang="en-GB"/>
              <a:t> infrastructure agreement with Chinese investors</a:t>
            </a:r>
            <a:endParaRPr lang="en-US"/>
          </a:p>
        </p:txBody>
      </p:sp>
      <p:sp>
        <p:nvSpPr>
          <p:cNvPr id="5" name="Text Placeholder 4">
            <a:extLst>
              <a:ext uri="{FF2B5EF4-FFF2-40B4-BE49-F238E27FC236}">
                <a16:creationId xmlns:a16="http://schemas.microsoft.com/office/drawing/2014/main" id="{8A98E4EF-CA25-0808-9590-D0E95582B596}"/>
              </a:ext>
            </a:extLst>
          </p:cNvPr>
          <p:cNvSpPr>
            <a:spLocks noGrp="1"/>
          </p:cNvSpPr>
          <p:nvPr>
            <p:ph type="body" sz="quarter" idx="13"/>
          </p:nvPr>
        </p:nvSpPr>
        <p:spPr/>
        <p:txBody>
          <a:bodyPr/>
          <a:lstStyle/>
          <a:p>
            <a:r>
              <a:rPr lang="en-NO"/>
              <a:t>INFRASTRUCTURE AND BARTER AGREEMENTS</a:t>
            </a:r>
          </a:p>
        </p:txBody>
      </p:sp>
      <p:pic>
        <p:nvPicPr>
          <p:cNvPr id="8" name="Picture 7" descr="A yellow outline of a map&#10;&#10;Description automatically generated">
            <a:extLst>
              <a:ext uri="{FF2B5EF4-FFF2-40B4-BE49-F238E27FC236}">
                <a16:creationId xmlns:a16="http://schemas.microsoft.com/office/drawing/2014/main" id="{53688B7A-3957-183C-A263-49223BC6BA0C}"/>
              </a:ext>
            </a:extLst>
          </p:cNvPr>
          <p:cNvPicPr>
            <a:picLocks noChangeAspect="1"/>
          </p:cNvPicPr>
          <p:nvPr/>
        </p:nvPicPr>
        <p:blipFill>
          <a:blip r:embed="rId2"/>
          <a:stretch>
            <a:fillRect/>
          </a:stretch>
        </p:blipFill>
        <p:spPr>
          <a:xfrm>
            <a:off x="8483600" y="1282700"/>
            <a:ext cx="3708400" cy="3708400"/>
          </a:xfrm>
          <a:prstGeom prst="rect">
            <a:avLst/>
          </a:prstGeom>
        </p:spPr>
      </p:pic>
      <p:pic>
        <p:nvPicPr>
          <p:cNvPr id="7" name="Picture 6" descr="A black and white document with yellow text&#10;&#10;Description automatically generated">
            <a:extLst>
              <a:ext uri="{FF2B5EF4-FFF2-40B4-BE49-F238E27FC236}">
                <a16:creationId xmlns:a16="http://schemas.microsoft.com/office/drawing/2014/main" id="{C675DB78-C762-B1BD-020E-D17A098C5C25}"/>
              </a:ext>
            </a:extLst>
          </p:cNvPr>
          <p:cNvPicPr>
            <a:picLocks noChangeAspect="1"/>
          </p:cNvPicPr>
          <p:nvPr/>
        </p:nvPicPr>
        <p:blipFill>
          <a:blip r:embed="rId3"/>
          <a:stretch>
            <a:fillRect/>
          </a:stretch>
        </p:blipFill>
        <p:spPr>
          <a:xfrm>
            <a:off x="6376916" y="1282700"/>
            <a:ext cx="3957774" cy="48453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64975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9EE32C-1D7F-AD3A-A1AE-C0CA1609164E}"/>
              </a:ext>
            </a:extLst>
          </p:cNvPr>
          <p:cNvSpPr>
            <a:spLocks noGrp="1"/>
          </p:cNvSpPr>
          <p:nvPr>
            <p:ph type="body" sz="quarter" idx="10"/>
          </p:nvPr>
        </p:nvSpPr>
        <p:spPr>
          <a:xfrm>
            <a:off x="1026103" y="2033070"/>
            <a:ext cx="2390197" cy="571584"/>
          </a:xfrm>
        </p:spPr>
        <p:txBody>
          <a:bodyPr/>
          <a:lstStyle/>
          <a:p>
            <a:pPr algn="r"/>
            <a:r>
              <a:rPr lang="en-NO"/>
              <a:t>EXAMPLE</a:t>
            </a:r>
          </a:p>
        </p:txBody>
      </p:sp>
      <p:sp>
        <p:nvSpPr>
          <p:cNvPr id="3" name="Text Placeholder 2">
            <a:extLst>
              <a:ext uri="{FF2B5EF4-FFF2-40B4-BE49-F238E27FC236}">
                <a16:creationId xmlns:a16="http://schemas.microsoft.com/office/drawing/2014/main" id="{00A0A457-4B26-5894-999B-E1D91B2BE76A}"/>
              </a:ext>
            </a:extLst>
          </p:cNvPr>
          <p:cNvSpPr>
            <a:spLocks noGrp="1"/>
          </p:cNvSpPr>
          <p:nvPr>
            <p:ph type="body" sz="quarter" idx="11"/>
          </p:nvPr>
        </p:nvSpPr>
        <p:spPr>
          <a:xfrm>
            <a:off x="1003243" y="2737277"/>
            <a:ext cx="5092757" cy="660499"/>
          </a:xfrm>
        </p:spPr>
        <p:txBody>
          <a:bodyPr/>
          <a:lstStyle/>
          <a:p>
            <a:r>
              <a:rPr lang="nb-NO"/>
              <a:t>Ghana</a:t>
            </a:r>
            <a:endParaRPr lang="en-NO"/>
          </a:p>
        </p:txBody>
      </p:sp>
      <p:sp>
        <p:nvSpPr>
          <p:cNvPr id="4" name="Text Placeholder 3">
            <a:extLst>
              <a:ext uri="{FF2B5EF4-FFF2-40B4-BE49-F238E27FC236}">
                <a16:creationId xmlns:a16="http://schemas.microsoft.com/office/drawing/2014/main" id="{74A22D5D-9F62-9280-D6E5-F10B875A3CD9}"/>
              </a:ext>
            </a:extLst>
          </p:cNvPr>
          <p:cNvSpPr>
            <a:spLocks noGrp="1"/>
          </p:cNvSpPr>
          <p:nvPr>
            <p:ph type="body" sz="quarter" idx="12"/>
          </p:nvPr>
        </p:nvSpPr>
        <p:spPr>
          <a:xfrm>
            <a:off x="1003243" y="3460224"/>
            <a:ext cx="7086657" cy="2546875"/>
          </a:xfrm>
        </p:spPr>
        <p:txBody>
          <a:bodyPr/>
          <a:lstStyle/>
          <a:p>
            <a:r>
              <a:rPr lang="en-GB" sz="2200"/>
              <a:t>Ghana's oil revenue relies on contracts with </a:t>
            </a:r>
            <a:r>
              <a:rPr lang="en-GB" sz="2200" err="1"/>
              <a:t>Litasco</a:t>
            </a:r>
            <a:r>
              <a:rPr lang="en-GB" sz="2200"/>
              <a:t> and Chinese state-owned </a:t>
            </a:r>
            <a:r>
              <a:rPr lang="en-GB" sz="2200" err="1"/>
              <a:t>Unipec</a:t>
            </a:r>
            <a:r>
              <a:rPr lang="en-GB" sz="2200"/>
              <a:t> Asia; latter linked to Ghana’s 3 bn loan agreement from China Development Bank.</a:t>
            </a:r>
          </a:p>
          <a:p>
            <a:r>
              <a:rPr lang="en-GB" sz="2200"/>
              <a:t>Discloses GNPC’s sales agreement with </a:t>
            </a:r>
            <a:r>
              <a:rPr lang="en-GB" sz="2200" err="1"/>
              <a:t>Unipec</a:t>
            </a:r>
            <a:r>
              <a:rPr lang="en-GB" sz="2200"/>
              <a:t> Asia.</a:t>
            </a:r>
          </a:p>
          <a:p>
            <a:r>
              <a:rPr lang="en-GB" sz="2200" err="1"/>
              <a:t>Unipec</a:t>
            </a:r>
            <a:r>
              <a:rPr lang="en-GB" sz="2200"/>
              <a:t> Asia commits to purchasing five cargoes yearly for 15.5 years from Ghana's Jubilee field.</a:t>
            </a:r>
            <a:endParaRPr lang="en-NO" sz="2200"/>
          </a:p>
        </p:txBody>
      </p:sp>
      <p:sp>
        <p:nvSpPr>
          <p:cNvPr id="5" name="Text Placeholder 4">
            <a:extLst>
              <a:ext uri="{FF2B5EF4-FFF2-40B4-BE49-F238E27FC236}">
                <a16:creationId xmlns:a16="http://schemas.microsoft.com/office/drawing/2014/main" id="{8A98E4EF-CA25-0808-9590-D0E95582B596}"/>
              </a:ext>
            </a:extLst>
          </p:cNvPr>
          <p:cNvSpPr>
            <a:spLocks noGrp="1"/>
          </p:cNvSpPr>
          <p:nvPr>
            <p:ph type="body" sz="quarter" idx="13"/>
          </p:nvPr>
        </p:nvSpPr>
        <p:spPr/>
        <p:txBody>
          <a:bodyPr/>
          <a:lstStyle/>
          <a:p>
            <a:r>
              <a:rPr lang="en-NO"/>
              <a:t>INFRASTRUCTURE AND BARTER AGREEMENTS</a:t>
            </a:r>
          </a:p>
        </p:txBody>
      </p:sp>
      <p:pic>
        <p:nvPicPr>
          <p:cNvPr id="10" name="Picture 9" descr="A yellow outline of a country&#10;&#10;Description automatically generated">
            <a:extLst>
              <a:ext uri="{FF2B5EF4-FFF2-40B4-BE49-F238E27FC236}">
                <a16:creationId xmlns:a16="http://schemas.microsoft.com/office/drawing/2014/main" id="{5E2BFD86-C4A5-EC29-850C-8988161B46AF}"/>
              </a:ext>
            </a:extLst>
          </p:cNvPr>
          <p:cNvPicPr>
            <a:picLocks noChangeAspect="1"/>
          </p:cNvPicPr>
          <p:nvPr/>
        </p:nvPicPr>
        <p:blipFill>
          <a:blip r:embed="rId3"/>
          <a:stretch>
            <a:fillRect/>
          </a:stretch>
        </p:blipFill>
        <p:spPr>
          <a:xfrm>
            <a:off x="7975600" y="1485850"/>
            <a:ext cx="3886299" cy="3886299"/>
          </a:xfrm>
          <a:prstGeom prst="rect">
            <a:avLst/>
          </a:prstGeom>
        </p:spPr>
      </p:pic>
    </p:spTree>
    <p:extLst>
      <p:ext uri="{BB962C8B-B14F-4D97-AF65-F5344CB8AC3E}">
        <p14:creationId xmlns:p14="http://schemas.microsoft.com/office/powerpoint/2010/main" val="3049067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2781300" y="3693463"/>
            <a:ext cx="12192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rgbClr val="89AA2E"/>
                </a:solidFill>
                <a:latin typeface="Franklin Gothic Medium"/>
              </a:rPr>
              <a:t>SOCIAL AND ENVIRONMENTAL PAYMENTS</a:t>
            </a:r>
            <a:endParaRPr lang="en-US">
              <a:solidFill>
                <a:srgbClr val="89AA2E"/>
              </a:solidFill>
              <a:latin typeface="Franklin Gothic Medium"/>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1" y="1729907"/>
            <a:ext cx="4536141" cy="708485"/>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25691" y="1822540"/>
            <a:ext cx="3505009"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a:t>
            </a:r>
            <a:r>
              <a:rPr kumimoji="0" lang="nb-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6.1 (a</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7" name="Picture Placeholder 6" descr="A construction site with a bulldozer and trees&#10;&#10;Description automatically generated">
            <a:extLst>
              <a:ext uri="{FF2B5EF4-FFF2-40B4-BE49-F238E27FC236}">
                <a16:creationId xmlns:a16="http://schemas.microsoft.com/office/drawing/2014/main" id="{B580EFB0-B845-1906-5557-54A08D905957}"/>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8" name="Rectangle 7">
            <a:extLst>
              <a:ext uri="{FF2B5EF4-FFF2-40B4-BE49-F238E27FC236}">
                <a16:creationId xmlns:a16="http://schemas.microsoft.com/office/drawing/2014/main" id="{07EC606A-6076-8AE8-8454-58D8C764B6CD}"/>
              </a:ext>
            </a:extLst>
          </p:cNvPr>
          <p:cNvSpPr/>
          <p:nvPr/>
        </p:nvSpPr>
        <p:spPr>
          <a:xfrm>
            <a:off x="6883400" y="-26587"/>
            <a:ext cx="5343342" cy="6894355"/>
          </a:xfrm>
          <a:prstGeom prst="rect">
            <a:avLst/>
          </a:prstGeom>
          <a:solidFill>
            <a:srgbClr val="89AA2E">
              <a:alpha val="597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
        <p:nvSpPr>
          <p:cNvPr id="5" name="TextBox 4">
            <a:extLst>
              <a:ext uri="{FF2B5EF4-FFF2-40B4-BE49-F238E27FC236}">
                <a16:creationId xmlns:a16="http://schemas.microsoft.com/office/drawing/2014/main" id="{1D7A0606-53F9-4D01-CA47-36BC97C10FA6}"/>
              </a:ext>
            </a:extLst>
          </p:cNvPr>
          <p:cNvSpPr txBox="1"/>
          <p:nvPr/>
        </p:nvSpPr>
        <p:spPr>
          <a:xfrm>
            <a:off x="581891" y="3280783"/>
            <a:ext cx="5308601" cy="224676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800">
                <a:solidFill>
                  <a:srgbClr val="002157"/>
                </a:solidFill>
                <a:latin typeface="Franklin Gothic Book" panose="020B0503020102020204"/>
              </a:rPr>
              <a:t>Countries are required to disclose the contracts that mandate </a:t>
            </a:r>
            <a:r>
              <a:rPr lang="en-GB" sz="2800" b="1">
                <a:solidFill>
                  <a:srgbClr val="0090BF"/>
                </a:solidFill>
                <a:latin typeface="Franklin Gothic Book" panose="020B0503020102020204"/>
              </a:rPr>
              <a:t>social expenditures by companies </a:t>
            </a:r>
            <a:r>
              <a:rPr lang="en-GB" sz="2800">
                <a:solidFill>
                  <a:srgbClr val="002157"/>
                </a:solidFill>
                <a:latin typeface="Franklin Gothic Book" panose="020B0503020102020204"/>
              </a:rPr>
              <a:t>whether the expenditures are in cash or in-kind.</a:t>
            </a:r>
          </a:p>
        </p:txBody>
      </p:sp>
    </p:spTree>
    <p:extLst>
      <p:ext uri="{BB962C8B-B14F-4D97-AF65-F5344CB8AC3E}">
        <p14:creationId xmlns:p14="http://schemas.microsoft.com/office/powerpoint/2010/main" val="1394572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E6D62A0-2AE5-5393-0FB1-078BA71375EF}"/>
              </a:ext>
            </a:extLst>
          </p:cNvPr>
          <p:cNvCxnSpPr>
            <a:cxnSpLocks/>
          </p:cNvCxnSpPr>
          <p:nvPr/>
        </p:nvCxnSpPr>
        <p:spPr>
          <a:xfrm>
            <a:off x="2781300" y="3147363"/>
            <a:ext cx="13335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D7A0606-53F9-4D01-CA47-36BC97C10FA6}"/>
              </a:ext>
            </a:extLst>
          </p:cNvPr>
          <p:cNvSpPr txBox="1"/>
          <p:nvPr/>
        </p:nvSpPr>
        <p:spPr>
          <a:xfrm>
            <a:off x="581891" y="2724920"/>
            <a:ext cx="5874327" cy="329320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800">
                <a:solidFill>
                  <a:srgbClr val="002157"/>
                </a:solidFill>
                <a:latin typeface="Franklin Gothic Book" panose="020B0503020102020204"/>
              </a:rPr>
              <a:t>Countries are expected to disclose: </a:t>
            </a:r>
            <a:br>
              <a:rPr lang="en-GB" sz="2800">
                <a:solidFill>
                  <a:srgbClr val="002157"/>
                </a:solidFill>
                <a:latin typeface="Franklin Gothic Book" panose="020B0503020102020204"/>
              </a:rPr>
            </a:br>
            <a:endParaRPr lang="en-GB" sz="2400">
              <a:solidFill>
                <a:srgbClr val="002157"/>
              </a:solidFill>
              <a:latin typeface="Franklin Gothic Book" panose="020B0503020102020204"/>
            </a:endParaRP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en-GB" sz="2600">
                <a:solidFill>
                  <a:srgbClr val="002157"/>
                </a:solidFill>
                <a:latin typeface="Franklin Gothic Book" panose="020B0503020102020204"/>
              </a:rPr>
              <a:t>Contracts, and any other documents required by law, that describe the </a:t>
            </a:r>
            <a:r>
              <a:rPr lang="en-GB" sz="2600" b="1">
                <a:solidFill>
                  <a:srgbClr val="0090BF"/>
                </a:solidFill>
                <a:latin typeface="Franklin Gothic Book" panose="020B0503020102020204"/>
              </a:rPr>
              <a:t>level and allocation </a:t>
            </a:r>
            <a:r>
              <a:rPr lang="en-GB" sz="2600">
                <a:solidFill>
                  <a:srgbClr val="002157"/>
                </a:solidFill>
                <a:latin typeface="Franklin Gothic Book" panose="020B0503020102020204"/>
              </a:rPr>
              <a:t>of material mandatory </a:t>
            </a:r>
            <a:r>
              <a:rPr lang="en-GB" sz="2600" b="1">
                <a:solidFill>
                  <a:srgbClr val="0090BF"/>
                </a:solidFill>
                <a:latin typeface="Franklin Gothic Book" panose="020B0503020102020204"/>
              </a:rPr>
              <a:t>social expenditures</a:t>
            </a:r>
          </a:p>
          <a:p>
            <a:pPr marL="457200" marR="0" lvl="0" indent="-457200" algn="l" defTabSz="457200" rtl="0" eaLnBrk="1" fontAlgn="auto" latinLnBrk="0" hangingPunct="1">
              <a:lnSpc>
                <a:spcPct val="100000"/>
              </a:lnSpc>
              <a:spcBef>
                <a:spcPts val="0"/>
              </a:spcBef>
              <a:spcAft>
                <a:spcPts val="0"/>
              </a:spcAft>
              <a:buClr>
                <a:srgbClr val="002157"/>
              </a:buClr>
              <a:buSzTx/>
              <a:buFont typeface="Wingdings" pitchFamily="2" charset="2"/>
              <a:buChar char="§"/>
              <a:tabLst/>
              <a:defRPr/>
            </a:pPr>
            <a:r>
              <a:rPr lang="en-GB" sz="2600">
                <a:solidFill>
                  <a:srgbClr val="002157"/>
                </a:solidFill>
                <a:latin typeface="Franklin Gothic Book" panose="020B0503020102020204"/>
              </a:rPr>
              <a:t>Contracts mandating </a:t>
            </a:r>
            <a:r>
              <a:rPr lang="en-GB" sz="2600" b="1">
                <a:solidFill>
                  <a:srgbClr val="0090BF"/>
                </a:solidFill>
                <a:latin typeface="Franklin Gothic Book" panose="020B0503020102020204"/>
              </a:rPr>
              <a:t>environmental payments</a:t>
            </a:r>
            <a:endParaRPr kumimoji="0" lang="nb-NO" sz="2600" b="0" i="1" u="none" strike="noStrike" kern="1200" cap="none" spc="0" normalizeH="0" baseline="0" noProof="0">
              <a:ln>
                <a:noFill/>
              </a:ln>
              <a:solidFill>
                <a:srgbClr val="002157"/>
              </a:solidFill>
              <a:effectLst/>
              <a:uLnTx/>
              <a:uFillTx/>
              <a:latin typeface="Franklin Gothic Book" panose="020B0503020102020204"/>
              <a:ea typeface="+mn-ea"/>
              <a:cs typeface="+mn-cs"/>
            </a:endParaRPr>
          </a:p>
        </p:txBody>
      </p:sp>
      <p:sp>
        <p:nvSpPr>
          <p:cNvPr id="4" name="Text Placeholder 3">
            <a:extLst>
              <a:ext uri="{FF2B5EF4-FFF2-40B4-BE49-F238E27FC236}">
                <a16:creationId xmlns:a16="http://schemas.microsoft.com/office/drawing/2014/main" id="{192F64B1-6642-3AB0-0CE3-A9FBEC2E26C7}"/>
              </a:ext>
            </a:extLst>
          </p:cNvPr>
          <p:cNvSpPr>
            <a:spLocks noGrp="1"/>
          </p:cNvSpPr>
          <p:nvPr>
            <p:ph type="body" sz="quarter" idx="10"/>
          </p:nvPr>
        </p:nvSpPr>
        <p:spPr/>
        <p:txBody>
          <a:bodyPr vert="horz" lIns="91440" tIns="45720" rIns="91440" bIns="45720" rtlCol="0" anchor="t">
            <a:normAutofit/>
          </a:bodyPr>
          <a:lstStyle/>
          <a:p>
            <a:r>
              <a:rPr lang="en-GB">
                <a:solidFill>
                  <a:srgbClr val="89AA2E"/>
                </a:solidFill>
                <a:latin typeface="Franklin Gothic Medium"/>
              </a:rPr>
              <a:t>SOCIAL AND ENVIRONMENTAL PAYMENTS</a:t>
            </a:r>
            <a:endParaRPr lang="en-US">
              <a:solidFill>
                <a:srgbClr val="89AA2E"/>
              </a:solidFill>
              <a:latin typeface="Franklin Gothic Medium"/>
            </a:endParaRPr>
          </a:p>
        </p:txBody>
      </p:sp>
      <p:sp>
        <p:nvSpPr>
          <p:cNvPr id="10" name="Rectangle 9">
            <a:extLst>
              <a:ext uri="{FF2B5EF4-FFF2-40B4-BE49-F238E27FC236}">
                <a16:creationId xmlns:a16="http://schemas.microsoft.com/office/drawing/2014/main" id="{840B7A77-C695-7142-E225-8C9B4B84CB67}"/>
              </a:ext>
            </a:extLst>
          </p:cNvPr>
          <p:cNvSpPr/>
          <p:nvPr/>
        </p:nvSpPr>
        <p:spPr>
          <a:xfrm>
            <a:off x="-1" y="1729907"/>
            <a:ext cx="4536141" cy="708485"/>
          </a:xfrm>
          <a:prstGeom prst="rect">
            <a:avLst/>
          </a:prstGeom>
          <a:solidFill>
            <a:srgbClr val="89A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srgbClr val="165B89"/>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1C627C2-837B-6B30-1710-38E35ACE278E}"/>
              </a:ext>
            </a:extLst>
          </p:cNvPr>
          <p:cNvSpPr txBox="1"/>
          <p:nvPr/>
        </p:nvSpPr>
        <p:spPr>
          <a:xfrm>
            <a:off x="825691" y="1822540"/>
            <a:ext cx="394026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Requirement </a:t>
            </a:r>
            <a:r>
              <a:rPr kumimoji="0" lang="nb-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6.1 (a-b</a:t>
            </a:r>
            <a:r>
              <a:rPr kumimoji="0" lang="en-NO" sz="2800" b="0" i="0" u="none" strike="noStrike" kern="1200" cap="none" spc="0" normalizeH="0" baseline="0" noProof="0">
                <a:ln>
                  <a:noFill/>
                </a:ln>
                <a:solidFill>
                  <a:srgbClr val="FFFFFF"/>
                </a:solidFill>
                <a:effectLst/>
                <a:uLnTx/>
                <a:uFillTx/>
                <a:latin typeface="Franklin Gothic Medium" panose="020B0603020102020204" pitchFamily="34" charset="0"/>
                <a:ea typeface="+mn-ea"/>
                <a:cs typeface="+mn-cs"/>
              </a:rPr>
              <a:t>) </a:t>
            </a:r>
          </a:p>
        </p:txBody>
      </p:sp>
      <p:pic>
        <p:nvPicPr>
          <p:cNvPr id="7" name="Picture Placeholder 6" descr="A construction site with a bulldozer and trees&#10;&#10;Description automatically generated">
            <a:extLst>
              <a:ext uri="{FF2B5EF4-FFF2-40B4-BE49-F238E27FC236}">
                <a16:creationId xmlns:a16="http://schemas.microsoft.com/office/drawing/2014/main" id="{B580EFB0-B845-1906-5557-54A08D905957}"/>
              </a:ext>
            </a:extLst>
          </p:cNvPr>
          <p:cNvPicPr>
            <a:picLocks noGrp="1" noChangeAspect="1"/>
          </p:cNvPicPr>
          <p:nvPr>
            <p:ph type="pic" sz="quarter" idx="14"/>
          </p:nvPr>
        </p:nvPicPr>
        <p:blipFill>
          <a:blip r:embed="rId3">
            <a:extLst>
              <a:ext uri="{28A0092B-C50C-407E-A947-70E740481C1C}">
                <a14:useLocalDpi xmlns:a14="http://schemas.microsoft.com/office/drawing/2010/main"/>
              </a:ext>
            </a:extLst>
          </a:blip>
          <a:srcRect/>
          <a:stretch>
            <a:fillRect/>
          </a:stretch>
        </p:blipFill>
        <p:spPr/>
      </p:pic>
      <p:sp>
        <p:nvSpPr>
          <p:cNvPr id="8" name="Rectangle 7">
            <a:extLst>
              <a:ext uri="{FF2B5EF4-FFF2-40B4-BE49-F238E27FC236}">
                <a16:creationId xmlns:a16="http://schemas.microsoft.com/office/drawing/2014/main" id="{07EC606A-6076-8AE8-8454-58D8C764B6CD}"/>
              </a:ext>
            </a:extLst>
          </p:cNvPr>
          <p:cNvSpPr/>
          <p:nvPr/>
        </p:nvSpPr>
        <p:spPr>
          <a:xfrm>
            <a:off x="6883400" y="-26587"/>
            <a:ext cx="5343342" cy="6894355"/>
          </a:xfrm>
          <a:prstGeom prst="rect">
            <a:avLst/>
          </a:prstGeom>
          <a:solidFill>
            <a:srgbClr val="89AA2E">
              <a:alpha val="5973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b="1">
              <a:solidFill>
                <a:srgbClr val="FFFFFF"/>
              </a:solidFill>
            </a:endParaRPr>
          </a:p>
        </p:txBody>
      </p:sp>
    </p:spTree>
    <p:extLst>
      <p:ext uri="{BB962C8B-B14F-4D97-AF65-F5344CB8AC3E}">
        <p14:creationId xmlns:p14="http://schemas.microsoft.com/office/powerpoint/2010/main" val="2467859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06BA11-2877-2BA8-F7D3-6ABF86CC6D46}"/>
              </a:ext>
            </a:extLst>
          </p:cNvPr>
          <p:cNvSpPr>
            <a:spLocks noGrp="1"/>
          </p:cNvSpPr>
          <p:nvPr>
            <p:ph type="body" sz="quarter" idx="10"/>
          </p:nvPr>
        </p:nvSpPr>
        <p:spPr>
          <a:xfrm>
            <a:off x="1026103" y="2033070"/>
            <a:ext cx="2377497" cy="571584"/>
          </a:xfrm>
        </p:spPr>
        <p:txBody>
          <a:bodyPr/>
          <a:lstStyle/>
          <a:p>
            <a:pPr algn="r"/>
            <a:r>
              <a:rPr lang="en-NO"/>
              <a:t>EXAMPLE</a:t>
            </a:r>
          </a:p>
        </p:txBody>
      </p:sp>
      <p:sp>
        <p:nvSpPr>
          <p:cNvPr id="3" name="Text Placeholder 2">
            <a:extLst>
              <a:ext uri="{FF2B5EF4-FFF2-40B4-BE49-F238E27FC236}">
                <a16:creationId xmlns:a16="http://schemas.microsoft.com/office/drawing/2014/main" id="{0ED73C9D-B84B-BA7F-7384-AF12BFD6903F}"/>
              </a:ext>
            </a:extLst>
          </p:cNvPr>
          <p:cNvSpPr>
            <a:spLocks noGrp="1"/>
          </p:cNvSpPr>
          <p:nvPr>
            <p:ph type="body" sz="quarter" idx="11"/>
          </p:nvPr>
        </p:nvSpPr>
        <p:spPr/>
        <p:txBody>
          <a:bodyPr/>
          <a:lstStyle/>
          <a:p>
            <a:r>
              <a:rPr lang="en-NO"/>
              <a:t>Papua New Guinea</a:t>
            </a:r>
          </a:p>
        </p:txBody>
      </p:sp>
      <p:sp>
        <p:nvSpPr>
          <p:cNvPr id="4" name="Text Placeholder 3">
            <a:extLst>
              <a:ext uri="{FF2B5EF4-FFF2-40B4-BE49-F238E27FC236}">
                <a16:creationId xmlns:a16="http://schemas.microsoft.com/office/drawing/2014/main" id="{26AE00FE-5773-545F-0BCC-88E9B92AEEFB}"/>
              </a:ext>
            </a:extLst>
          </p:cNvPr>
          <p:cNvSpPr>
            <a:spLocks noGrp="1"/>
          </p:cNvSpPr>
          <p:nvPr>
            <p:ph type="body" sz="quarter" idx="12"/>
          </p:nvPr>
        </p:nvSpPr>
        <p:spPr>
          <a:xfrm>
            <a:off x="1003243" y="3755796"/>
            <a:ext cx="7747057" cy="914400"/>
          </a:xfrm>
        </p:spPr>
        <p:txBody>
          <a:bodyPr/>
          <a:lstStyle/>
          <a:p>
            <a:r>
              <a:rPr lang="en-GB"/>
              <a:t>PNG LNG Community Development Support Management Plan</a:t>
            </a:r>
          </a:p>
          <a:p>
            <a:r>
              <a:rPr lang="en-GB"/>
              <a:t>Covers all community development support activities undertaken by the project such construction of library and sanitation facilities, and capacity building for women</a:t>
            </a:r>
            <a:endParaRPr lang="en-NO"/>
          </a:p>
        </p:txBody>
      </p:sp>
      <p:sp>
        <p:nvSpPr>
          <p:cNvPr id="5" name="Text Placeholder 4">
            <a:extLst>
              <a:ext uri="{FF2B5EF4-FFF2-40B4-BE49-F238E27FC236}">
                <a16:creationId xmlns:a16="http://schemas.microsoft.com/office/drawing/2014/main" id="{93B66131-0584-46FE-D75A-4E310849D4E8}"/>
              </a:ext>
            </a:extLst>
          </p:cNvPr>
          <p:cNvSpPr>
            <a:spLocks noGrp="1"/>
          </p:cNvSpPr>
          <p:nvPr>
            <p:ph type="body" sz="quarter" idx="13"/>
          </p:nvPr>
        </p:nvSpPr>
        <p:spPr/>
        <p:txBody>
          <a:bodyPr/>
          <a:lstStyle/>
          <a:p>
            <a:r>
              <a:rPr lang="en-GB">
                <a:solidFill>
                  <a:srgbClr val="89AA2E"/>
                </a:solidFill>
                <a:latin typeface="Franklin Gothic Medium"/>
              </a:rPr>
              <a:t>SOCIAL AND ENVIRONMENTAL PAYMENTS</a:t>
            </a:r>
            <a:endParaRPr lang="en-US">
              <a:solidFill>
                <a:srgbClr val="89AA2E"/>
              </a:solidFill>
              <a:latin typeface="Franklin Gothic Medium"/>
            </a:endParaRPr>
          </a:p>
        </p:txBody>
      </p:sp>
      <p:pic>
        <p:nvPicPr>
          <p:cNvPr id="7" name="Picture 6" descr="A green outline of a country&#10;&#10;Description automatically generated">
            <a:extLst>
              <a:ext uri="{FF2B5EF4-FFF2-40B4-BE49-F238E27FC236}">
                <a16:creationId xmlns:a16="http://schemas.microsoft.com/office/drawing/2014/main" id="{3710CF8C-FC7F-B1AB-FA2A-BF93FD034DCA}"/>
              </a:ext>
            </a:extLst>
          </p:cNvPr>
          <p:cNvPicPr>
            <a:picLocks noChangeAspect="1"/>
          </p:cNvPicPr>
          <p:nvPr/>
        </p:nvPicPr>
        <p:blipFill>
          <a:blip r:embed="rId2"/>
          <a:stretch>
            <a:fillRect/>
          </a:stretch>
        </p:blipFill>
        <p:spPr>
          <a:xfrm>
            <a:off x="7480300" y="1124585"/>
            <a:ext cx="4608830" cy="4608830"/>
          </a:xfrm>
          <a:prstGeom prst="rect">
            <a:avLst/>
          </a:prstGeom>
        </p:spPr>
      </p:pic>
    </p:spTree>
    <p:extLst>
      <p:ext uri="{BB962C8B-B14F-4D97-AF65-F5344CB8AC3E}">
        <p14:creationId xmlns:p14="http://schemas.microsoft.com/office/powerpoint/2010/main" val="284737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2CF88-1DDB-F5C4-DB1E-FCACB72D29CE}"/>
              </a:ext>
            </a:extLst>
          </p:cNvPr>
          <p:cNvSpPr>
            <a:spLocks noGrp="1"/>
          </p:cNvSpPr>
          <p:nvPr>
            <p:ph type="title"/>
          </p:nvPr>
        </p:nvSpPr>
        <p:spPr>
          <a:xfrm>
            <a:off x="789957" y="1005811"/>
            <a:ext cx="10905753" cy="671660"/>
          </a:xfrm>
        </p:spPr>
        <p:txBody>
          <a:bodyPr/>
          <a:lstStyle/>
          <a:p>
            <a:r>
              <a:rPr lang="en-NO"/>
              <a:t>Resources</a:t>
            </a:r>
          </a:p>
        </p:txBody>
      </p:sp>
      <p:sp>
        <p:nvSpPr>
          <p:cNvPr id="3" name="Content Placeholder 2">
            <a:extLst>
              <a:ext uri="{FF2B5EF4-FFF2-40B4-BE49-F238E27FC236}">
                <a16:creationId xmlns:a16="http://schemas.microsoft.com/office/drawing/2014/main" id="{372CE2E9-ECF3-0E11-72D9-C3A621A02EAC}"/>
              </a:ext>
            </a:extLst>
          </p:cNvPr>
          <p:cNvSpPr>
            <a:spLocks noGrp="1"/>
          </p:cNvSpPr>
          <p:nvPr>
            <p:ph idx="1"/>
          </p:nvPr>
        </p:nvSpPr>
        <p:spPr>
          <a:xfrm>
            <a:off x="642812" y="1866658"/>
            <a:ext cx="10905753" cy="4572242"/>
          </a:xfrm>
        </p:spPr>
        <p:txBody>
          <a:bodyPr vert="horz" lIns="91440" tIns="45720" rIns="91440" bIns="45720" rtlCol="0" anchor="t">
            <a:normAutofit fontScale="92500" lnSpcReduction="20000"/>
          </a:bodyPr>
          <a:lstStyle/>
          <a:p>
            <a:r>
              <a:rPr lang="en-GB" sz="2800">
                <a:hlinkClick r:id="rId2"/>
              </a:rPr>
              <a:t>Guidance Note on contracts</a:t>
            </a:r>
            <a:r>
              <a:rPr lang="en-GB" sz="2800"/>
              <a:t> (EITI Requirement 2.4)</a:t>
            </a:r>
          </a:p>
          <a:p>
            <a:r>
              <a:rPr lang="en-GB" sz="2800">
                <a:hlinkClick r:id="rId3"/>
              </a:rPr>
              <a:t>Guidance Note on contract and license allocations</a:t>
            </a:r>
            <a:r>
              <a:rPr lang="en-GB" sz="2800"/>
              <a:t> (EITI Requirement 2.2)</a:t>
            </a:r>
          </a:p>
          <a:p>
            <a:r>
              <a:rPr lang="en-GB" sz="2800">
                <a:hlinkClick r:id="rId4"/>
              </a:rPr>
              <a:t>Guidance Note on resource-backed loans</a:t>
            </a:r>
            <a:r>
              <a:rPr lang="en-GB" sz="2800"/>
              <a:t> (EITI Requirement 4.2)</a:t>
            </a:r>
            <a:endParaRPr lang="en-GB" sz="2800">
              <a:hlinkClick r:id="rId5"/>
            </a:endParaRPr>
          </a:p>
          <a:p>
            <a:r>
              <a:rPr lang="en-GB" sz="2800">
                <a:hlinkClick r:id="rId5"/>
              </a:rPr>
              <a:t>Guidance Note on infrastructure and barter agreements</a:t>
            </a:r>
            <a:r>
              <a:rPr lang="en-GB" sz="2800"/>
              <a:t> (EITI Requirement 4.3)</a:t>
            </a:r>
          </a:p>
          <a:p>
            <a:r>
              <a:rPr lang="en-GB" sz="2800"/>
              <a:t>ICMM &amp; EITI (2023), </a:t>
            </a:r>
            <a:r>
              <a:rPr lang="en-GB" sz="2800">
                <a:hlinkClick r:id="rId6"/>
              </a:rPr>
              <a:t>The critical minera</a:t>
            </a:r>
            <a:r>
              <a:rPr lang="en-GB">
                <a:hlinkClick r:id="rId6"/>
              </a:rPr>
              <a:t>l rush: Why is contract transparency so important?</a:t>
            </a:r>
            <a:endParaRPr lang="en-GB" sz="2800"/>
          </a:p>
          <a:p>
            <a:pPr marL="383540" indent="-383540"/>
            <a:r>
              <a:rPr lang="en-GB" sz="2800"/>
              <a:t>Study on disclosing </a:t>
            </a:r>
            <a:r>
              <a:rPr lang="en-GB"/>
              <a:t>e</a:t>
            </a:r>
            <a:r>
              <a:rPr lang="en-GB" sz="2800"/>
              <a:t>xploitation </a:t>
            </a:r>
            <a:r>
              <a:rPr lang="en-GB"/>
              <a:t>t</a:t>
            </a:r>
            <a:r>
              <a:rPr lang="en-GB" sz="2800"/>
              <a:t>erms under Requirement 2.4: Identifying agreements, plans and assessments (to be published)</a:t>
            </a:r>
          </a:p>
          <a:p>
            <a:pPr marL="383540" indent="-383540"/>
            <a:r>
              <a:rPr lang="en-GB"/>
              <a:t>Primer on the role of contract transparency in the energy transition (to be published)</a:t>
            </a:r>
          </a:p>
        </p:txBody>
      </p:sp>
    </p:spTree>
    <p:extLst>
      <p:ext uri="{BB962C8B-B14F-4D97-AF65-F5344CB8AC3E}">
        <p14:creationId xmlns:p14="http://schemas.microsoft.com/office/powerpoint/2010/main" val="4145497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0A5F6-31D9-0F46-D594-CBC6C5E4800C}"/>
              </a:ext>
            </a:extLst>
          </p:cNvPr>
          <p:cNvSpPr>
            <a:spLocks noGrp="1"/>
          </p:cNvSpPr>
          <p:nvPr>
            <p:ph type="title"/>
          </p:nvPr>
        </p:nvSpPr>
        <p:spPr>
          <a:xfrm>
            <a:off x="642812" y="2830745"/>
            <a:ext cx="10905753" cy="1196510"/>
          </a:xfrm>
        </p:spPr>
        <p:txBody>
          <a:bodyPr/>
          <a:lstStyle/>
          <a:p>
            <a:r>
              <a:rPr lang="en-GB" sz="5400"/>
              <a:t>Questions?</a:t>
            </a:r>
          </a:p>
        </p:txBody>
      </p:sp>
      <p:pic>
        <p:nvPicPr>
          <p:cNvPr id="4" name="Picture 3">
            <a:extLst>
              <a:ext uri="{FF2B5EF4-FFF2-40B4-BE49-F238E27FC236}">
                <a16:creationId xmlns:a16="http://schemas.microsoft.com/office/drawing/2014/main" id="{73A78783-C597-B19B-8846-71BF15733AB7}"/>
              </a:ext>
            </a:extLst>
          </p:cNvPr>
          <p:cNvPicPr>
            <a:picLocks noChangeAspect="1"/>
          </p:cNvPicPr>
          <p:nvPr/>
        </p:nvPicPr>
        <p:blipFill>
          <a:blip r:embed="rId3"/>
          <a:stretch>
            <a:fillRect/>
          </a:stretch>
        </p:blipFill>
        <p:spPr>
          <a:xfrm>
            <a:off x="6096000" y="1806155"/>
            <a:ext cx="4913764" cy="4366000"/>
          </a:xfrm>
          <a:prstGeom prst="rect">
            <a:avLst/>
          </a:prstGeom>
        </p:spPr>
      </p:pic>
    </p:spTree>
    <p:extLst>
      <p:ext uri="{BB962C8B-B14F-4D97-AF65-F5344CB8AC3E}">
        <p14:creationId xmlns:p14="http://schemas.microsoft.com/office/powerpoint/2010/main" val="1828888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9ACA09-AF16-AC40-89B1-D389F8A118EB}"/>
              </a:ext>
            </a:extLst>
          </p:cNvPr>
          <p:cNvSpPr>
            <a:spLocks noGrp="1"/>
          </p:cNvSpPr>
          <p:nvPr>
            <p:ph type="body" sz="quarter" idx="13"/>
          </p:nvPr>
        </p:nvSpPr>
        <p:spPr/>
        <p:txBody>
          <a:bodyPr/>
          <a:lstStyle/>
          <a:p>
            <a:endParaRPr lang="nb-NO"/>
          </a:p>
        </p:txBody>
      </p:sp>
      <p:sp>
        <p:nvSpPr>
          <p:cNvPr id="3" name="TextBox 2">
            <a:extLst>
              <a:ext uri="{FF2B5EF4-FFF2-40B4-BE49-F238E27FC236}">
                <a16:creationId xmlns:a16="http://schemas.microsoft.com/office/drawing/2014/main" id="{C786EC50-5FE3-A04B-AA6D-D0943ED21E59}"/>
              </a:ext>
            </a:extLst>
          </p:cNvPr>
          <p:cNvSpPr txBox="1"/>
          <p:nvPr/>
        </p:nvSpPr>
        <p:spPr>
          <a:xfrm>
            <a:off x="4646097" y="5320482"/>
            <a:ext cx="6902468" cy="824841"/>
          </a:xfrm>
          <a:prstGeom prst="rect">
            <a:avLst/>
          </a:prstGeom>
          <a:noFill/>
        </p:spPr>
        <p:txBody>
          <a:bodyPr wrap="square" rtlCol="0" anchor="b">
            <a:spAutoFit/>
          </a:bodyPr>
          <a:lstStyle/>
          <a:p>
            <a:pPr algn="r"/>
            <a:endParaRPr lang="en-GB" sz="1400" b="0">
              <a:solidFill>
                <a:srgbClr val="FFFFFF"/>
              </a:solidFill>
              <a:latin typeface="+mn-lt"/>
            </a:endParaRPr>
          </a:p>
          <a:p>
            <a:pPr marL="342900" marR="0" lvl="0" indent="-342900" algn="r" defTabSz="914400" rtl="0" eaLnBrk="0" fontAlgn="base" latinLnBrk="0" hangingPunct="0">
              <a:lnSpc>
                <a:spcPct val="100000"/>
              </a:lnSpc>
              <a:spcBef>
                <a:spcPct val="20000"/>
              </a:spcBef>
              <a:spcAft>
                <a:spcPct val="0"/>
              </a:spcAft>
              <a:buClrTx/>
              <a:buSzTx/>
              <a:buFontTx/>
              <a:buNone/>
              <a:tabLst/>
              <a:defRPr/>
            </a:pPr>
            <a:r>
              <a:rPr lang="en-GB" sz="1100" b="1" i="0" spc="100" baseline="0">
                <a:solidFill>
                  <a:srgbClr val="FFFFFF"/>
                </a:solidFill>
                <a:latin typeface="Franklin Gothic Demi" panose="020B0603020102020204" pitchFamily="34" charset="0"/>
              </a:rPr>
              <a:t>E-MAIL</a:t>
            </a:r>
            <a:r>
              <a:rPr lang="en-GB" sz="1400" b="1" i="0">
                <a:solidFill>
                  <a:srgbClr val="FFFFFF"/>
                </a:solidFill>
                <a:latin typeface="Franklin Gothic Demi" panose="020B0603020102020204" pitchFamily="34" charset="0"/>
              </a:rPr>
              <a:t> </a:t>
            </a:r>
            <a:r>
              <a:rPr kumimoji="0" lang="en-GB" sz="1400" b="0" i="0" u="none" strike="noStrike" kern="0" cap="none" spc="0" normalizeH="0" baseline="0" noProof="0" err="1">
                <a:ln>
                  <a:noFill/>
                </a:ln>
                <a:solidFill>
                  <a:srgbClr val="FFFFFF"/>
                </a:solidFill>
                <a:effectLst/>
                <a:uLnTx/>
                <a:uFillTx/>
                <a:latin typeface="+mn-lt"/>
                <a:ea typeface="ＭＳ Ｐゴシック" charset="0"/>
                <a:cs typeface="ＭＳ Ｐゴシック" charset="0"/>
              </a:rPr>
              <a:t>secretariat@eiti.org</a:t>
            </a:r>
            <a:r>
              <a:rPr kumimoji="0" lang="en-GB" sz="1400" b="0" i="0" u="none" strike="noStrike" kern="0" cap="none" spc="0" normalizeH="0" baseline="0" noProof="0">
                <a:ln>
                  <a:noFill/>
                </a:ln>
                <a:solidFill>
                  <a:srgbClr val="FFFFFF"/>
                </a:solidFill>
                <a:effectLst/>
                <a:uLnTx/>
                <a:uFillTx/>
                <a:latin typeface="+mn-lt"/>
                <a:ea typeface="ＭＳ Ｐゴシック" charset="0"/>
                <a:cs typeface="ＭＳ Ｐゴシック" charset="0"/>
              </a:rPr>
              <a:t> </a:t>
            </a:r>
            <a:r>
              <a:rPr lang="en-GB" sz="1100" b="1" i="0" spc="100" baseline="0">
                <a:solidFill>
                  <a:srgbClr val="FFFFFF"/>
                </a:solidFill>
                <a:latin typeface="Franklin Gothic Demi" panose="020B0603020102020204" pitchFamily="34" charset="0"/>
              </a:rPr>
              <a:t>PHONE</a:t>
            </a:r>
            <a:r>
              <a:rPr kumimoji="0" lang="en-GB" sz="1400" b="0" i="0" u="none" strike="noStrike" kern="0" cap="none" spc="0" normalizeH="0" baseline="0" noProof="0">
                <a:ln>
                  <a:noFill/>
                </a:ln>
                <a:solidFill>
                  <a:srgbClr val="FFFFFF"/>
                </a:solidFill>
                <a:effectLst/>
                <a:uLnTx/>
                <a:uFillTx/>
                <a:latin typeface="+mn-lt"/>
                <a:ea typeface="ＭＳ Ｐゴシック" charset="0"/>
                <a:cs typeface="ＭＳ Ｐゴシック" charset="0"/>
              </a:rPr>
              <a:t> +47 22 20 08 00 </a:t>
            </a:r>
          </a:p>
          <a:p>
            <a:pPr marL="342900" marR="0" lvl="0" indent="-342900" algn="r" defTabSz="914400" rtl="0" eaLnBrk="0" fontAlgn="base" latinLnBrk="0" hangingPunct="0">
              <a:lnSpc>
                <a:spcPct val="100000"/>
              </a:lnSpc>
              <a:spcBef>
                <a:spcPct val="20000"/>
              </a:spcBef>
              <a:spcAft>
                <a:spcPct val="0"/>
              </a:spcAft>
              <a:buClrTx/>
              <a:buSzTx/>
              <a:buFontTx/>
              <a:buNone/>
              <a:tabLst/>
              <a:defRPr/>
            </a:pPr>
            <a:r>
              <a:rPr lang="en-GB" sz="1100" b="1" i="0" spc="100" baseline="0">
                <a:solidFill>
                  <a:srgbClr val="FFFFFF"/>
                </a:solidFill>
                <a:latin typeface="Franklin Gothic Demi" panose="020B0603020102020204" pitchFamily="34" charset="0"/>
              </a:rPr>
              <a:t>ADDRESS</a:t>
            </a:r>
            <a:r>
              <a:rPr lang="en-GB" sz="1400" b="1" i="0">
                <a:solidFill>
                  <a:srgbClr val="FFFFFF"/>
                </a:solidFill>
                <a:latin typeface="Franklin Gothic Demi" panose="020B0603020102020204" pitchFamily="34" charset="0"/>
              </a:rPr>
              <a:t> </a:t>
            </a:r>
            <a:r>
              <a:rPr kumimoji="0" lang="en-GB" sz="1400" b="0" i="0" u="none" strike="noStrike" kern="0" cap="none" spc="0" normalizeH="0" baseline="0" noProof="0">
                <a:ln>
                  <a:noFill/>
                </a:ln>
                <a:solidFill>
                  <a:srgbClr val="FFFFFF"/>
                </a:solidFill>
                <a:effectLst/>
                <a:uLnTx/>
                <a:uFillTx/>
                <a:latin typeface="+mn-lt"/>
                <a:ea typeface="ＭＳ Ｐゴシック" charset="0"/>
                <a:cs typeface="ＭＳ Ｐゴシック" charset="0"/>
              </a:rPr>
              <a:t>EITI International Secretariat, </a:t>
            </a:r>
            <a:r>
              <a:rPr kumimoji="0" lang="en-GB" sz="1400" b="0" i="0" u="none" strike="noStrike" kern="0" cap="none" spc="0" normalizeH="0" baseline="0" noProof="0" err="1">
                <a:ln>
                  <a:noFill/>
                </a:ln>
                <a:solidFill>
                  <a:srgbClr val="FFFFFF"/>
                </a:solidFill>
                <a:effectLst/>
                <a:uLnTx/>
                <a:uFillTx/>
                <a:latin typeface="+mn-lt"/>
                <a:ea typeface="ＭＳ Ｐゴシック" charset="0"/>
                <a:cs typeface="ＭＳ Ｐゴシック" charset="0"/>
              </a:rPr>
              <a:t>Rådhusgata</a:t>
            </a:r>
            <a:r>
              <a:rPr kumimoji="0" lang="en-GB" sz="1400" b="0" i="0" u="none" strike="noStrike" kern="0" cap="none" spc="0" normalizeH="0" baseline="0" noProof="0">
                <a:ln>
                  <a:noFill/>
                </a:ln>
                <a:solidFill>
                  <a:srgbClr val="FFFFFF"/>
                </a:solidFill>
                <a:effectLst/>
                <a:uLnTx/>
                <a:uFillTx/>
                <a:latin typeface="+mn-lt"/>
                <a:ea typeface="ＭＳ Ｐゴシック" charset="0"/>
                <a:cs typeface="ＭＳ Ｐゴシック" charset="0"/>
              </a:rPr>
              <a:t> 26, 0151 Oslo, Norway</a:t>
            </a:r>
            <a:endParaRPr lang="en-GB" sz="1400" b="0">
              <a:solidFill>
                <a:srgbClr val="FFFFFF"/>
              </a:solidFill>
              <a:latin typeface="+mn-lt"/>
            </a:endParaRPr>
          </a:p>
        </p:txBody>
      </p:sp>
    </p:spTree>
    <p:extLst>
      <p:ext uri="{BB962C8B-B14F-4D97-AF65-F5344CB8AC3E}">
        <p14:creationId xmlns:p14="http://schemas.microsoft.com/office/powerpoint/2010/main" val="3210438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Questions outline">
            <a:extLst>
              <a:ext uri="{FF2B5EF4-FFF2-40B4-BE49-F238E27FC236}">
                <a16:creationId xmlns:a16="http://schemas.microsoft.com/office/drawing/2014/main" id="{57CD1DB3-9604-4DE1-4551-CBE966B346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7932" y="1582316"/>
            <a:ext cx="4432825" cy="4432825"/>
          </a:xfrm>
          <a:prstGeom prst="rect">
            <a:avLst/>
          </a:prstGeom>
        </p:spPr>
      </p:pic>
      <p:sp>
        <p:nvSpPr>
          <p:cNvPr id="2" name="Title 1">
            <a:extLst>
              <a:ext uri="{FF2B5EF4-FFF2-40B4-BE49-F238E27FC236}">
                <a16:creationId xmlns:a16="http://schemas.microsoft.com/office/drawing/2014/main" id="{123EF379-EEC0-A4FD-A41B-03FB9F82F5BA}"/>
              </a:ext>
            </a:extLst>
          </p:cNvPr>
          <p:cNvSpPr>
            <a:spLocks noGrp="1"/>
          </p:cNvSpPr>
          <p:nvPr>
            <p:ph type="title"/>
          </p:nvPr>
        </p:nvSpPr>
        <p:spPr>
          <a:xfrm>
            <a:off x="642812" y="1311543"/>
            <a:ext cx="10905753" cy="671660"/>
          </a:xfrm>
        </p:spPr>
        <p:txBody>
          <a:bodyPr/>
          <a:lstStyle/>
          <a:p>
            <a:r>
              <a:rPr lang="en-GB"/>
              <a:t>Why is contract transparency important?</a:t>
            </a:r>
            <a:br>
              <a:rPr lang="en-GB"/>
            </a:br>
            <a:endParaRPr lang="en-US"/>
          </a:p>
        </p:txBody>
      </p:sp>
      <p:sp>
        <p:nvSpPr>
          <p:cNvPr id="3" name="Content Placeholder 2">
            <a:extLst>
              <a:ext uri="{FF2B5EF4-FFF2-40B4-BE49-F238E27FC236}">
                <a16:creationId xmlns:a16="http://schemas.microsoft.com/office/drawing/2014/main" id="{36A982C9-AEE5-ED88-9E3C-79D69D09B197}"/>
              </a:ext>
            </a:extLst>
          </p:cNvPr>
          <p:cNvSpPr>
            <a:spLocks noGrp="1"/>
          </p:cNvSpPr>
          <p:nvPr>
            <p:ph idx="1"/>
          </p:nvPr>
        </p:nvSpPr>
        <p:spPr>
          <a:xfrm>
            <a:off x="642813" y="2253976"/>
            <a:ext cx="10130290" cy="4100255"/>
          </a:xfrm>
        </p:spPr>
        <p:txBody>
          <a:bodyPr vert="horz" lIns="91440" tIns="45720" rIns="91440" bIns="45720" rtlCol="0" anchor="t">
            <a:normAutofit/>
          </a:bodyPr>
          <a:lstStyle/>
          <a:p>
            <a:pPr marL="383540" indent="-383540"/>
            <a:r>
              <a:rPr lang="en-GB" sz="3200"/>
              <a:t>Contract transparency can be a </a:t>
            </a:r>
            <a:r>
              <a:rPr lang="en-GB" sz="3200" b="1">
                <a:solidFill>
                  <a:srgbClr val="0090BF"/>
                </a:solidFill>
              </a:rPr>
              <a:t>powerful antidote to corruption </a:t>
            </a:r>
            <a:r>
              <a:rPr lang="en-GB" sz="3200"/>
              <a:t>in resource-rich countries.</a:t>
            </a:r>
          </a:p>
          <a:p>
            <a:pPr marL="383540" indent="-383540"/>
            <a:r>
              <a:rPr lang="en-GB" sz="3200"/>
              <a:t>Publishing the rules and terms of extractive projects </a:t>
            </a:r>
            <a:r>
              <a:rPr lang="en-GB" sz="3200" b="1">
                <a:solidFill>
                  <a:srgbClr val="0090BF"/>
                </a:solidFill>
              </a:rPr>
              <a:t>supports responsible investment. </a:t>
            </a:r>
          </a:p>
          <a:p>
            <a:pPr marL="383540" indent="-383540"/>
            <a:r>
              <a:rPr lang="en-GB" sz="3200"/>
              <a:t>Publishing the terms of extractive contracts helps governments </a:t>
            </a:r>
            <a:r>
              <a:rPr lang="en-GB" sz="3200" b="1">
                <a:solidFill>
                  <a:srgbClr val="0090BF"/>
                </a:solidFill>
              </a:rPr>
              <a:t>maximise revenue </a:t>
            </a:r>
            <a:r>
              <a:rPr lang="en-GB" sz="3200"/>
              <a:t>from the extractive sector to meet development needs.</a:t>
            </a:r>
          </a:p>
          <a:p>
            <a:pPr marL="0" indent="0">
              <a:buNone/>
            </a:pPr>
            <a:endParaRPr lang="en-GB" sz="3200" b="1">
              <a:solidFill>
                <a:srgbClr val="0090BF"/>
              </a:solidFill>
            </a:endParaRPr>
          </a:p>
        </p:txBody>
      </p:sp>
      <p:sp>
        <p:nvSpPr>
          <p:cNvPr id="4" name="TextBox 3">
            <a:extLst>
              <a:ext uri="{FF2B5EF4-FFF2-40B4-BE49-F238E27FC236}">
                <a16:creationId xmlns:a16="http://schemas.microsoft.com/office/drawing/2014/main" id="{C7B8468C-1A39-6562-CE39-57E7A9645A53}"/>
              </a:ext>
            </a:extLst>
          </p:cNvPr>
          <p:cNvSpPr txBox="1"/>
          <p:nvPr/>
        </p:nvSpPr>
        <p:spPr>
          <a:xfrm>
            <a:off x="800100" y="489787"/>
            <a:ext cx="1919953" cy="369332"/>
          </a:xfrm>
          <a:prstGeom prst="rect">
            <a:avLst/>
          </a:prstGeom>
          <a:noFill/>
        </p:spPr>
        <p:txBody>
          <a:bodyPr wrap="square" lIns="180000" rtlCol="0">
            <a:spAutoFit/>
          </a:bodyPr>
          <a:lstStyle/>
          <a:p>
            <a:r>
              <a:rPr lang="en-NO">
                <a:solidFill>
                  <a:schemeClr val="bg2"/>
                </a:solidFill>
                <a:latin typeface="Franklin Gothic Medium" panose="020B0603020102020204" pitchFamily="34" charset="0"/>
              </a:rPr>
              <a:t>REFLECTION</a:t>
            </a:r>
          </a:p>
        </p:txBody>
      </p:sp>
    </p:spTree>
    <p:extLst>
      <p:ext uri="{BB962C8B-B14F-4D97-AF65-F5344CB8AC3E}">
        <p14:creationId xmlns:p14="http://schemas.microsoft.com/office/powerpoint/2010/main" val="250393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F7EB7-422C-31E2-2D7B-3E9E4F429578}"/>
            </a:ext>
          </a:extLst>
        </p:cNvPr>
        <p:cNvGrpSpPr/>
        <p:nvPr/>
      </p:nvGrpSpPr>
      <p:grpSpPr>
        <a:xfrm>
          <a:off x="0" y="0"/>
          <a:ext cx="0" cy="0"/>
          <a:chOff x="0" y="0"/>
          <a:chExt cx="0" cy="0"/>
        </a:xfrm>
      </p:grpSpPr>
      <p:pic>
        <p:nvPicPr>
          <p:cNvPr id="5" name="Graphic 4" descr="Court outline">
            <a:extLst>
              <a:ext uri="{FF2B5EF4-FFF2-40B4-BE49-F238E27FC236}">
                <a16:creationId xmlns:a16="http://schemas.microsoft.com/office/drawing/2014/main" id="{2A667E00-63DE-FDC4-9ABA-B0432CC2282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671866" y="1197980"/>
            <a:ext cx="5660020" cy="5660020"/>
          </a:xfrm>
          <a:prstGeom prst="rect">
            <a:avLst/>
          </a:prstGeom>
        </p:spPr>
      </p:pic>
      <p:sp>
        <p:nvSpPr>
          <p:cNvPr id="2" name="Title 1">
            <a:extLst>
              <a:ext uri="{FF2B5EF4-FFF2-40B4-BE49-F238E27FC236}">
                <a16:creationId xmlns:a16="http://schemas.microsoft.com/office/drawing/2014/main" id="{4B6C21C3-8BB4-4DE8-511F-185350BF548C}"/>
              </a:ext>
            </a:extLst>
          </p:cNvPr>
          <p:cNvSpPr>
            <a:spLocks noGrp="1"/>
          </p:cNvSpPr>
          <p:nvPr>
            <p:ph type="title"/>
          </p:nvPr>
        </p:nvSpPr>
        <p:spPr>
          <a:xfrm>
            <a:off x="642812" y="1311543"/>
            <a:ext cx="10905753" cy="671660"/>
          </a:xfrm>
        </p:spPr>
        <p:txBody>
          <a:bodyPr/>
          <a:lstStyle/>
          <a:p>
            <a:r>
              <a:rPr lang="en-GB"/>
              <a:t>For governments &amp; citizens</a:t>
            </a:r>
            <a:endParaRPr lang="en-US"/>
          </a:p>
        </p:txBody>
      </p:sp>
      <p:sp>
        <p:nvSpPr>
          <p:cNvPr id="3" name="Content Placeholder 2">
            <a:extLst>
              <a:ext uri="{FF2B5EF4-FFF2-40B4-BE49-F238E27FC236}">
                <a16:creationId xmlns:a16="http://schemas.microsoft.com/office/drawing/2014/main" id="{BC32B66C-27D2-1751-E5F3-CE72F55B97F7}"/>
              </a:ext>
            </a:extLst>
          </p:cNvPr>
          <p:cNvSpPr>
            <a:spLocks noGrp="1"/>
          </p:cNvSpPr>
          <p:nvPr>
            <p:ph idx="1"/>
          </p:nvPr>
        </p:nvSpPr>
        <p:spPr>
          <a:xfrm>
            <a:off x="642813" y="2253976"/>
            <a:ext cx="8577387" cy="4100255"/>
          </a:xfrm>
        </p:spPr>
        <p:txBody>
          <a:bodyPr>
            <a:normAutofit/>
          </a:bodyPr>
          <a:lstStyle/>
          <a:p>
            <a:r>
              <a:rPr lang="en-GB" sz="3200"/>
              <a:t>Helps all parties to </a:t>
            </a:r>
            <a:r>
              <a:rPr lang="en-GB" sz="3200" b="1">
                <a:solidFill>
                  <a:srgbClr val="0090BF"/>
                </a:solidFill>
              </a:rPr>
              <a:t>understand the terms </a:t>
            </a:r>
            <a:r>
              <a:rPr lang="en-GB" sz="3200"/>
              <a:t>on which oil, gas and mining activities take place.</a:t>
            </a:r>
          </a:p>
          <a:p>
            <a:r>
              <a:rPr lang="en-GB" sz="3200"/>
              <a:t>Public contracts can be more </a:t>
            </a:r>
            <a:r>
              <a:rPr lang="en-GB" sz="3200" b="1">
                <a:solidFill>
                  <a:srgbClr val="0090BF"/>
                </a:solidFill>
              </a:rPr>
              <a:t>easily enforced.</a:t>
            </a:r>
          </a:p>
          <a:p>
            <a:r>
              <a:rPr lang="en-GB" sz="3200"/>
              <a:t>Citizens can </a:t>
            </a:r>
            <a:r>
              <a:rPr lang="en-GB" sz="3200" b="1">
                <a:solidFill>
                  <a:srgbClr val="0090BF"/>
                </a:solidFill>
              </a:rPr>
              <a:t>understand what obligations are placed on companies </a:t>
            </a:r>
            <a:r>
              <a:rPr lang="en-GB" sz="3200"/>
              <a:t>to protect communities and the environment, including social payments or local employment</a:t>
            </a:r>
          </a:p>
          <a:p>
            <a:pPr marL="0" indent="0">
              <a:buNone/>
            </a:pPr>
            <a:endParaRPr lang="en-GB" sz="3200" b="1">
              <a:solidFill>
                <a:srgbClr val="0090BF"/>
              </a:solidFill>
            </a:endParaRPr>
          </a:p>
        </p:txBody>
      </p:sp>
      <p:sp>
        <p:nvSpPr>
          <p:cNvPr id="4" name="TextBox 3">
            <a:extLst>
              <a:ext uri="{FF2B5EF4-FFF2-40B4-BE49-F238E27FC236}">
                <a16:creationId xmlns:a16="http://schemas.microsoft.com/office/drawing/2014/main" id="{0DAB0155-2BBF-316F-1324-B4D15475E8FD}"/>
              </a:ext>
            </a:extLst>
          </p:cNvPr>
          <p:cNvSpPr txBox="1"/>
          <p:nvPr/>
        </p:nvSpPr>
        <p:spPr>
          <a:xfrm>
            <a:off x="800100" y="489787"/>
            <a:ext cx="1919953" cy="369332"/>
          </a:xfrm>
          <a:prstGeom prst="rect">
            <a:avLst/>
          </a:prstGeom>
          <a:noFill/>
        </p:spPr>
        <p:txBody>
          <a:bodyPr wrap="square" lIns="180000" rtlCol="0">
            <a:spAutoFit/>
          </a:bodyPr>
          <a:lstStyle/>
          <a:p>
            <a:r>
              <a:rPr lang="en-NO">
                <a:solidFill>
                  <a:schemeClr val="bg2"/>
                </a:solidFill>
                <a:latin typeface="Franklin Gothic Medium" panose="020B0603020102020204" pitchFamily="34" charset="0"/>
              </a:rPr>
              <a:t>REFLECTION</a:t>
            </a:r>
          </a:p>
        </p:txBody>
      </p:sp>
    </p:spTree>
    <p:extLst>
      <p:ext uri="{BB962C8B-B14F-4D97-AF65-F5344CB8AC3E}">
        <p14:creationId xmlns:p14="http://schemas.microsoft.com/office/powerpoint/2010/main" val="3451715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30765-192E-AC19-84F1-4A9C5FBC55EB}"/>
            </a:ext>
          </a:extLst>
        </p:cNvPr>
        <p:cNvGrpSpPr/>
        <p:nvPr/>
      </p:nvGrpSpPr>
      <p:grpSpPr>
        <a:xfrm>
          <a:off x="0" y="0"/>
          <a:ext cx="0" cy="0"/>
          <a:chOff x="0" y="0"/>
          <a:chExt cx="0" cy="0"/>
        </a:xfrm>
      </p:grpSpPr>
      <p:pic>
        <p:nvPicPr>
          <p:cNvPr id="5" name="Graphic 4" descr="Factory outline">
            <a:extLst>
              <a:ext uri="{FF2B5EF4-FFF2-40B4-BE49-F238E27FC236}">
                <a16:creationId xmlns:a16="http://schemas.microsoft.com/office/drawing/2014/main" id="{CB90D384-4EAE-B739-BF5E-28F3C14A81F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flipH="1">
            <a:off x="6190362" y="1000897"/>
            <a:ext cx="6001638" cy="6001638"/>
          </a:xfrm>
          <a:prstGeom prst="rect">
            <a:avLst/>
          </a:prstGeom>
        </p:spPr>
      </p:pic>
      <p:sp>
        <p:nvSpPr>
          <p:cNvPr id="2" name="Title 1">
            <a:extLst>
              <a:ext uri="{FF2B5EF4-FFF2-40B4-BE49-F238E27FC236}">
                <a16:creationId xmlns:a16="http://schemas.microsoft.com/office/drawing/2014/main" id="{60AF45B7-A4E7-C4C0-7566-1B74E8EBB171}"/>
              </a:ext>
            </a:extLst>
          </p:cNvPr>
          <p:cNvSpPr>
            <a:spLocks noGrp="1"/>
          </p:cNvSpPr>
          <p:nvPr>
            <p:ph type="title"/>
          </p:nvPr>
        </p:nvSpPr>
        <p:spPr>
          <a:xfrm>
            <a:off x="642812" y="1311543"/>
            <a:ext cx="10905753" cy="671660"/>
          </a:xfrm>
        </p:spPr>
        <p:txBody>
          <a:bodyPr/>
          <a:lstStyle/>
          <a:p>
            <a:r>
              <a:rPr lang="en-GB"/>
              <a:t>For companies</a:t>
            </a:r>
            <a:endParaRPr lang="en-US"/>
          </a:p>
        </p:txBody>
      </p:sp>
      <p:sp>
        <p:nvSpPr>
          <p:cNvPr id="3" name="Content Placeholder 2">
            <a:extLst>
              <a:ext uri="{FF2B5EF4-FFF2-40B4-BE49-F238E27FC236}">
                <a16:creationId xmlns:a16="http://schemas.microsoft.com/office/drawing/2014/main" id="{EA9A244E-03D0-88D5-A0BA-85B978BEE82B}"/>
              </a:ext>
            </a:extLst>
          </p:cNvPr>
          <p:cNvSpPr>
            <a:spLocks noGrp="1"/>
          </p:cNvSpPr>
          <p:nvPr>
            <p:ph idx="1"/>
          </p:nvPr>
        </p:nvSpPr>
        <p:spPr>
          <a:xfrm>
            <a:off x="642813" y="2253976"/>
            <a:ext cx="7675687" cy="4100255"/>
          </a:xfrm>
        </p:spPr>
        <p:txBody>
          <a:bodyPr>
            <a:normAutofit/>
          </a:bodyPr>
          <a:lstStyle/>
          <a:p>
            <a:r>
              <a:rPr lang="en-GB" sz="3200"/>
              <a:t>Create </a:t>
            </a:r>
            <a:r>
              <a:rPr lang="en-GB" sz="3200" b="1">
                <a:solidFill>
                  <a:srgbClr val="0090BF"/>
                </a:solidFill>
              </a:rPr>
              <a:t>clean and fair </a:t>
            </a:r>
            <a:r>
              <a:rPr lang="en-GB" sz="3200"/>
              <a:t>operating and investment climate</a:t>
            </a:r>
          </a:p>
          <a:p>
            <a:r>
              <a:rPr lang="en-GB" sz="3200"/>
              <a:t>Contract disclosure makes it easier for companies to show that they </a:t>
            </a:r>
            <a:r>
              <a:rPr lang="en-GB" sz="3200" b="1">
                <a:solidFill>
                  <a:srgbClr val="0090BF"/>
                </a:solidFill>
              </a:rPr>
              <a:t>comply with their financial and social obligations</a:t>
            </a:r>
          </a:p>
          <a:p>
            <a:r>
              <a:rPr lang="en-GB" sz="3200"/>
              <a:t>Enhance </a:t>
            </a:r>
            <a:r>
              <a:rPr lang="en-GB" sz="3200" b="1">
                <a:solidFill>
                  <a:srgbClr val="0090BF"/>
                </a:solidFill>
              </a:rPr>
              <a:t>social license to operate </a:t>
            </a:r>
          </a:p>
          <a:p>
            <a:pPr marL="0" indent="0">
              <a:buNone/>
            </a:pPr>
            <a:endParaRPr lang="en-GB" sz="3200" b="1">
              <a:solidFill>
                <a:srgbClr val="0090BF"/>
              </a:solidFill>
            </a:endParaRPr>
          </a:p>
          <a:p>
            <a:endParaRPr lang="en-GB" sz="3200" b="1">
              <a:solidFill>
                <a:srgbClr val="0090BF"/>
              </a:solidFill>
            </a:endParaRPr>
          </a:p>
          <a:p>
            <a:endParaRPr lang="en-GB" sz="3200" b="1">
              <a:solidFill>
                <a:srgbClr val="0090BF"/>
              </a:solidFill>
            </a:endParaRPr>
          </a:p>
          <a:p>
            <a:pPr marL="0" indent="0">
              <a:buNone/>
            </a:pPr>
            <a:endParaRPr lang="en-GB" sz="3200"/>
          </a:p>
        </p:txBody>
      </p:sp>
      <p:sp>
        <p:nvSpPr>
          <p:cNvPr id="4" name="TextBox 3">
            <a:extLst>
              <a:ext uri="{FF2B5EF4-FFF2-40B4-BE49-F238E27FC236}">
                <a16:creationId xmlns:a16="http://schemas.microsoft.com/office/drawing/2014/main" id="{7FF7776B-C2EA-C817-83D7-DFB4112B1E32}"/>
              </a:ext>
            </a:extLst>
          </p:cNvPr>
          <p:cNvSpPr txBox="1"/>
          <p:nvPr/>
        </p:nvSpPr>
        <p:spPr>
          <a:xfrm>
            <a:off x="800100" y="489787"/>
            <a:ext cx="1919953" cy="369332"/>
          </a:xfrm>
          <a:prstGeom prst="rect">
            <a:avLst/>
          </a:prstGeom>
          <a:noFill/>
        </p:spPr>
        <p:txBody>
          <a:bodyPr wrap="square" lIns="180000" rtlCol="0">
            <a:spAutoFit/>
          </a:bodyPr>
          <a:lstStyle/>
          <a:p>
            <a:r>
              <a:rPr lang="en-NO">
                <a:solidFill>
                  <a:schemeClr val="bg2"/>
                </a:solidFill>
                <a:latin typeface="Franklin Gothic Medium" panose="020B0603020102020204" pitchFamily="34" charset="0"/>
              </a:rPr>
              <a:t>REFLECTION</a:t>
            </a:r>
          </a:p>
        </p:txBody>
      </p:sp>
    </p:spTree>
    <p:extLst>
      <p:ext uri="{BB962C8B-B14F-4D97-AF65-F5344CB8AC3E}">
        <p14:creationId xmlns:p14="http://schemas.microsoft.com/office/powerpoint/2010/main" val="858501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71829-55A5-EF55-6895-159D7E62487B}"/>
              </a:ext>
            </a:extLst>
          </p:cNvPr>
          <p:cNvSpPr>
            <a:spLocks noGrp="1"/>
          </p:cNvSpPr>
          <p:nvPr>
            <p:ph type="title"/>
          </p:nvPr>
        </p:nvSpPr>
        <p:spPr/>
        <p:txBody>
          <a:bodyPr/>
          <a:lstStyle/>
          <a:p>
            <a:r>
              <a:rPr lang="en-NO">
                <a:latin typeface="Franklin Gothic Demi"/>
              </a:rPr>
              <a:t>Requirement 2.4</a:t>
            </a:r>
            <a:endParaRPr lang="en-NO"/>
          </a:p>
        </p:txBody>
      </p:sp>
      <p:sp>
        <p:nvSpPr>
          <p:cNvPr id="3" name="Content Placeholder 2">
            <a:extLst>
              <a:ext uri="{FF2B5EF4-FFF2-40B4-BE49-F238E27FC236}">
                <a16:creationId xmlns:a16="http://schemas.microsoft.com/office/drawing/2014/main" id="{FB768708-16C5-871D-4A2C-388DF970DA1A}"/>
              </a:ext>
            </a:extLst>
          </p:cNvPr>
          <p:cNvSpPr>
            <a:spLocks noGrp="1"/>
          </p:cNvSpPr>
          <p:nvPr>
            <p:ph idx="1"/>
          </p:nvPr>
        </p:nvSpPr>
        <p:spPr>
          <a:xfrm>
            <a:off x="642813" y="2019792"/>
            <a:ext cx="5704648" cy="4554628"/>
          </a:xfrm>
        </p:spPr>
        <p:txBody>
          <a:bodyPr vert="horz" lIns="91440" tIns="45720" rIns="91440" bIns="45720" rtlCol="0" anchor="t">
            <a:normAutofit/>
          </a:bodyPr>
          <a:lstStyle/>
          <a:p>
            <a:pPr marL="0" indent="0">
              <a:buNone/>
            </a:pPr>
            <a:r>
              <a:rPr lang="en-GB" sz="3200" b="1"/>
              <a:t>Objective </a:t>
            </a:r>
          </a:p>
          <a:p>
            <a:pPr marL="383540" indent="-383540">
              <a:buFont typeface="Wingdings" pitchFamily="2" charset="2"/>
              <a:buChar char="§"/>
            </a:pPr>
            <a:r>
              <a:rPr lang="en-GB" sz="3200"/>
              <a:t>Ensure the </a:t>
            </a:r>
            <a:r>
              <a:rPr lang="en-GB" sz="3200" b="1">
                <a:solidFill>
                  <a:srgbClr val="0090BF"/>
                </a:solidFill>
              </a:rPr>
              <a:t>public accessibility </a:t>
            </a:r>
            <a:r>
              <a:rPr lang="en-GB" sz="3200"/>
              <a:t>of all licenses and contracts underpinning extractive activities</a:t>
            </a:r>
          </a:p>
          <a:p>
            <a:pPr marL="383540" indent="-383540">
              <a:buFont typeface="Wingdings" pitchFamily="2" charset="2"/>
              <a:buChar char="§"/>
            </a:pPr>
            <a:r>
              <a:rPr lang="en-GB" sz="3200"/>
              <a:t>Contribute to stakeholders’ </a:t>
            </a:r>
            <a:r>
              <a:rPr lang="en-GB" sz="3200" b="1">
                <a:solidFill>
                  <a:srgbClr val="0090BF"/>
                </a:solidFill>
              </a:rPr>
              <a:t>ability to monitor compliance </a:t>
            </a:r>
            <a:r>
              <a:rPr lang="en-GB" sz="3200"/>
              <a:t>with contractual obligations. </a:t>
            </a:r>
          </a:p>
        </p:txBody>
      </p:sp>
      <p:sp>
        <p:nvSpPr>
          <p:cNvPr id="5" name="Picture Placeholder 4">
            <a:extLst>
              <a:ext uri="{FF2B5EF4-FFF2-40B4-BE49-F238E27FC236}">
                <a16:creationId xmlns:a16="http://schemas.microsoft.com/office/drawing/2014/main" id="{60D7E618-7572-3B90-96DB-E1747A94AFE9}"/>
              </a:ext>
            </a:extLst>
          </p:cNvPr>
          <p:cNvSpPr>
            <a:spLocks noGrp="1"/>
          </p:cNvSpPr>
          <p:nvPr>
            <p:ph type="pic" sz="quarter" idx="14"/>
          </p:nvPr>
        </p:nvSpPr>
        <p:spPr/>
        <p:txBody>
          <a:bodyPr/>
          <a:lstStyle/>
          <a:p>
            <a:endParaRPr lang="en-NO"/>
          </a:p>
        </p:txBody>
      </p:sp>
      <p:pic>
        <p:nvPicPr>
          <p:cNvPr id="8" name="Picture Placeholder 5" descr="A hand holding a magnifying glass&#10;&#10;Description automatically generated">
            <a:extLst>
              <a:ext uri="{FF2B5EF4-FFF2-40B4-BE49-F238E27FC236}">
                <a16:creationId xmlns:a16="http://schemas.microsoft.com/office/drawing/2014/main" id="{83B43446-7442-BA9C-1986-C2115B503614}"/>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883400" y="0"/>
            <a:ext cx="5308600" cy="6857999"/>
          </a:xfrm>
          <a:prstGeom prst="rect">
            <a:avLst/>
          </a:prstGeom>
          <a:solidFill>
            <a:srgbClr val="FFFFFF"/>
          </a:solidFill>
        </p:spPr>
      </p:pic>
      <p:pic>
        <p:nvPicPr>
          <p:cNvPr id="9" name="Picture 8" descr="A blue rectangle with white dots&#10;&#10;Description automatically generated">
            <a:extLst>
              <a:ext uri="{FF2B5EF4-FFF2-40B4-BE49-F238E27FC236}">
                <a16:creationId xmlns:a16="http://schemas.microsoft.com/office/drawing/2014/main" id="{81E7F40E-A32F-72D4-413E-5A50FF562A19}"/>
              </a:ext>
            </a:extLst>
          </p:cNvPr>
          <p:cNvPicPr>
            <a:picLocks noChangeAspect="1"/>
          </p:cNvPicPr>
          <p:nvPr/>
        </p:nvPicPr>
        <p:blipFill>
          <a:blip r:embed="rId4"/>
          <a:stretch>
            <a:fillRect/>
          </a:stretch>
        </p:blipFill>
        <p:spPr>
          <a:xfrm>
            <a:off x="6883400" y="-9770"/>
            <a:ext cx="5308600" cy="6867769"/>
          </a:xfrm>
          <a:prstGeom prst="rect">
            <a:avLst/>
          </a:prstGeom>
        </p:spPr>
      </p:pic>
    </p:spTree>
    <p:extLst>
      <p:ext uri="{BB962C8B-B14F-4D97-AF65-F5344CB8AC3E}">
        <p14:creationId xmlns:p14="http://schemas.microsoft.com/office/powerpoint/2010/main" val="1680579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F1E2EC-6C1E-40BA-8A0A-9D8922CD51F9}"/>
              </a:ext>
            </a:extLst>
          </p:cNvPr>
          <p:cNvSpPr>
            <a:spLocks noGrp="1"/>
          </p:cNvSpPr>
          <p:nvPr>
            <p:ph type="body" sz="quarter" idx="11"/>
          </p:nvPr>
        </p:nvSpPr>
        <p:spPr>
          <a:xfrm>
            <a:off x="1003243" y="3097241"/>
            <a:ext cx="5626157" cy="2223079"/>
          </a:xfrm>
        </p:spPr>
        <p:txBody>
          <a:bodyPr/>
          <a:lstStyle/>
          <a:p>
            <a:r>
              <a:rPr lang="en-GB"/>
              <a:t>Scope of Requirement 2.4 on contract publication</a:t>
            </a:r>
          </a:p>
        </p:txBody>
      </p:sp>
      <p:sp>
        <p:nvSpPr>
          <p:cNvPr id="4" name="Text Placeholder 2">
            <a:extLst>
              <a:ext uri="{FF2B5EF4-FFF2-40B4-BE49-F238E27FC236}">
                <a16:creationId xmlns:a16="http://schemas.microsoft.com/office/drawing/2014/main" id="{CFECDBC0-3DE8-DC21-12EA-425FC0C22F99}"/>
              </a:ext>
            </a:extLst>
          </p:cNvPr>
          <p:cNvSpPr>
            <a:spLocks noGrp="1"/>
          </p:cNvSpPr>
          <p:nvPr>
            <p:ph type="body" sz="quarter" idx="10"/>
          </p:nvPr>
        </p:nvSpPr>
        <p:spPr>
          <a:xfrm>
            <a:off x="202300" y="2038729"/>
            <a:ext cx="2989136" cy="438254"/>
          </a:xfrm>
        </p:spPr>
        <p:txBody>
          <a:bodyPr/>
          <a:lstStyle/>
          <a:p>
            <a:pPr algn="r"/>
            <a:r>
              <a:rPr lang="nb-NO" sz="2400"/>
              <a:t>KEY CONCEPTS</a:t>
            </a:r>
            <a:endParaRPr lang="en-NO" sz="2400"/>
          </a:p>
        </p:txBody>
      </p:sp>
      <p:pic>
        <p:nvPicPr>
          <p:cNvPr id="5" name="Picture Placeholder 5" descr="A hand holding a magnifying glass&#10;&#10;Description automatically generated">
            <a:extLst>
              <a:ext uri="{FF2B5EF4-FFF2-40B4-BE49-F238E27FC236}">
                <a16:creationId xmlns:a16="http://schemas.microsoft.com/office/drawing/2014/main" id="{CF0C0457-723D-E289-3054-FB4981544DCE}"/>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a:ext>
            </a:extLst>
          </a:blip>
          <a:srcRect/>
          <a:stretch/>
        </p:blipFill>
        <p:spPr>
          <a:xfrm>
            <a:off x="6883400" y="0"/>
            <a:ext cx="5308600" cy="6857999"/>
          </a:xfrm>
        </p:spPr>
      </p:pic>
      <p:pic>
        <p:nvPicPr>
          <p:cNvPr id="6" name="Picture 5" descr="A blue rectangle with white dots&#10;&#10;Description automatically generated">
            <a:extLst>
              <a:ext uri="{FF2B5EF4-FFF2-40B4-BE49-F238E27FC236}">
                <a16:creationId xmlns:a16="http://schemas.microsoft.com/office/drawing/2014/main" id="{699A4554-1957-0A76-DF63-AB33AB3CFFA2}"/>
              </a:ext>
            </a:extLst>
          </p:cNvPr>
          <p:cNvPicPr>
            <a:picLocks noChangeAspect="1"/>
          </p:cNvPicPr>
          <p:nvPr/>
        </p:nvPicPr>
        <p:blipFill>
          <a:blip r:embed="rId3"/>
          <a:stretch>
            <a:fillRect/>
          </a:stretch>
        </p:blipFill>
        <p:spPr>
          <a:xfrm>
            <a:off x="6883400" y="-9770"/>
            <a:ext cx="5308600" cy="6867769"/>
          </a:xfrm>
          <a:prstGeom prst="rect">
            <a:avLst/>
          </a:prstGeom>
        </p:spPr>
      </p:pic>
    </p:spTree>
    <p:extLst>
      <p:ext uri="{BB962C8B-B14F-4D97-AF65-F5344CB8AC3E}">
        <p14:creationId xmlns:p14="http://schemas.microsoft.com/office/powerpoint/2010/main" val="3116895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F0C9E-FDFB-5603-C7CC-B14898AE92EC}"/>
              </a:ext>
            </a:extLst>
          </p:cNvPr>
          <p:cNvSpPr>
            <a:spLocks noGrp="1"/>
          </p:cNvSpPr>
          <p:nvPr>
            <p:ph type="title"/>
          </p:nvPr>
        </p:nvSpPr>
        <p:spPr/>
        <p:txBody>
          <a:bodyPr/>
          <a:lstStyle/>
          <a:p>
            <a:r>
              <a:rPr lang="en-NO"/>
              <a:t>Contract</a:t>
            </a:r>
          </a:p>
        </p:txBody>
      </p:sp>
      <p:sp>
        <p:nvSpPr>
          <p:cNvPr id="3" name="Content Placeholder 2">
            <a:extLst>
              <a:ext uri="{FF2B5EF4-FFF2-40B4-BE49-F238E27FC236}">
                <a16:creationId xmlns:a16="http://schemas.microsoft.com/office/drawing/2014/main" id="{FF1C7907-A767-FF1C-46B3-0ECA39580F39}"/>
              </a:ext>
            </a:extLst>
          </p:cNvPr>
          <p:cNvSpPr>
            <a:spLocks noGrp="1"/>
          </p:cNvSpPr>
          <p:nvPr>
            <p:ph idx="1"/>
          </p:nvPr>
        </p:nvSpPr>
        <p:spPr>
          <a:xfrm>
            <a:off x="642812" y="2019792"/>
            <a:ext cx="5453188" cy="4336322"/>
          </a:xfrm>
        </p:spPr>
        <p:txBody>
          <a:bodyPr vert="horz" lIns="91440" tIns="45720" rIns="91440" bIns="45720" rtlCol="0" anchor="t">
            <a:normAutofit/>
          </a:bodyPr>
          <a:lstStyle/>
          <a:p>
            <a:pPr marL="383540" indent="-383540"/>
            <a:r>
              <a:rPr lang="nb-NO" err="1"/>
              <a:t>Countries</a:t>
            </a:r>
            <a:r>
              <a:rPr lang="nb-NO"/>
              <a:t> </a:t>
            </a:r>
            <a:r>
              <a:rPr lang="nb-NO" err="1"/>
              <a:t>are</a:t>
            </a:r>
            <a:r>
              <a:rPr lang="nb-NO"/>
              <a:t> </a:t>
            </a:r>
            <a:r>
              <a:rPr lang="nb-NO" err="1"/>
              <a:t>required</a:t>
            </a:r>
            <a:r>
              <a:rPr lang="nb-NO"/>
              <a:t> to </a:t>
            </a:r>
            <a:r>
              <a:rPr lang="nb-NO" err="1"/>
              <a:t>disclose</a:t>
            </a:r>
            <a:r>
              <a:rPr lang="nb-NO"/>
              <a:t> </a:t>
            </a:r>
            <a:r>
              <a:rPr lang="nb-NO" err="1"/>
              <a:t>contracts</a:t>
            </a:r>
            <a:r>
              <a:rPr lang="nb-NO"/>
              <a:t>/</a:t>
            </a:r>
            <a:r>
              <a:rPr lang="nb-NO" err="1"/>
              <a:t>licenses</a:t>
            </a:r>
            <a:r>
              <a:rPr lang="nb-NO"/>
              <a:t> </a:t>
            </a:r>
            <a:r>
              <a:rPr lang="nb-NO" err="1"/>
              <a:t>that</a:t>
            </a:r>
            <a:r>
              <a:rPr lang="nb-NO"/>
              <a:t> </a:t>
            </a:r>
            <a:r>
              <a:rPr lang="nb-NO" err="1"/>
              <a:t>are</a:t>
            </a:r>
            <a:r>
              <a:rPr lang="nb-NO"/>
              <a:t> </a:t>
            </a:r>
            <a:r>
              <a:rPr lang="nb-NO" err="1"/>
              <a:t>granted</a:t>
            </a:r>
            <a:r>
              <a:rPr lang="nb-NO"/>
              <a:t>, </a:t>
            </a:r>
            <a:r>
              <a:rPr lang="nb-NO" err="1"/>
              <a:t>entered</a:t>
            </a:r>
            <a:r>
              <a:rPr lang="nb-NO"/>
              <a:t> </a:t>
            </a:r>
            <a:r>
              <a:rPr lang="nb-NO" err="1"/>
              <a:t>into</a:t>
            </a:r>
            <a:r>
              <a:rPr lang="nb-NO"/>
              <a:t>, or </a:t>
            </a:r>
            <a:r>
              <a:rPr lang="nb-NO" err="1"/>
              <a:t>amended</a:t>
            </a:r>
            <a:r>
              <a:rPr lang="nb-NO"/>
              <a:t> from </a:t>
            </a:r>
            <a:r>
              <a:rPr lang="nb-NO" b="1">
                <a:solidFill>
                  <a:srgbClr val="0090BF"/>
                </a:solidFill>
              </a:rPr>
              <a:t>1 </a:t>
            </a:r>
            <a:r>
              <a:rPr lang="nb-NO" b="1" err="1">
                <a:solidFill>
                  <a:srgbClr val="0090BF"/>
                </a:solidFill>
              </a:rPr>
              <a:t>January</a:t>
            </a:r>
            <a:r>
              <a:rPr lang="nb-NO" b="1">
                <a:solidFill>
                  <a:srgbClr val="0090BF"/>
                </a:solidFill>
              </a:rPr>
              <a:t> 2021</a:t>
            </a:r>
            <a:r>
              <a:rPr lang="nb-NO"/>
              <a:t>.</a:t>
            </a:r>
            <a:endParaRPr lang="nb-NO" i="1"/>
          </a:p>
          <a:p>
            <a:pPr marL="383540" indent="-383540"/>
            <a:r>
              <a:rPr lang="nb-NO" err="1"/>
              <a:t>Contract</a:t>
            </a:r>
            <a:r>
              <a:rPr lang="nb-NO"/>
              <a:t>: The full </a:t>
            </a:r>
            <a:r>
              <a:rPr lang="nb-NO" err="1"/>
              <a:t>text</a:t>
            </a:r>
            <a:r>
              <a:rPr lang="nb-NO"/>
              <a:t> </a:t>
            </a:r>
            <a:r>
              <a:rPr lang="nb-NO" err="1"/>
              <a:t>of</a:t>
            </a:r>
            <a:r>
              <a:rPr lang="nb-NO"/>
              <a:t> </a:t>
            </a:r>
            <a:r>
              <a:rPr lang="nb-NO" err="1"/>
              <a:t>any</a:t>
            </a:r>
            <a:r>
              <a:rPr lang="nb-NO"/>
              <a:t> </a:t>
            </a:r>
            <a:r>
              <a:rPr lang="nb-NO" err="1"/>
              <a:t>annexe</a:t>
            </a:r>
            <a:r>
              <a:rPr lang="nb-NO"/>
              <a:t>, </a:t>
            </a:r>
            <a:r>
              <a:rPr lang="en-GB"/>
              <a:t>addendum or rider which establishes the details relevant to the exploitation rights.</a:t>
            </a:r>
            <a:endParaRPr lang="en-NO"/>
          </a:p>
        </p:txBody>
      </p:sp>
      <p:sp>
        <p:nvSpPr>
          <p:cNvPr id="4" name="Text Placeholder 3">
            <a:extLst>
              <a:ext uri="{FF2B5EF4-FFF2-40B4-BE49-F238E27FC236}">
                <a16:creationId xmlns:a16="http://schemas.microsoft.com/office/drawing/2014/main" id="{30849E1C-8976-8DF9-C8C6-A8113B81DB08}"/>
              </a:ext>
            </a:extLst>
          </p:cNvPr>
          <p:cNvSpPr>
            <a:spLocks noGrp="1"/>
          </p:cNvSpPr>
          <p:nvPr>
            <p:ph type="body" sz="quarter" idx="10"/>
          </p:nvPr>
        </p:nvSpPr>
        <p:spPr/>
        <p:txBody>
          <a:bodyPr/>
          <a:lstStyle/>
          <a:p>
            <a:r>
              <a:rPr lang="en-GB"/>
              <a:t>K</a:t>
            </a:r>
            <a:r>
              <a:rPr lang="en-NO"/>
              <a:t>EY CONCEPTS</a:t>
            </a:r>
          </a:p>
        </p:txBody>
      </p:sp>
      <p:pic>
        <p:nvPicPr>
          <p:cNvPr id="8" name="Picture 7" descr="A paper with text and numbers&#10;&#10;Description automatically generated">
            <a:extLst>
              <a:ext uri="{FF2B5EF4-FFF2-40B4-BE49-F238E27FC236}">
                <a16:creationId xmlns:a16="http://schemas.microsoft.com/office/drawing/2014/main" id="{C5F8F1AE-2254-893A-836C-283E76065B2A}"/>
              </a:ext>
            </a:extLst>
          </p:cNvPr>
          <p:cNvPicPr>
            <a:picLocks noChangeAspect="1"/>
          </p:cNvPicPr>
          <p:nvPr/>
        </p:nvPicPr>
        <p:blipFill>
          <a:blip r:embed="rId2">
            <a:duotone>
              <a:prstClr val="black"/>
              <a:srgbClr val="D9C3A5">
                <a:tint val="50000"/>
                <a:satMod val="180000"/>
              </a:srgbClr>
            </a:duotone>
          </a:blip>
          <a:stretch>
            <a:fillRect/>
          </a:stretch>
        </p:blipFill>
        <p:spPr>
          <a:xfrm>
            <a:off x="7138290" y="221727"/>
            <a:ext cx="3901763" cy="5051120"/>
          </a:xfrm>
          <a:prstGeom prst="rect">
            <a:avLst/>
          </a:prstGeom>
          <a:effectLst>
            <a:outerShdw blurRad="63500" sx="102000" sy="102000" algn="ctr" rotWithShape="0">
              <a:prstClr val="black">
                <a:alpha val="40000"/>
              </a:prstClr>
            </a:outerShdw>
          </a:effectLst>
        </p:spPr>
      </p:pic>
      <p:pic>
        <p:nvPicPr>
          <p:cNvPr id="10" name="Picture 9" descr="A document with text on it&#10;&#10;Description automatically generated">
            <a:extLst>
              <a:ext uri="{FF2B5EF4-FFF2-40B4-BE49-F238E27FC236}">
                <a16:creationId xmlns:a16="http://schemas.microsoft.com/office/drawing/2014/main" id="{5946667F-6E71-36A7-0499-263E3BC46BCC}"/>
              </a:ext>
            </a:extLst>
          </p:cNvPr>
          <p:cNvPicPr>
            <a:picLocks noChangeAspect="1"/>
          </p:cNvPicPr>
          <p:nvPr/>
        </p:nvPicPr>
        <p:blipFill>
          <a:blip r:embed="rId3">
            <a:duotone>
              <a:prstClr val="black"/>
              <a:srgbClr val="D9C3A5">
                <a:tint val="50000"/>
                <a:satMod val="180000"/>
              </a:srgbClr>
            </a:duotone>
          </a:blip>
          <a:stretch>
            <a:fillRect/>
          </a:stretch>
        </p:blipFill>
        <p:spPr>
          <a:xfrm rot="21178617">
            <a:off x="6389847" y="1261636"/>
            <a:ext cx="3901763" cy="5051120"/>
          </a:xfrm>
          <a:prstGeom prst="rect">
            <a:avLst/>
          </a:prstGeom>
          <a:effectLst>
            <a:outerShdw blurRad="63500" sx="102000" sy="102000" algn="ctr" rotWithShape="0">
              <a:prstClr val="black">
                <a:alpha val="40000"/>
              </a:prstClr>
            </a:outerShdw>
          </a:effectLst>
        </p:spPr>
      </p:pic>
      <p:pic>
        <p:nvPicPr>
          <p:cNvPr id="6" name="Picture 5" descr="A close-up of a document&#10;&#10;Description automatically generated">
            <a:extLst>
              <a:ext uri="{FF2B5EF4-FFF2-40B4-BE49-F238E27FC236}">
                <a16:creationId xmlns:a16="http://schemas.microsoft.com/office/drawing/2014/main" id="{CDC32FCD-0C1E-961F-E580-55D17C3594ED}"/>
              </a:ext>
            </a:extLst>
          </p:cNvPr>
          <p:cNvPicPr>
            <a:picLocks noChangeAspect="1"/>
          </p:cNvPicPr>
          <p:nvPr/>
        </p:nvPicPr>
        <p:blipFill>
          <a:blip r:embed="rId4">
            <a:duotone>
              <a:prstClr val="black"/>
              <a:srgbClr val="D9C3A5">
                <a:tint val="50000"/>
                <a:satMod val="180000"/>
              </a:srgbClr>
            </a:duotone>
          </a:blip>
          <a:stretch>
            <a:fillRect/>
          </a:stretch>
        </p:blipFill>
        <p:spPr>
          <a:xfrm rot="715778">
            <a:off x="7412855" y="1261637"/>
            <a:ext cx="3901763" cy="505112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3833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F0C9E-FDFB-5603-C7CC-B14898AE92EC}"/>
              </a:ext>
            </a:extLst>
          </p:cNvPr>
          <p:cNvSpPr>
            <a:spLocks noGrp="1"/>
          </p:cNvSpPr>
          <p:nvPr>
            <p:ph type="title"/>
          </p:nvPr>
        </p:nvSpPr>
        <p:spPr/>
        <p:txBody>
          <a:bodyPr/>
          <a:lstStyle/>
          <a:p>
            <a:r>
              <a:rPr lang="en-NO"/>
              <a:t>Contract</a:t>
            </a:r>
          </a:p>
        </p:txBody>
      </p:sp>
      <p:sp>
        <p:nvSpPr>
          <p:cNvPr id="3" name="Content Placeholder 2">
            <a:extLst>
              <a:ext uri="{FF2B5EF4-FFF2-40B4-BE49-F238E27FC236}">
                <a16:creationId xmlns:a16="http://schemas.microsoft.com/office/drawing/2014/main" id="{FF1C7907-A767-FF1C-46B3-0ECA39580F39}"/>
              </a:ext>
            </a:extLst>
          </p:cNvPr>
          <p:cNvSpPr>
            <a:spLocks noGrp="1"/>
          </p:cNvSpPr>
          <p:nvPr>
            <p:ph idx="1"/>
          </p:nvPr>
        </p:nvSpPr>
        <p:spPr>
          <a:xfrm>
            <a:off x="642812" y="2019792"/>
            <a:ext cx="5453188" cy="4641684"/>
          </a:xfrm>
        </p:spPr>
        <p:txBody>
          <a:bodyPr>
            <a:normAutofit lnSpcReduction="10000"/>
          </a:bodyPr>
          <a:lstStyle/>
          <a:p>
            <a:r>
              <a:rPr lang="nb-NO" sz="3200" err="1"/>
              <a:t>Where</a:t>
            </a:r>
            <a:r>
              <a:rPr lang="nb-NO" sz="3200"/>
              <a:t> </a:t>
            </a:r>
            <a:r>
              <a:rPr lang="nb-NO" sz="3200" err="1"/>
              <a:t>there</a:t>
            </a:r>
            <a:r>
              <a:rPr lang="nb-NO" sz="3200"/>
              <a:t> </a:t>
            </a:r>
            <a:r>
              <a:rPr lang="nb-NO" sz="3200" err="1"/>
              <a:t>are</a:t>
            </a:r>
            <a:r>
              <a:rPr lang="nb-NO" sz="3200"/>
              <a:t> </a:t>
            </a:r>
            <a:r>
              <a:rPr lang="nb-NO" sz="3200" err="1"/>
              <a:t>no</a:t>
            </a:r>
            <a:r>
              <a:rPr lang="nb-NO" sz="3200"/>
              <a:t> </a:t>
            </a:r>
            <a:r>
              <a:rPr lang="nb-NO" sz="3200" err="1"/>
              <a:t>clear</a:t>
            </a:r>
            <a:r>
              <a:rPr lang="nb-NO" sz="3200"/>
              <a:t> </a:t>
            </a:r>
            <a:r>
              <a:rPr lang="nb-NO" sz="3200" err="1"/>
              <a:t>rules</a:t>
            </a:r>
            <a:r>
              <a:rPr lang="nb-NO" sz="3200"/>
              <a:t>, </a:t>
            </a:r>
            <a:r>
              <a:rPr lang="nb-NO" sz="3200" b="1">
                <a:solidFill>
                  <a:srgbClr val="0090BF"/>
                </a:solidFill>
              </a:rPr>
              <a:t>MSG </a:t>
            </a:r>
            <a:r>
              <a:rPr lang="nb-NO" sz="3200" b="1" err="1">
                <a:solidFill>
                  <a:srgbClr val="0090BF"/>
                </a:solidFill>
              </a:rPr>
              <a:t>should</a:t>
            </a:r>
            <a:r>
              <a:rPr lang="nb-NO" sz="3200" b="1">
                <a:solidFill>
                  <a:srgbClr val="0090BF"/>
                </a:solidFill>
              </a:rPr>
              <a:t> </a:t>
            </a:r>
            <a:r>
              <a:rPr lang="nb-NO" sz="3200" b="1" err="1">
                <a:solidFill>
                  <a:srgbClr val="0090BF"/>
                </a:solidFill>
              </a:rPr>
              <a:t>agree</a:t>
            </a:r>
            <a:r>
              <a:rPr lang="nb-NO" sz="3200" b="1">
                <a:solidFill>
                  <a:srgbClr val="0090BF"/>
                </a:solidFill>
              </a:rPr>
              <a:t> </a:t>
            </a:r>
            <a:r>
              <a:rPr lang="nb-NO" sz="3200" err="1"/>
              <a:t>what</a:t>
            </a:r>
            <a:r>
              <a:rPr lang="nb-NO" sz="3200"/>
              <a:t> </a:t>
            </a:r>
            <a:r>
              <a:rPr lang="nb-NO" sz="3200" err="1"/>
              <a:t>are</a:t>
            </a:r>
            <a:r>
              <a:rPr lang="nb-NO" sz="3200"/>
              <a:t> </a:t>
            </a:r>
            <a:r>
              <a:rPr lang="nb-NO" sz="3200" err="1"/>
              <a:t>considered</a:t>
            </a:r>
            <a:r>
              <a:rPr lang="nb-NO" sz="3200"/>
              <a:t> </a:t>
            </a:r>
            <a:r>
              <a:rPr lang="nb-NO" sz="3200" err="1"/>
              <a:t>annexes</a:t>
            </a:r>
            <a:r>
              <a:rPr lang="nb-NO" sz="3200"/>
              <a:t>, addenda or </a:t>
            </a:r>
            <a:r>
              <a:rPr lang="nb-NO" sz="3200" err="1"/>
              <a:t>riders</a:t>
            </a:r>
            <a:r>
              <a:rPr lang="nb-NO" sz="3200"/>
              <a:t>.</a:t>
            </a:r>
          </a:p>
          <a:p>
            <a:r>
              <a:rPr lang="nb-NO" sz="3200" err="1"/>
              <a:t>Consider</a:t>
            </a:r>
            <a:r>
              <a:rPr lang="nb-NO" sz="3200"/>
              <a:t> </a:t>
            </a:r>
            <a:r>
              <a:rPr lang="nb-NO" sz="3200" err="1"/>
              <a:t>documents</a:t>
            </a:r>
            <a:r>
              <a:rPr lang="nb-NO" sz="3200"/>
              <a:t> </a:t>
            </a:r>
            <a:r>
              <a:rPr lang="nb-NO" sz="3200" err="1"/>
              <a:t>that</a:t>
            </a:r>
            <a:r>
              <a:rPr lang="nb-NO" sz="3200"/>
              <a:t> </a:t>
            </a:r>
            <a:r>
              <a:rPr lang="nb-NO" sz="3200" err="1"/>
              <a:t>include</a:t>
            </a:r>
            <a:r>
              <a:rPr lang="nb-NO" sz="3200"/>
              <a:t> </a:t>
            </a:r>
            <a:r>
              <a:rPr lang="nb-NO" sz="3200" err="1"/>
              <a:t>information</a:t>
            </a:r>
            <a:r>
              <a:rPr lang="nb-NO" sz="3200"/>
              <a:t> </a:t>
            </a:r>
            <a:r>
              <a:rPr lang="nb-NO" sz="3200" err="1"/>
              <a:t>on</a:t>
            </a:r>
            <a:r>
              <a:rPr lang="nb-NO" sz="3200"/>
              <a:t>:</a:t>
            </a:r>
          </a:p>
          <a:p>
            <a:pPr lvl="1"/>
            <a:r>
              <a:rPr lang="nb-NO" sz="2400"/>
              <a:t>Sales </a:t>
            </a:r>
            <a:r>
              <a:rPr lang="nb-NO" sz="2400" err="1"/>
              <a:t>agreements</a:t>
            </a:r>
            <a:r>
              <a:rPr lang="nb-NO" sz="2400"/>
              <a:t>; </a:t>
            </a:r>
            <a:r>
              <a:rPr lang="nb-NO" sz="2400" err="1"/>
              <a:t>fiscal</a:t>
            </a:r>
            <a:r>
              <a:rPr lang="nb-NO" sz="2400"/>
              <a:t> terms; </a:t>
            </a:r>
            <a:r>
              <a:rPr lang="nb-NO" sz="2400" err="1"/>
              <a:t>infrastructure</a:t>
            </a:r>
            <a:r>
              <a:rPr lang="nb-NO" sz="2400"/>
              <a:t> and barter </a:t>
            </a:r>
            <a:r>
              <a:rPr lang="nb-NO" sz="2400" err="1"/>
              <a:t>agreements</a:t>
            </a:r>
            <a:r>
              <a:rPr lang="nb-NO" sz="2400"/>
              <a:t>; </a:t>
            </a:r>
            <a:r>
              <a:rPr lang="nb-NO" sz="2400" err="1"/>
              <a:t>social</a:t>
            </a:r>
            <a:r>
              <a:rPr lang="nb-NO" sz="2400"/>
              <a:t> and </a:t>
            </a:r>
            <a:r>
              <a:rPr lang="nb-NO" sz="2400" err="1"/>
              <a:t>environmental</a:t>
            </a:r>
            <a:r>
              <a:rPr lang="nb-NO" sz="2400"/>
              <a:t> </a:t>
            </a:r>
            <a:r>
              <a:rPr lang="nb-NO" sz="2400" err="1"/>
              <a:t>expenditures</a:t>
            </a:r>
            <a:r>
              <a:rPr lang="nb-NO" sz="2400"/>
              <a:t> and </a:t>
            </a:r>
            <a:r>
              <a:rPr lang="nb-NO" sz="2400" err="1"/>
              <a:t>impacts</a:t>
            </a:r>
            <a:endParaRPr lang="nb-NO" sz="2400"/>
          </a:p>
        </p:txBody>
      </p:sp>
      <p:sp>
        <p:nvSpPr>
          <p:cNvPr id="4" name="Text Placeholder 3">
            <a:extLst>
              <a:ext uri="{FF2B5EF4-FFF2-40B4-BE49-F238E27FC236}">
                <a16:creationId xmlns:a16="http://schemas.microsoft.com/office/drawing/2014/main" id="{30849E1C-8976-8DF9-C8C6-A8113B81DB08}"/>
              </a:ext>
            </a:extLst>
          </p:cNvPr>
          <p:cNvSpPr>
            <a:spLocks noGrp="1"/>
          </p:cNvSpPr>
          <p:nvPr>
            <p:ph type="body" sz="quarter" idx="10"/>
          </p:nvPr>
        </p:nvSpPr>
        <p:spPr/>
        <p:txBody>
          <a:bodyPr/>
          <a:lstStyle/>
          <a:p>
            <a:r>
              <a:rPr lang="en-NO"/>
              <a:t>KEY CONCEPTS</a:t>
            </a:r>
          </a:p>
        </p:txBody>
      </p:sp>
      <p:pic>
        <p:nvPicPr>
          <p:cNvPr id="8" name="Picture 7" descr="A paper with text and numbers&#10;&#10;Description automatically generated">
            <a:extLst>
              <a:ext uri="{FF2B5EF4-FFF2-40B4-BE49-F238E27FC236}">
                <a16:creationId xmlns:a16="http://schemas.microsoft.com/office/drawing/2014/main" id="{C5F8F1AE-2254-893A-836C-283E76065B2A}"/>
              </a:ext>
            </a:extLst>
          </p:cNvPr>
          <p:cNvPicPr>
            <a:picLocks noChangeAspect="1"/>
          </p:cNvPicPr>
          <p:nvPr/>
        </p:nvPicPr>
        <p:blipFill>
          <a:blip r:embed="rId2">
            <a:duotone>
              <a:prstClr val="black"/>
              <a:srgbClr val="D9C3A5">
                <a:tint val="50000"/>
                <a:satMod val="180000"/>
              </a:srgbClr>
            </a:duotone>
          </a:blip>
          <a:stretch>
            <a:fillRect/>
          </a:stretch>
        </p:blipFill>
        <p:spPr>
          <a:xfrm>
            <a:off x="7138290" y="221727"/>
            <a:ext cx="3901763" cy="5051120"/>
          </a:xfrm>
          <a:prstGeom prst="rect">
            <a:avLst/>
          </a:prstGeom>
          <a:effectLst>
            <a:outerShdw blurRad="63500" sx="102000" sy="102000" algn="ctr" rotWithShape="0">
              <a:prstClr val="black">
                <a:alpha val="40000"/>
              </a:prstClr>
            </a:outerShdw>
          </a:effectLst>
        </p:spPr>
      </p:pic>
      <p:pic>
        <p:nvPicPr>
          <p:cNvPr id="10" name="Picture 9" descr="A document with text on it&#10;&#10;Description automatically generated">
            <a:extLst>
              <a:ext uri="{FF2B5EF4-FFF2-40B4-BE49-F238E27FC236}">
                <a16:creationId xmlns:a16="http://schemas.microsoft.com/office/drawing/2014/main" id="{5946667F-6E71-36A7-0499-263E3BC46BCC}"/>
              </a:ext>
            </a:extLst>
          </p:cNvPr>
          <p:cNvPicPr>
            <a:picLocks noChangeAspect="1"/>
          </p:cNvPicPr>
          <p:nvPr/>
        </p:nvPicPr>
        <p:blipFill>
          <a:blip r:embed="rId3">
            <a:duotone>
              <a:prstClr val="black"/>
              <a:srgbClr val="D9C3A5">
                <a:tint val="50000"/>
                <a:satMod val="180000"/>
              </a:srgbClr>
            </a:duotone>
          </a:blip>
          <a:stretch>
            <a:fillRect/>
          </a:stretch>
        </p:blipFill>
        <p:spPr>
          <a:xfrm rot="21178617">
            <a:off x="6389847" y="1261636"/>
            <a:ext cx="3901763" cy="5051120"/>
          </a:xfrm>
          <a:prstGeom prst="rect">
            <a:avLst/>
          </a:prstGeom>
          <a:effectLst>
            <a:outerShdw blurRad="63500" sx="102000" sy="102000" algn="ctr" rotWithShape="0">
              <a:prstClr val="black">
                <a:alpha val="40000"/>
              </a:prstClr>
            </a:outerShdw>
          </a:effectLst>
        </p:spPr>
      </p:pic>
      <p:pic>
        <p:nvPicPr>
          <p:cNvPr id="6" name="Picture 5" descr="A close-up of a document&#10;&#10;Description automatically generated">
            <a:extLst>
              <a:ext uri="{FF2B5EF4-FFF2-40B4-BE49-F238E27FC236}">
                <a16:creationId xmlns:a16="http://schemas.microsoft.com/office/drawing/2014/main" id="{CDC32FCD-0C1E-961F-E580-55D17C3594ED}"/>
              </a:ext>
            </a:extLst>
          </p:cNvPr>
          <p:cNvPicPr>
            <a:picLocks noChangeAspect="1"/>
          </p:cNvPicPr>
          <p:nvPr/>
        </p:nvPicPr>
        <p:blipFill>
          <a:blip r:embed="rId4">
            <a:duotone>
              <a:prstClr val="black"/>
              <a:srgbClr val="D9C3A5">
                <a:tint val="50000"/>
                <a:satMod val="180000"/>
              </a:srgbClr>
            </a:duotone>
          </a:blip>
          <a:stretch>
            <a:fillRect/>
          </a:stretch>
        </p:blipFill>
        <p:spPr>
          <a:xfrm rot="715778">
            <a:off x="7412855" y="1261637"/>
            <a:ext cx="3901763" cy="505112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94507193"/>
      </p:ext>
    </p:extLst>
  </p:cSld>
  <p:clrMapOvr>
    <a:masterClrMapping/>
  </p:clrMapOvr>
</p:sld>
</file>

<file path=ppt/theme/theme1.xml><?xml version="1.0" encoding="utf-8"?>
<a:theme xmlns:a="http://schemas.openxmlformats.org/drawingml/2006/main" name="EITItheme1">
  <a:themeElements>
    <a:clrScheme name="Custom 1">
      <a:dk1>
        <a:srgbClr val="000100"/>
      </a:dk1>
      <a:lt1>
        <a:srgbClr val="165B89"/>
      </a:lt1>
      <a:dk2>
        <a:srgbClr val="122954"/>
      </a:dk2>
      <a:lt2>
        <a:srgbClr val="15C2EE"/>
      </a:lt2>
      <a:accent1>
        <a:srgbClr val="1CC0EE"/>
      </a:accent1>
      <a:accent2>
        <a:srgbClr val="6C5239"/>
      </a:accent2>
      <a:accent3>
        <a:srgbClr val="2C8536"/>
      </a:accent3>
      <a:accent4>
        <a:srgbClr val="F5A60A"/>
      </a:accent4>
      <a:accent5>
        <a:srgbClr val="D24329"/>
      </a:accent5>
      <a:accent6>
        <a:srgbClr val="78325C"/>
      </a:accent6>
      <a:hlink>
        <a:srgbClr val="1AC2ED"/>
      </a:hlink>
      <a:folHlink>
        <a:srgbClr val="12295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822F89D2-8C55-8B4B-88BB-245ADC139331}" vid="{7C9ED5B2-BBF2-DF45-8D59-C876243C5641}"/>
    </a:ext>
  </a:extLst>
</a:theme>
</file>

<file path=ppt/theme/theme2.xml><?xml version="1.0" encoding="utf-8"?>
<a:theme xmlns:a="http://schemas.openxmlformats.org/drawingml/2006/main" name="EITItheme1">
  <a:themeElements>
    <a:clrScheme name="Custom 1">
      <a:dk1>
        <a:srgbClr val="000100"/>
      </a:dk1>
      <a:lt1>
        <a:srgbClr val="165B89"/>
      </a:lt1>
      <a:dk2>
        <a:srgbClr val="122954"/>
      </a:dk2>
      <a:lt2>
        <a:srgbClr val="15C2EE"/>
      </a:lt2>
      <a:accent1>
        <a:srgbClr val="1CC0EE"/>
      </a:accent1>
      <a:accent2>
        <a:srgbClr val="6C5239"/>
      </a:accent2>
      <a:accent3>
        <a:srgbClr val="2C8536"/>
      </a:accent3>
      <a:accent4>
        <a:srgbClr val="F5A60A"/>
      </a:accent4>
      <a:accent5>
        <a:srgbClr val="D24329"/>
      </a:accent5>
      <a:accent6>
        <a:srgbClr val="78325C"/>
      </a:accent6>
      <a:hlink>
        <a:srgbClr val="1AC2ED"/>
      </a:hlink>
      <a:folHlink>
        <a:srgbClr val="122956"/>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 id="{822F89D2-8C55-8B4B-88BB-245ADC139331}" vid="{7C9ED5B2-BBF2-DF45-8D59-C876243C564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BB3B790D4CD34F81FC0BEB718ECEB9" ma:contentTypeVersion="16" ma:contentTypeDescription="Create a new document." ma:contentTypeScope="" ma:versionID="2b3c60c549791b94e1de36215c3a607c">
  <xsd:schema xmlns:xsd="http://www.w3.org/2001/XMLSchema" xmlns:xs="http://www.w3.org/2001/XMLSchema" xmlns:p="http://schemas.microsoft.com/office/2006/metadata/properties" xmlns:ns2="d9eb0d81-beec-4074-bc6f-8be11319408c" xmlns:ns3="ec4d7596-7f32-41a8-9a95-4275d9a1ea6b" targetNamespace="http://schemas.microsoft.com/office/2006/metadata/properties" ma:root="true" ma:fieldsID="d2eef05631ed337cff00ecc2bca7ad97" ns2:_="" ns3:_="">
    <xsd:import namespace="d9eb0d81-beec-4074-bc6f-8be11319408c"/>
    <xsd:import namespace="ec4d7596-7f32-41a8-9a95-4275d9a1ea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eb0d81-beec-4074-bc6f-8be1131940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b58f297-623d-4bc9-82bf-53ab639f8509"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4d7596-7f32-41a8-9a95-4275d9a1ea6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52dc68c-65b9-457f-ba02-173d769ec880}" ma:internalName="TaxCatchAll" ma:showField="CatchAllData" ma:web="ec4d7596-7f32-41a8-9a95-4275d9a1ea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c4d7596-7f32-41a8-9a95-4275d9a1ea6b" xsi:nil="true"/>
    <lcf76f155ced4ddcb4097134ff3c332f xmlns="d9eb0d81-beec-4074-bc6f-8be11319408c">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7E82B8-5A10-476F-93DD-E0F65DACCB8C}">
  <ds:schemaRefs>
    <ds:schemaRef ds:uri="d9eb0d81-beec-4074-bc6f-8be11319408c"/>
    <ds:schemaRef ds:uri="ec4d7596-7f32-41a8-9a95-4275d9a1ea6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2BB9246-1D15-49BF-90DE-50031989DE62}">
  <ds:schemaRefs>
    <ds:schemaRef ds:uri="d9eb0d81-beec-4074-bc6f-8be11319408c"/>
    <ds:schemaRef ds:uri="ec4d7596-7f32-41a8-9a95-4275d9a1ea6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8BC80A8-A295-46CA-AF22-82C68DB359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EITItheme1</Template>
  <TotalTime>0</TotalTime>
  <Words>2025</Words>
  <Application>Microsoft Macintosh PowerPoint</Application>
  <PresentationFormat>Widescreen</PresentationFormat>
  <Paragraphs>229</Paragraphs>
  <Slides>29</Slides>
  <Notes>18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Arial</vt:lpstr>
      <vt:lpstr>Calibri</vt:lpstr>
      <vt:lpstr>Franklin Gothic Book</vt:lpstr>
      <vt:lpstr>Franklin Gothic Demi</vt:lpstr>
      <vt:lpstr>Franklin Gothic Medium</vt:lpstr>
      <vt:lpstr>Metropolis</vt:lpstr>
      <vt:lpstr>Söhne</vt:lpstr>
      <vt:lpstr>Wingdings</vt:lpstr>
      <vt:lpstr>EITItheme1</vt:lpstr>
      <vt:lpstr>EITItheme1</vt:lpstr>
      <vt:lpstr>PowerPoint Presentation</vt:lpstr>
      <vt:lpstr>Why is contract transparency important? </vt:lpstr>
      <vt:lpstr>Why is contract transparency important? </vt:lpstr>
      <vt:lpstr>For governments &amp; citizens</vt:lpstr>
      <vt:lpstr>For companies</vt:lpstr>
      <vt:lpstr>Requirement 2.4</vt:lpstr>
      <vt:lpstr>PowerPoint Presentation</vt:lpstr>
      <vt:lpstr>Contract</vt:lpstr>
      <vt:lpstr>Contract</vt:lpstr>
      <vt:lpstr>Annexes</vt:lpstr>
      <vt:lpstr>Confidentiality provisions</vt:lpstr>
      <vt:lpstr>PowerPoint Presentation</vt:lpstr>
      <vt:lpstr>Amendments</vt:lpstr>
      <vt:lpstr>PowerPoint Presentation</vt:lpstr>
      <vt:lpstr>Challenges in implementation</vt:lpstr>
      <vt:lpstr>Role play: Arguing for contract transparency</vt:lpstr>
      <vt:lpstr>PowerPoint Presentation</vt:lpstr>
      <vt:lpstr>Key aspects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Leila Pilliard</dc:creator>
  <cp:lastModifiedBy>Leila Pilliard</cp:lastModifiedBy>
  <cp:revision>6</cp:revision>
  <cp:lastPrinted>2023-06-23T10:13:05Z</cp:lastPrinted>
  <dcterms:created xsi:type="dcterms:W3CDTF">2020-01-10T14:54:35Z</dcterms:created>
  <dcterms:modified xsi:type="dcterms:W3CDTF">2024-05-23T11:23:04Z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0x010100F6BB3B790D4CD34F81FC0BEB718ECEB9</vt:lpwstr>
  </property>
  <property fmtid="{D5CDD505-2E9C-101B-9397-08002B2CF9AE}" pid="3" name="MediaServiceImageTags">
    <vt:lpwstr/>
  </property>
</Properties>
</file>