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0"/>
  </p:notesMasterIdLst>
  <p:sldIdLst>
    <p:sldId id="268" r:id="rId5"/>
    <p:sldId id="1841" r:id="rId6"/>
    <p:sldId id="274" r:id="rId7"/>
    <p:sldId id="1869" r:id="rId8"/>
    <p:sldId id="1844" r:id="rId9"/>
    <p:sldId id="1845" r:id="rId10"/>
    <p:sldId id="1846" r:id="rId11"/>
    <p:sldId id="1847" r:id="rId12"/>
    <p:sldId id="1848" r:id="rId13"/>
    <p:sldId id="1850" r:id="rId14"/>
    <p:sldId id="1851" r:id="rId15"/>
    <p:sldId id="1852" r:id="rId16"/>
    <p:sldId id="1856" r:id="rId17"/>
    <p:sldId id="1857" r:id="rId18"/>
    <p:sldId id="1858" r:id="rId19"/>
    <p:sldId id="1860" r:id="rId20"/>
    <p:sldId id="1855" r:id="rId21"/>
    <p:sldId id="1861" r:id="rId22"/>
    <p:sldId id="1862" r:id="rId23"/>
    <p:sldId id="1870" r:id="rId24"/>
    <p:sldId id="1865" r:id="rId25"/>
    <p:sldId id="1866" r:id="rId26"/>
    <p:sldId id="1867" r:id="rId27"/>
    <p:sldId id="1871" r:id="rId28"/>
    <p:sldId id="289" r:id="rId29"/>
  </p:sldIdLst>
  <p:sldSz cx="12192000" cy="6858000"/>
  <p:notesSz cx="6797675"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90BF"/>
    <a:srgbClr val="002157"/>
    <a:srgbClr val="00C3F0"/>
    <a:srgbClr val="005B8C"/>
    <a:srgbClr val="2C8536"/>
    <a:srgbClr val="EBEBEB"/>
    <a:srgbClr val="EBCB9F"/>
    <a:srgbClr val="6D5339"/>
    <a:srgbClr val="0090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C4C9F8-28A1-03AB-3D6B-9D5B7E153D45}" v="1" dt="2024-05-21T13:58:36.4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nb-NO"/>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79768" y="4776431"/>
            <a:ext cx="5438140" cy="39079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9427076"/>
            <a:ext cx="2945659" cy="497975"/>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50443" y="9427076"/>
            <a:ext cx="2945659" cy="497975"/>
          </a:xfrm>
          <a:prstGeom prst="rect">
            <a:avLst/>
          </a:prstGeom>
        </p:spPr>
        <p:txBody>
          <a:bodyPr vert="horz" lIns="91440" tIns="45720" rIns="91440" bIns="45720" rtlCol="0" anchor="b"/>
          <a:lstStyle>
            <a:lvl1pPr algn="r">
              <a:defRPr sz="1200"/>
            </a:lvl1pPr>
          </a:lstStyle>
          <a:p>
            <a:fld id="{AF0F0302-BE9E-8A47-8FBA-EF4A5D6A0C17}" type="slidenum">
              <a:rPr lang="nb-NO" smtClean="0"/>
              <a:t>‹#›</a:t>
            </a:fld>
            <a:endParaRPr lang="nb-NO"/>
          </a:p>
        </p:txBody>
      </p:sp>
    </p:spTree>
    <p:extLst>
      <p:ext uri="{BB962C8B-B14F-4D97-AF65-F5344CB8AC3E}">
        <p14:creationId xmlns:p14="http://schemas.microsoft.com/office/powerpoint/2010/main" val="1621326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15000"/>
              </a:lnSpc>
              <a:spcBef>
                <a:spcPts val="1200"/>
              </a:spcBef>
              <a:spcAft>
                <a:spcPts val="600"/>
              </a:spcAft>
              <a:buFont typeface="Arial" panose="020B0604020202020204" pitchFamily="34" charset="0"/>
              <a:buChar char="•"/>
            </a:pPr>
            <a:r>
              <a:rPr lang="en-GB" sz="1800">
                <a:effectLst/>
                <a:latin typeface="Franklin Gothic Book" panose="020B0503020102020204" pitchFamily="34" charset="0"/>
                <a:ea typeface="Cambria" panose="02040503050406030204" pitchFamily="18" charset="0"/>
                <a:cs typeface="Arial" panose="020B0604020202020204" pitchFamily="34" charset="0"/>
              </a:rPr>
              <a:t>The EITI Standard is designed to promote good governance by enhancing transparency, strengthening accountability, and facilitating public debate about the management of natural resources. </a:t>
            </a:r>
          </a:p>
          <a:p>
            <a:pPr marL="285750" indent="-285750">
              <a:lnSpc>
                <a:spcPct val="115000"/>
              </a:lnSpc>
              <a:spcBef>
                <a:spcPts val="1200"/>
              </a:spcBef>
              <a:spcAft>
                <a:spcPts val="600"/>
              </a:spcAft>
              <a:buFont typeface="Arial" panose="020B0604020202020204" pitchFamily="34" charset="0"/>
              <a:buChar char="•"/>
            </a:pPr>
            <a:r>
              <a:rPr lang="en-GB" sz="1800">
                <a:effectLst/>
                <a:latin typeface="Franklin Gothic Book" panose="020B0503020102020204" pitchFamily="34" charset="0"/>
                <a:ea typeface="Cambria" panose="02040503050406030204" pitchFamily="18" charset="0"/>
                <a:cs typeface="Arial" panose="020B0604020202020204" pitchFamily="34" charset="0"/>
              </a:rPr>
              <a:t>Since it was first launched ten years ago, the EITI Standard has established a common set of rules that govern what governments and companies should disclose and when. </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GB" sz="1800">
                <a:effectLst/>
                <a:latin typeface="Franklin Gothic Book" panose="020B0503020102020204" pitchFamily="34" charset="0"/>
                <a:ea typeface="Cambria" panose="02040503050406030204" pitchFamily="18" charset="0"/>
                <a:cs typeface="Arial" panose="020B0604020202020204" pitchFamily="34" charset="0"/>
              </a:rPr>
              <a:t>The EITI Standard has subsequently evolved to respond to stakeholder needs and a changing global context.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Franklin Gothic Book" panose="020B0503020102020204" pitchFamily="34" charset="0"/>
                <a:ea typeface="Cambria" panose="02040503050406030204" pitchFamily="18" charset="0"/>
                <a:cs typeface="Arial" panose="020B0604020202020204" pitchFamily="34" charset="0"/>
              </a:rPr>
              <a:t>The process of refining the EITI Standard is the result of extensive consultation across the EITI’s constituencies and deliberation by the multi-stakeholder EITI Board. This process sought to ensure that the EITI Standard remains relevant and responsive by reflecting the EITI’s strategic priorities while remaining true to the organisation’s mission. The consultations also aimed to capture stakeholder views on improving the coherence, cost-effectiveness and ownership of EITI implementation among the EITI’s nearly 60 implementing countries.  </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2</a:t>
            </a:fld>
            <a:endParaRPr lang="nb-NO"/>
          </a:p>
        </p:txBody>
      </p:sp>
    </p:spTree>
    <p:extLst>
      <p:ext uri="{BB962C8B-B14F-4D97-AF65-F5344CB8AC3E}">
        <p14:creationId xmlns:p14="http://schemas.microsoft.com/office/powerpoint/2010/main" val="420971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The energy transition will impact government revenues that are generated from both fossil fuel and minerals, particularly those needed for renewable energy technologies.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Governments will be expected to disclose their revenue forecasts or scenarios, as well as the assumptions that underlie these forecasts.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Companies are expected to disclose information about future production plans, when requested by the multi-stakeholder group.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These disclosures help citizens understand how prepared their country is to manage the energy transition and enable public debate about the sustainability of public revenues.</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11</a:t>
            </a:fld>
            <a:endParaRPr lang="nb-NO"/>
          </a:p>
        </p:txBody>
      </p:sp>
    </p:spTree>
    <p:extLst>
      <p:ext uri="{BB962C8B-B14F-4D97-AF65-F5344CB8AC3E}">
        <p14:creationId xmlns:p14="http://schemas.microsoft.com/office/powerpoint/2010/main" val="4238085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en-GB" sz="1800">
                <a:effectLst/>
                <a:latin typeface="Franklin Gothic Book" panose="020B0503020102020204" pitchFamily="34" charset="0"/>
                <a:ea typeface="Cambria" panose="02040503050406030204" pitchFamily="18" charset="0"/>
                <a:cs typeface="Arial" panose="020B0604020202020204" pitchFamily="34" charset="0"/>
              </a:rPr>
              <a:t>There are often structural barriers that impede women from equally participating in and benefiting from the natural resource sector. </a:t>
            </a:r>
          </a:p>
          <a:p>
            <a:pPr marL="285750" indent="-285750">
              <a:spcBef>
                <a:spcPts val="1200"/>
              </a:spcBef>
              <a:spcAft>
                <a:spcPts val="1200"/>
              </a:spcAft>
              <a:buFont typeface="Arial" panose="020B0604020202020204" pitchFamily="34" charset="0"/>
              <a:buChar char="•"/>
            </a:pPr>
            <a:r>
              <a:rPr lang="en-GB" sz="1800">
                <a:effectLst/>
                <a:latin typeface="Franklin Gothic Book" panose="020B0503020102020204" pitchFamily="34" charset="0"/>
                <a:ea typeface="Cambria" panose="02040503050406030204" pitchFamily="18" charset="0"/>
                <a:cs typeface="Arial" panose="020B0604020202020204" pitchFamily="34" charset="0"/>
              </a:rPr>
              <a:t>In response to growing attention on gender, social and environmental issues related to extractive sector governance, the 2023 EITI Standard includes provisions that promote diverse participation on multi-stakeholder groups and gender-sensitive data disclosures. </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12</a:t>
            </a:fld>
            <a:endParaRPr lang="nb-NO"/>
          </a:p>
        </p:txBody>
      </p:sp>
    </p:spTree>
    <p:extLst>
      <p:ext uri="{BB962C8B-B14F-4D97-AF65-F5344CB8AC3E}">
        <p14:creationId xmlns:p14="http://schemas.microsoft.com/office/powerpoint/2010/main" val="2131420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In many countries, extractive companies are legally required to consult affected communities before an oil, gas or mining license is awarded.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In some cases, the free, prior and informed consent (FPIC) of Indigenous people is required for a project to move ahead.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Under the 2023 EITI Standard, countries and companies must include information in their disclosures that explains the consultation process that was followed in awarding a license.</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13</a:t>
            </a:fld>
            <a:endParaRPr lang="nb-NO"/>
          </a:p>
        </p:txBody>
      </p:sp>
    </p:spTree>
    <p:extLst>
      <p:ext uri="{BB962C8B-B14F-4D97-AF65-F5344CB8AC3E}">
        <p14:creationId xmlns:p14="http://schemas.microsoft.com/office/powerpoint/2010/main" val="1463011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The benefits from the oil, gas and mining sector are often not equally distributed between men and women, and the negative impacts of extraction have been known to adversely affect women living near extractive activities.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The 2023 EITI Standard introduces new requirements that shed light on how companies’ social expenditures benefit women.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Countries are also encouraged to report on how revenues are managed at the local level, including how women and </a:t>
            </a:r>
            <a:r>
              <a:rPr lang="en-US" sz="1800" err="1">
                <a:effectLst/>
                <a:latin typeface="Franklin Gothic Book" panose="020B0503020102020204" pitchFamily="34" charset="0"/>
                <a:ea typeface="Cambria" panose="02040503050406030204" pitchFamily="18" charset="0"/>
                <a:cs typeface="Arial" panose="020B0604020202020204" pitchFamily="34" charset="0"/>
              </a:rPr>
              <a:t>marginalised</a:t>
            </a:r>
            <a:r>
              <a:rPr lang="en-US" sz="1800">
                <a:effectLst/>
                <a:latin typeface="Franklin Gothic Book" panose="020B0503020102020204" pitchFamily="34" charset="0"/>
                <a:ea typeface="Cambria" panose="02040503050406030204" pitchFamily="18" charset="0"/>
                <a:cs typeface="Arial" panose="020B0604020202020204" pitchFamily="34" charset="0"/>
              </a:rPr>
              <a:t> groups are taken into account.</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14</a:t>
            </a:fld>
            <a:endParaRPr lang="nb-NO"/>
          </a:p>
        </p:txBody>
      </p:sp>
    </p:spTree>
    <p:extLst>
      <p:ext uri="{BB962C8B-B14F-4D97-AF65-F5344CB8AC3E}">
        <p14:creationId xmlns:p14="http://schemas.microsoft.com/office/powerpoint/2010/main" val="2499107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More granular disclosures on employment in the oil, gas and mining industries can help countries and companies develop policies that promote gender equality and opportunities for the local population.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The 2023 EITI Standard introduces new requirements to disclosure information on the number of women employed at different occupational levels, as well as how employment is distributed between local and foreign nationals.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Companies are encouraged to disclose the difference in average earnings between male and female employees.</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15</a:t>
            </a:fld>
            <a:endParaRPr lang="nb-NO"/>
          </a:p>
        </p:txBody>
      </p:sp>
    </p:spTree>
    <p:extLst>
      <p:ext uri="{BB962C8B-B14F-4D97-AF65-F5344CB8AC3E}">
        <p14:creationId xmlns:p14="http://schemas.microsoft.com/office/powerpoint/2010/main" val="1689155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While environmental, social and gender impact assessments of oil, gas and mining projects are often public documents, they can be challenging to access, especially for communities affected by extractive activities.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Countries and companies are now required to ensure that these environmental, social and gender impact assessments, as well as monitoring reports, are accessible to the public.  </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16</a:t>
            </a:fld>
            <a:endParaRPr lang="nb-NO"/>
          </a:p>
        </p:txBody>
      </p:sp>
    </p:spTree>
    <p:extLst>
      <p:ext uri="{BB962C8B-B14F-4D97-AF65-F5344CB8AC3E}">
        <p14:creationId xmlns:p14="http://schemas.microsoft.com/office/powerpoint/2010/main" val="1410525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en-GB" sz="1800">
                <a:solidFill>
                  <a:srgbClr val="000000"/>
                </a:solidFill>
                <a:effectLst/>
                <a:latin typeface="Franklin Gothic Book" panose="020B0503020102020204" pitchFamily="34" charset="0"/>
                <a:ea typeface="Calibri" panose="020F0502020204030204" pitchFamily="34" charset="0"/>
                <a:cs typeface="Calibri" panose="020F0502020204030204" pitchFamily="34" charset="0"/>
              </a:rPr>
              <a:t>The 2023 EITI Standard includes </a:t>
            </a:r>
            <a:r>
              <a:rPr lang="en-GB" sz="1800">
                <a:solidFill>
                  <a:srgbClr val="000000"/>
                </a:solidFill>
                <a:effectLst/>
                <a:latin typeface="Calibri" panose="020F0502020204030204" pitchFamily="34" charset="0"/>
                <a:ea typeface="Calibri" panose="020F0502020204030204" pitchFamily="34" charset="0"/>
                <a:cs typeface="Arial" panose="020B0604020202020204" pitchFamily="34" charset="0"/>
              </a:rPr>
              <a:t>provisions that require more reliable and comprehensive disclosures on revenues, production and exports. </a:t>
            </a:r>
          </a:p>
          <a:p>
            <a:pPr marL="285750" indent="-285750">
              <a:spcBef>
                <a:spcPts val="1200"/>
              </a:spcBef>
              <a:spcAft>
                <a:spcPts val="1200"/>
              </a:spcAft>
              <a:buFont typeface="Arial" panose="020B0604020202020204" pitchFamily="34" charset="0"/>
              <a:buChar char="•"/>
            </a:pPr>
            <a:r>
              <a:rPr lang="en-GB" sz="1800">
                <a:solidFill>
                  <a:srgbClr val="000000"/>
                </a:solidFill>
                <a:effectLst/>
                <a:latin typeface="Calibri" panose="020F0502020204030204" pitchFamily="34" charset="0"/>
                <a:ea typeface="Calibri" panose="020F0502020204030204" pitchFamily="34" charset="0"/>
                <a:cs typeface="Arial" panose="020B0604020202020204" pitchFamily="34" charset="0"/>
              </a:rPr>
              <a:t>These disclosures can support analysis that can help resource-rich countries to strengthen their tax base and collect revenues more efficiently. </a:t>
            </a:r>
          </a:p>
          <a:p>
            <a:pPr marL="285750" indent="-285750">
              <a:spcBef>
                <a:spcPts val="1200"/>
              </a:spcBef>
              <a:spcAft>
                <a:spcPts val="1200"/>
              </a:spcAft>
              <a:buFont typeface="Arial" panose="020B0604020202020204" pitchFamily="34" charset="0"/>
              <a:buChar char="•"/>
            </a:pPr>
            <a:r>
              <a:rPr lang="en-GB" sz="1800">
                <a:solidFill>
                  <a:srgbClr val="000000"/>
                </a:solidFill>
                <a:effectLst/>
                <a:latin typeface="Calibri" panose="020F0502020204030204" pitchFamily="34" charset="0"/>
                <a:ea typeface="Calibri" panose="020F0502020204030204" pitchFamily="34" charset="0"/>
                <a:cs typeface="Arial" panose="020B0604020202020204" pitchFamily="34" charset="0"/>
              </a:rPr>
              <a:t>MSGs can use EITI reporting to review the underlying mechanisms for data collection and verification, analyse the data, and make recommendations for improving policies and practices.</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17</a:t>
            </a:fld>
            <a:endParaRPr lang="nb-NO"/>
          </a:p>
        </p:txBody>
      </p:sp>
    </p:spTree>
    <p:extLst>
      <p:ext uri="{BB962C8B-B14F-4D97-AF65-F5344CB8AC3E}">
        <p14:creationId xmlns:p14="http://schemas.microsoft.com/office/powerpoint/2010/main" val="3834756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Production and export data that is broken down by project, or even by transaction, enables detailed analysis.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It can help to identify and address risks related to revenue loss, such as underreporting of volumes or values, illicit trade or corruption.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Under the 2023 EITI Standard, countries must disclose how they monitor and verify the accuracy of production and export data, which is usually sourced from oil, gas and mining companies.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An estimate of production and exports resulting from artisanal and small-scale mining should also be disclosed.</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18</a:t>
            </a:fld>
            <a:endParaRPr lang="nb-NO"/>
          </a:p>
        </p:txBody>
      </p:sp>
    </p:spTree>
    <p:extLst>
      <p:ext uri="{BB962C8B-B14F-4D97-AF65-F5344CB8AC3E}">
        <p14:creationId xmlns:p14="http://schemas.microsoft.com/office/powerpoint/2010/main" val="2460383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Oil, gas and mining companies’ costs affect how much revenue the government receives from a project.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Under the 2023 EITI Standard, countries are required to disclose how they monitor companies’ costs and to publish, at minimum, summaries of final tax and cost audits.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Companies and governments are encouraged to disclose capital and operating expenditures declared by companies, as well as total costs incurred since the commencement of the project. </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19</a:t>
            </a:fld>
            <a:endParaRPr lang="nb-NO"/>
          </a:p>
        </p:txBody>
      </p:sp>
    </p:spTree>
    <p:extLst>
      <p:ext uri="{BB962C8B-B14F-4D97-AF65-F5344CB8AC3E}">
        <p14:creationId xmlns:p14="http://schemas.microsoft.com/office/powerpoint/2010/main" val="4176000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Changes to the EITI Standard pave the way towards a leaner process for disclosing revenues and payments.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Currently, the only standard procedure involves an Independent Administrator who reconciles payments and revenues.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The EITI is developing alternatives that could involve a more risk-based approach to ensuring high-quality data.</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20</a:t>
            </a:fld>
            <a:endParaRPr lang="nb-NO"/>
          </a:p>
        </p:txBody>
      </p:sp>
    </p:spTree>
    <p:extLst>
      <p:ext uri="{BB962C8B-B14F-4D97-AF65-F5344CB8AC3E}">
        <p14:creationId xmlns:p14="http://schemas.microsoft.com/office/powerpoint/2010/main" val="3396564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a:effectLst/>
                <a:latin typeface="Franklin Gothic Book" panose="020B0503020102020204" pitchFamily="34" charset="0"/>
                <a:ea typeface="Cambria" panose="02040503050406030204" pitchFamily="18" charset="0"/>
                <a:cs typeface="Arial" panose="020B0604020202020204" pitchFamily="34" charset="0"/>
              </a:rPr>
              <a:t>Now in its fourth edition, the 2023 EITI Standard now includes several new and refined provisions that enable countries to respond to the most pressing challenges that concern natural resource governance today.</a:t>
            </a:r>
            <a:r>
              <a:rPr lang="en-NO">
                <a:effectLst/>
              </a:rPr>
              <a:t> </a:t>
            </a:r>
          </a:p>
          <a:p>
            <a:pPr marL="285750" indent="-285750">
              <a:buFont typeface="Arial" panose="020B0604020202020204" pitchFamily="34" charset="0"/>
              <a:buChar char="•"/>
            </a:pPr>
            <a:r>
              <a:rPr lang="en-GB" sz="1800">
                <a:effectLst/>
                <a:latin typeface="Franklin Gothic Book" panose="020B0503020102020204" pitchFamily="34" charset="0"/>
                <a:ea typeface="Cambria" panose="02040503050406030204" pitchFamily="18" charset="0"/>
                <a:cs typeface="Arial" panose="020B0604020202020204" pitchFamily="34" charset="0"/>
              </a:rPr>
              <a:t>These broadly cover four thematic areas: </a:t>
            </a:r>
            <a:r>
              <a:rPr lang="en-NO" sz="1800">
                <a:effectLst/>
                <a:latin typeface="Franklin Gothic Book" panose="020B0503020102020204" pitchFamily="34" charset="0"/>
                <a:ea typeface="Cambria" panose="02040503050406030204" pitchFamily="18" charset="0"/>
                <a:cs typeface="Arial" panose="020B0604020202020204" pitchFamily="34" charset="0"/>
              </a:rPr>
              <a:t>Anti-corruption; energy transition; gender, social and environmental issues; and revenue collection.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Franklin Gothic Book" panose="020B0503020102020204" pitchFamily="34" charset="0"/>
                <a:ea typeface="Cambria" panose="02040503050406030204" pitchFamily="18" charset="0"/>
                <a:cs typeface="Arial" panose="020B0604020202020204" pitchFamily="34" charset="0"/>
              </a:rPr>
              <a:t>The new version of the EITI Standard also places greater emphasis on the important role that national multi-stakeholder groups can play in addressing and supporting public debate on key governance issues that are aligned with national priorities. </a:t>
            </a:r>
            <a:endParaRPr lang="en-GB"/>
          </a:p>
          <a:p>
            <a:endParaRPr lang="en-GB"/>
          </a:p>
        </p:txBody>
      </p:sp>
      <p:sp>
        <p:nvSpPr>
          <p:cNvPr id="4" name="Slide Number Placeholder 3"/>
          <p:cNvSpPr>
            <a:spLocks noGrp="1"/>
          </p:cNvSpPr>
          <p:nvPr>
            <p:ph type="sldNum" sz="quarter" idx="5"/>
          </p:nvPr>
        </p:nvSpPr>
        <p:spPr/>
        <p:txBody>
          <a:bodyPr/>
          <a:lstStyle/>
          <a:p>
            <a:fld id="{AF0F0302-BE9E-8A47-8FBA-EF4A5D6A0C17}" type="slidenum">
              <a:rPr lang="nb-NO" smtClean="0"/>
              <a:t>3</a:t>
            </a:fld>
            <a:endParaRPr lang="nb-NO"/>
          </a:p>
        </p:txBody>
      </p:sp>
    </p:spTree>
    <p:extLst>
      <p:ext uri="{BB962C8B-B14F-4D97-AF65-F5344CB8AC3E}">
        <p14:creationId xmlns:p14="http://schemas.microsoft.com/office/powerpoint/2010/main" val="3953382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21</a:t>
            </a:fld>
            <a:endParaRPr lang="nb-NO"/>
          </a:p>
        </p:txBody>
      </p:sp>
    </p:spTree>
    <p:extLst>
      <p:ext uri="{BB962C8B-B14F-4D97-AF65-F5344CB8AC3E}">
        <p14:creationId xmlns:p14="http://schemas.microsoft.com/office/powerpoint/2010/main" val="1926861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22</a:t>
            </a:fld>
            <a:endParaRPr lang="nb-NO"/>
          </a:p>
        </p:txBody>
      </p:sp>
    </p:spTree>
    <p:extLst>
      <p:ext uri="{BB962C8B-B14F-4D97-AF65-F5344CB8AC3E}">
        <p14:creationId xmlns:p14="http://schemas.microsoft.com/office/powerpoint/2010/main" val="1764507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1200"/>
              </a:spcAft>
            </a:pPr>
            <a:r>
              <a:rPr lang="en-GB" sz="1800">
                <a:effectLst/>
                <a:latin typeface="Franklin Gothic Book" panose="020B0503020102020204" pitchFamily="34" charset="0"/>
                <a:ea typeface="Cambria" panose="02040503050406030204" pitchFamily="18" charset="0"/>
                <a:cs typeface="Arial" panose="020B0604020202020204" pitchFamily="34" charset="0"/>
              </a:rPr>
              <a:t>Requirement 1.5 on work plan and monitoring now provides the multi-stakeholder group more flexibility to adjust implementation according to local priorities.</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23</a:t>
            </a:fld>
            <a:endParaRPr lang="nb-NO"/>
          </a:p>
        </p:txBody>
      </p:sp>
    </p:spTree>
    <p:extLst>
      <p:ext uri="{BB962C8B-B14F-4D97-AF65-F5344CB8AC3E}">
        <p14:creationId xmlns:p14="http://schemas.microsoft.com/office/powerpoint/2010/main" val="4107248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Franklin Gothic Book" panose="020B0503020102020204" pitchFamily="34" charset="0"/>
                <a:ea typeface="Cambria" panose="02040503050406030204" pitchFamily="18" charset="0"/>
                <a:cs typeface="Arial" panose="020B0604020202020204" pitchFamily="34" charset="0"/>
              </a:rPr>
              <a:t>Since 2020, the EITI has been strengthening its work on anti-corruption, recognising the unique opportunity for EITI implementation to address corruption and governance risks in the natural resource sector.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Franklin Gothic Book" panose="020B0503020102020204" pitchFamily="34" charset="0"/>
                <a:ea typeface="Cambria" panose="02040503050406030204" pitchFamily="18" charset="0"/>
                <a:cs typeface="Arial" panose="020B0604020202020204" pitchFamily="34" charset="0"/>
              </a:rPr>
              <a:t>For the first time, the 2023 EITI Standard explicitly reflects anti-corruption in the objectives and text of several EITI Requirements.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Franklin Gothic Book" panose="020B0503020102020204" pitchFamily="34" charset="0"/>
                <a:ea typeface="Cambria" panose="02040503050406030204" pitchFamily="18" charset="0"/>
                <a:cs typeface="Arial" panose="020B0604020202020204" pitchFamily="34" charset="0"/>
              </a:rPr>
              <a:t>It includes provisions to help EITI implementing countries identify areas across the extractive sector value chain that are vulnerable to corruption, without imposing burdensome reporting requirements.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a:effectLst/>
                <a:latin typeface="Franklin Gothic Book" panose="020B0503020102020204" pitchFamily="34" charset="0"/>
                <a:ea typeface="Cambria" panose="02040503050406030204" pitchFamily="18" charset="0"/>
                <a:cs typeface="Arial" panose="020B0604020202020204" pitchFamily="34" charset="0"/>
              </a:rPr>
              <a:t>In addition, all companies participating in EITI reporting are now expected to disclose their anti-corruption policies.</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a:p>
            <a:endParaRPr lang="en-GB"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4</a:t>
            </a:fld>
            <a:endParaRPr lang="nb-NO"/>
          </a:p>
        </p:txBody>
      </p:sp>
    </p:spTree>
    <p:extLst>
      <p:ext uri="{BB962C8B-B14F-4D97-AF65-F5344CB8AC3E}">
        <p14:creationId xmlns:p14="http://schemas.microsoft.com/office/powerpoint/2010/main" val="410326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Franklin Gothic Book" panose="020B0503020102020204" pitchFamily="34" charset="0"/>
                <a:ea typeface="Cambria" panose="02040503050406030204" pitchFamily="18" charset="0"/>
                <a:cs typeface="Arial" panose="020B0604020202020204" pitchFamily="34" charset="0"/>
              </a:rPr>
              <a:t>The EITI Standard now explicitly states the need to address corruption risks in the oil, gas and mining sector in the objective of some EITI Requirements, including those on licensing and beneficial ownership.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Franklin Gothic Book" panose="020B0503020102020204" pitchFamily="34" charset="0"/>
                <a:ea typeface="Cambria" panose="02040503050406030204" pitchFamily="18" charset="0"/>
                <a:cs typeface="Arial" panose="020B0604020202020204" pitchFamily="34" charset="0"/>
              </a:rPr>
              <a:t>Multi-stakeholder groups are required to consider issues related to extractive sector governance – including issues related to corruption – to place more focus on ensuring that EITI implementation strengthens anti-corruption efforts and addresses other nationally relevant governance issues. </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AF0F0302-BE9E-8A47-8FBA-EF4A5D6A0C17}" type="slidenum">
              <a:rPr lang="nb-NO" smtClean="0"/>
              <a:t>5</a:t>
            </a:fld>
            <a:endParaRPr lang="nb-NO"/>
          </a:p>
        </p:txBody>
      </p:sp>
    </p:spTree>
    <p:extLst>
      <p:ext uri="{BB962C8B-B14F-4D97-AF65-F5344CB8AC3E}">
        <p14:creationId xmlns:p14="http://schemas.microsoft.com/office/powerpoint/2010/main" val="3412953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Franklin Gothic Book" panose="020B0503020102020204" pitchFamily="34" charset="0"/>
                <a:ea typeface="Cambria" panose="02040503050406030204" pitchFamily="18" charset="0"/>
                <a:cs typeface="Arial" panose="020B0604020202020204" pitchFamily="34" charset="0"/>
              </a:rPr>
              <a:t>The EITI Standard introduces new requirements that shed light on companies’ safeguards against corruption. All reporting companies, including state-owned enterprises, are now expected to publish an anti-corruption policy that sets out how they manage corruption risks, including their use of beneficial ownership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Franklin Gothic Book" panose="020B0503020102020204" pitchFamily="34" charset="0"/>
                <a:ea typeface="Cambria" panose="02040503050406030204" pitchFamily="18" charset="0"/>
                <a:cs typeface="Arial" panose="020B0604020202020204" pitchFamily="34" charset="0"/>
              </a:rPr>
              <a:t>Additionally, companies that participate in multi-stakeholder groups are expected to engage in rigorous due diligence processes to strengthen the integrity of the EITI process. </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Franklin Gothic Book" panose="020B0503020102020204" pitchFamily="34" charset="0"/>
                <a:ea typeface="Cambria" panose="02040503050406030204" pitchFamily="18" charset="0"/>
                <a:cs typeface="Arial" panose="020B0604020202020204" pitchFamily="34" charset="0"/>
              </a:rPr>
              <a:t>State-owned enterprises are encouraged to disclose the identity of the beneficial owners of their agents or intermediaries, suppliers or contractors, where feasible.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Franklin Gothic Book" panose="020B0503020102020204" pitchFamily="34" charset="0"/>
                <a:ea typeface="Cambria" panose="02040503050406030204" pitchFamily="18" charset="0"/>
                <a:cs typeface="Arial" panose="020B0604020202020204" pitchFamily="34" charset="0"/>
              </a:rPr>
              <a:t>These disclosures help to uncover connections to politically exposed persons (PEPs) and other conflicts of interest.</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AF0F0302-BE9E-8A47-8FBA-EF4A5D6A0C17}" type="slidenum">
              <a:rPr lang="nb-NO" smtClean="0"/>
              <a:t>6</a:t>
            </a:fld>
            <a:endParaRPr lang="nb-NO"/>
          </a:p>
        </p:txBody>
      </p:sp>
    </p:spTree>
    <p:extLst>
      <p:ext uri="{BB962C8B-B14F-4D97-AF65-F5344CB8AC3E}">
        <p14:creationId xmlns:p14="http://schemas.microsoft.com/office/powerpoint/2010/main" val="2783789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Lower thresholds for reporting the beneficial owners of oil, gas and mining companies enable the public to have a more comprehensive view of who benefits from natural resources.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The EITI Standard now encourages countries to adopt an ownership threshold of 10% or lower.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This means that any individual who directly or indirectly holds this or a higher percentage of shares of a company will be disclosed as a beneficial owner.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Countries are required to request companies to disclose any politically exposed persons (PEPs) who directly or indirectly hold an interest in a company, regardless of their level of ownership.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These disclosures are important for identifying conflicts of interest. Companies are also encouraged to disclose their ownership structure to ensure a full overview of ownership chains.</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7</a:t>
            </a:fld>
            <a:endParaRPr lang="nb-NO"/>
          </a:p>
        </p:txBody>
      </p:sp>
    </p:spTree>
    <p:extLst>
      <p:ext uri="{BB962C8B-B14F-4D97-AF65-F5344CB8AC3E}">
        <p14:creationId xmlns:p14="http://schemas.microsoft.com/office/powerpoint/2010/main" val="1771045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en-GB" sz="1800">
                <a:solidFill>
                  <a:srgbClr val="000000"/>
                </a:solidFill>
                <a:effectLst/>
                <a:latin typeface="Calibri" panose="020F0502020204030204" pitchFamily="34" charset="0"/>
                <a:ea typeface="Cambria" panose="02040503050406030204" pitchFamily="18" charset="0"/>
                <a:cs typeface="Arial" panose="020B0604020202020204" pitchFamily="34" charset="0"/>
              </a:rPr>
              <a:t>The global shift to a low-carbon economy </a:t>
            </a:r>
            <a:r>
              <a:rPr lang="en-GB" sz="1800">
                <a:solidFill>
                  <a:srgbClr val="000000"/>
                </a:solidFill>
                <a:effectLst/>
                <a:latin typeface="Franklin Gothic Book" panose="020B0503020102020204" pitchFamily="34" charset="0"/>
                <a:ea typeface="Cambria" panose="02040503050406030204" pitchFamily="18" charset="0"/>
                <a:cs typeface="Arial" panose="020B0604020202020204" pitchFamily="34" charset="0"/>
              </a:rPr>
              <a:t>has an impact across the entire extractive sector value chain, from how licenses are awarded to how public revenues will be affected. </a:t>
            </a:r>
          </a:p>
          <a:p>
            <a:pPr marL="285750" indent="-285750">
              <a:spcBef>
                <a:spcPts val="1200"/>
              </a:spcBef>
              <a:spcAft>
                <a:spcPts val="1200"/>
              </a:spcAft>
              <a:buFont typeface="Arial" panose="020B0604020202020204" pitchFamily="34" charset="0"/>
              <a:buChar char="•"/>
            </a:pPr>
            <a:r>
              <a:rPr lang="en-GB" sz="1800">
                <a:solidFill>
                  <a:srgbClr val="000000"/>
                </a:solidFill>
                <a:effectLst/>
                <a:latin typeface="Calibri" panose="020F0502020204030204" pitchFamily="34" charset="0"/>
                <a:ea typeface="Cambria" panose="02040503050406030204" pitchFamily="18" charset="0"/>
                <a:cs typeface="Arial" panose="020B0604020202020204" pitchFamily="34" charset="0"/>
              </a:rPr>
              <a:t>The energy transition is reshaping the kinds of data, disclosures and dialogue required to support accountability and good governance of the natural resource sector. </a:t>
            </a:r>
          </a:p>
          <a:p>
            <a:pPr marL="285750" indent="-285750">
              <a:spcBef>
                <a:spcPts val="1200"/>
              </a:spcBef>
              <a:spcAft>
                <a:spcPts val="1200"/>
              </a:spcAft>
              <a:buFont typeface="Arial" panose="020B0604020202020204" pitchFamily="34" charset="0"/>
              <a:buChar char="•"/>
            </a:pPr>
            <a:r>
              <a:rPr lang="en-GB" sz="1800">
                <a:solidFill>
                  <a:srgbClr val="000000"/>
                </a:solidFill>
                <a:effectLst/>
                <a:latin typeface="Calibri" panose="020F0502020204030204" pitchFamily="34" charset="0"/>
                <a:ea typeface="Cambria" panose="02040503050406030204" pitchFamily="18" charset="0"/>
                <a:cs typeface="Arial" panose="020B0604020202020204" pitchFamily="34" charset="0"/>
              </a:rPr>
              <a:t>Since 2020, the EITI has been taking steps to better reflect considerations related to the energy transition and its impact on resource-rich countries. </a:t>
            </a:r>
            <a:endParaRPr lang="en-NO" sz="1800">
              <a:solidFill>
                <a:schemeClr val="tx1"/>
              </a:solidFill>
              <a:effectLst/>
              <a:latin typeface="Franklin Gothic Book" panose="020B0503020102020204" pitchFamily="34" charset="0"/>
              <a:ea typeface="Cambria" panose="02040503050406030204" pitchFamily="18" charset="0"/>
              <a:cs typeface="Arial" panose="020B0604020202020204" pitchFamily="34" charset="0"/>
            </a:endParaRPr>
          </a:p>
          <a:p>
            <a:pPr marL="285750" indent="-285750">
              <a:spcBef>
                <a:spcPts val="1200"/>
              </a:spcBef>
              <a:spcAft>
                <a:spcPts val="1200"/>
              </a:spcAft>
              <a:buFont typeface="Arial" panose="020B0604020202020204" pitchFamily="34" charset="0"/>
              <a:buChar char="•"/>
            </a:pPr>
            <a:r>
              <a:rPr lang="en-GB" sz="1800">
                <a:solidFill>
                  <a:srgbClr val="000000"/>
                </a:solidFill>
                <a:effectLst/>
                <a:latin typeface="Calibri" panose="020F0502020204030204" pitchFamily="34" charset="0"/>
                <a:ea typeface="Cambria" panose="02040503050406030204" pitchFamily="18" charset="0"/>
                <a:cs typeface="Arial" panose="020B0604020202020204" pitchFamily="34" charset="0"/>
              </a:rPr>
              <a:t>Recognising the energy transition as a cross-cutting issue, the 2023 EITI Standard supports disclosures and public debate on the impacts of the energy transition on their extractive sectors and national economies.  </a:t>
            </a:r>
          </a:p>
          <a:p>
            <a:pPr marL="285750" indent="-285750">
              <a:spcBef>
                <a:spcPts val="1200"/>
              </a:spcBef>
              <a:spcAft>
                <a:spcPts val="1200"/>
              </a:spcAft>
              <a:buFont typeface="Arial" panose="020B0604020202020204" pitchFamily="34" charset="0"/>
              <a:buChar char="•"/>
            </a:pPr>
            <a:r>
              <a:rPr lang="en-GB" sz="1800">
                <a:solidFill>
                  <a:srgbClr val="000000"/>
                </a:solidFill>
                <a:effectLst/>
                <a:latin typeface="Calibri" panose="020F0502020204030204" pitchFamily="34" charset="0"/>
                <a:ea typeface="Cambria" panose="02040503050406030204" pitchFamily="18" charset="0"/>
                <a:cs typeface="Arial" panose="020B0604020202020204" pitchFamily="34" charset="0"/>
              </a:rPr>
              <a:t>While not mentioned here, many other refinements to the EITI Standard are also relevant from an energy transition perspective, such as production and exports.</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8</a:t>
            </a:fld>
            <a:endParaRPr lang="nb-NO"/>
          </a:p>
        </p:txBody>
      </p:sp>
    </p:spTree>
    <p:extLst>
      <p:ext uri="{BB962C8B-B14F-4D97-AF65-F5344CB8AC3E}">
        <p14:creationId xmlns:p14="http://schemas.microsoft.com/office/powerpoint/2010/main" val="3747726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The 2023 EITI Standard introduces new requirements to increase public understanding about the impact that government policies related to the energy transition may have on the oil, gas and mining sectors.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These disclosures can inform public debate about the country’s preparedness for the transition.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In addition to disclosing commitments and plans, governments are encouraged to disclose public subsidies that are relevant to the sector.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Countries are also encouraged to disclose a summary of carbon pricing mechanisms and carbon taxes, as well as any reforms underway.</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9</a:t>
            </a:fld>
            <a:endParaRPr lang="nb-NO"/>
          </a:p>
        </p:txBody>
      </p:sp>
    </p:spTree>
    <p:extLst>
      <p:ext uri="{BB962C8B-B14F-4D97-AF65-F5344CB8AC3E}">
        <p14:creationId xmlns:p14="http://schemas.microsoft.com/office/powerpoint/2010/main" val="136749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spcAft>
                <a:spcPts val="1200"/>
              </a:spcAft>
              <a:buFont typeface="Arial" panose="020B0604020202020204" pitchFamily="34" charset="0"/>
              <a:buChar char="•"/>
            </a:pPr>
            <a:r>
              <a:rPr lang="en-US" sz="1800" b="1">
                <a:effectLst/>
                <a:latin typeface="Franklin Gothic Book" panose="020B0503020102020204" pitchFamily="34" charset="0"/>
                <a:ea typeface="Cambria" panose="02040503050406030204" pitchFamily="18" charset="0"/>
                <a:cs typeface="Arial" panose="020B0604020202020204" pitchFamily="34" charset="0"/>
              </a:rPr>
              <a:t>Licensing</a:t>
            </a:r>
            <a:r>
              <a:rPr lang="en-US" sz="1800">
                <a:effectLst/>
                <a:latin typeface="Franklin Gothic Book" panose="020B0503020102020204" pitchFamily="34" charset="0"/>
                <a:ea typeface="Cambria" panose="02040503050406030204" pitchFamily="18" charset="0"/>
                <a:cs typeface="Arial" panose="020B0604020202020204" pitchFamily="34" charset="0"/>
              </a:rPr>
              <a:t>:</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The race to secure minerals needed for the energy transition can lead to fast-tracking the process for awarding mining licenses.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The 2023 EITI Standard requires countries to document the rationale for fast-tracking, as well as details of the process.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This helps to ensure that safeguards are applied.</a:t>
            </a:r>
          </a:p>
          <a:p>
            <a:pPr marL="285750" indent="-285750">
              <a:spcBef>
                <a:spcPts val="1200"/>
              </a:spcBef>
              <a:spcAft>
                <a:spcPts val="1200"/>
              </a:spcAft>
              <a:buFont typeface="Arial" panose="020B0604020202020204" pitchFamily="34" charset="0"/>
              <a:buChar char="•"/>
            </a:pPr>
            <a:endParaRPr lang="en-US" sz="1800">
              <a:effectLst/>
              <a:latin typeface="Franklin Gothic Book" panose="020B0503020102020204" pitchFamily="34" charset="0"/>
              <a:ea typeface="Cambria" panose="02040503050406030204" pitchFamily="18" charset="0"/>
              <a:cs typeface="Arial" panose="020B0604020202020204" pitchFamily="34" charset="0"/>
            </a:endParaRPr>
          </a:p>
          <a:p>
            <a:pPr marL="285750" indent="-285750">
              <a:spcBef>
                <a:spcPts val="1200"/>
              </a:spcBef>
              <a:spcAft>
                <a:spcPts val="1200"/>
              </a:spcAft>
              <a:buFont typeface="Arial" panose="020B0604020202020204" pitchFamily="34" charset="0"/>
              <a:buChar char="•"/>
            </a:pPr>
            <a:r>
              <a:rPr lang="en-US" sz="1800" b="1">
                <a:effectLst/>
                <a:latin typeface="Franklin Gothic Book" panose="020B0503020102020204" pitchFamily="34" charset="0"/>
                <a:ea typeface="Cambria" panose="02040503050406030204" pitchFamily="18" charset="0"/>
                <a:cs typeface="Arial" panose="020B0604020202020204" pitchFamily="34" charset="0"/>
              </a:rPr>
              <a:t>Reserves:</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Countries are encouraged to disclose proven oil, gas and mineral reserves.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These disclosures can inform understanding of the energy transition's potential economic impacts by increasing public understanding of remaining fossil fuels, as well as the minerals used in low-carbon technologies. </a:t>
            </a:r>
          </a:p>
          <a:p>
            <a:pPr marL="285750" indent="-285750">
              <a:spcBef>
                <a:spcPts val="1200"/>
              </a:spcBef>
              <a:spcAft>
                <a:spcPts val="1200"/>
              </a:spcAft>
              <a:buFont typeface="Arial" panose="020B0604020202020204" pitchFamily="34" charset="0"/>
              <a:buChar char="•"/>
            </a:pPr>
            <a:r>
              <a:rPr lang="en-US" sz="1800">
                <a:effectLst/>
                <a:latin typeface="Franklin Gothic Book" panose="020B0503020102020204" pitchFamily="34" charset="0"/>
                <a:ea typeface="Cambria" panose="02040503050406030204" pitchFamily="18" charset="0"/>
                <a:cs typeface="Arial" panose="020B0604020202020204" pitchFamily="34" charset="0"/>
              </a:rPr>
              <a:t>This data can also support analysis of the potential carbon emissions associated with a country's fossil fuel reserves.</a:t>
            </a:r>
            <a:endParaRPr lang="en-NO" sz="1800">
              <a:effectLst/>
              <a:latin typeface="Franklin Gothic Book" panose="020B0503020102020204" pitchFamily="34" charset="0"/>
              <a:ea typeface="Cambria" panose="02040503050406030204" pitchFamily="18" charset="0"/>
              <a:cs typeface="Arial" panose="020B0604020202020204" pitchFamily="34" charset="0"/>
            </a:endParaRPr>
          </a:p>
          <a:p>
            <a:pPr marL="285750" indent="-285750">
              <a:spcBef>
                <a:spcPts val="1200"/>
              </a:spcBef>
              <a:spcAft>
                <a:spcPts val="1200"/>
              </a:spcAft>
              <a:buFont typeface="Arial" panose="020B0604020202020204" pitchFamily="34" charset="0"/>
              <a:buChar char="•"/>
            </a:pPr>
            <a:endParaRPr lang="en-US" sz="1800">
              <a:effectLst/>
              <a:latin typeface="Franklin Gothic Book" panose="020B0503020102020204" pitchFamily="34" charset="0"/>
              <a:ea typeface="Cambria" panose="020405030504060302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F0F0302-BE9E-8A47-8FBA-EF4A5D6A0C17}" type="slidenum">
              <a:rPr lang="nb-NO" smtClean="0"/>
              <a:t>10</a:t>
            </a:fld>
            <a:endParaRPr lang="nb-NO"/>
          </a:p>
        </p:txBody>
      </p:sp>
    </p:spTree>
    <p:extLst>
      <p:ext uri="{BB962C8B-B14F-4D97-AF65-F5344CB8AC3E}">
        <p14:creationId xmlns:p14="http://schemas.microsoft.com/office/powerpoint/2010/main" val="4252780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1">
    <p:bg>
      <p:bgPr>
        <a:solidFill>
          <a:srgbClr val="FAEDBC">
            <a:alpha val="9804"/>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03F0F2-071C-84FB-04B9-CB0477BF93A5}"/>
              </a:ext>
            </a:extLst>
          </p:cNvPr>
          <p:cNvPicPr>
            <a:picLocks noChangeAspect="1"/>
          </p:cNvPicPr>
          <p:nvPr userDrawn="1"/>
        </p:nvPicPr>
        <p:blipFill rotWithShape="1">
          <a:blip r:embed="rId2"/>
          <a:srcRect t="7528" r="1876" b="7528"/>
          <a:stretch/>
        </p:blipFill>
        <p:spPr>
          <a:xfrm>
            <a:off x="1610734" y="-1"/>
            <a:ext cx="10578006" cy="6858001"/>
          </a:xfrm>
          <a:prstGeom prst="rect">
            <a:avLst/>
          </a:prstGeom>
        </p:spPr>
      </p:pic>
      <p:sp>
        <p:nvSpPr>
          <p:cNvPr id="2" name="Rectangle 1">
            <a:extLst>
              <a:ext uri="{FF2B5EF4-FFF2-40B4-BE49-F238E27FC236}">
                <a16:creationId xmlns:a16="http://schemas.microsoft.com/office/drawing/2014/main" id="{B270B929-9328-914C-BFEB-1BA8D78F10B4}"/>
              </a:ext>
            </a:extLst>
          </p:cNvPr>
          <p:cNvSpPr/>
          <p:nvPr userDrawn="1"/>
        </p:nvSpPr>
        <p:spPr>
          <a:xfrm>
            <a:off x="-3261" y="0"/>
            <a:ext cx="12192000" cy="6858000"/>
          </a:xfrm>
          <a:prstGeom prst="rect">
            <a:avLst/>
          </a:prstGeom>
          <a:gradFill>
            <a:gsLst>
              <a:gs pos="0">
                <a:srgbClr val="1BC2EE">
                  <a:alpha val="84551"/>
                </a:srgbClr>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Subtitle 2">
            <a:extLst>
              <a:ext uri="{FF2B5EF4-FFF2-40B4-BE49-F238E27FC236}">
                <a16:creationId xmlns:a16="http://schemas.microsoft.com/office/drawing/2014/main" id="{6CE0DCDA-C0F7-D54F-AF4E-9DA03B4CC237}"/>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Plassholder for tekst 8">
            <a:extLst>
              <a:ext uri="{FF2B5EF4-FFF2-40B4-BE49-F238E27FC236}">
                <a16:creationId xmlns:a16="http://schemas.microsoft.com/office/drawing/2014/main" id="{A60C8AA2-1499-8444-9FA4-1DFFBBDF809F}"/>
              </a:ext>
            </a:extLst>
          </p:cNvPr>
          <p:cNvSpPr>
            <a:spLocks noGrp="1"/>
          </p:cNvSpPr>
          <p:nvPr>
            <p:ph type="body" sz="quarter" idx="13"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Title here</a:t>
            </a:r>
          </a:p>
        </p:txBody>
      </p:sp>
      <p:pic>
        <p:nvPicPr>
          <p:cNvPr id="17" name="Picture 16">
            <a:extLst>
              <a:ext uri="{FF2B5EF4-FFF2-40B4-BE49-F238E27FC236}">
                <a16:creationId xmlns:a16="http://schemas.microsoft.com/office/drawing/2014/main" id="{23318D56-2F65-2345-986D-6A6A6434642B}"/>
              </a:ext>
            </a:extLst>
          </p:cNvPr>
          <p:cNvPicPr>
            <a:picLocks noChangeAspect="1"/>
          </p:cNvPicPr>
          <p:nvPr userDrawn="1"/>
        </p:nvPicPr>
        <p:blipFill>
          <a:blip r:embed="rId3"/>
          <a:stretch>
            <a:fillRect/>
          </a:stretch>
        </p:blipFill>
        <p:spPr>
          <a:xfrm>
            <a:off x="643435" y="5825339"/>
            <a:ext cx="1495765" cy="673730"/>
          </a:xfrm>
          <a:prstGeom prst="rect">
            <a:avLst/>
          </a:prstGeom>
        </p:spPr>
      </p:pic>
      <p:sp>
        <p:nvSpPr>
          <p:cNvPr id="20" name="Rectangle 19">
            <a:extLst>
              <a:ext uri="{FF2B5EF4-FFF2-40B4-BE49-F238E27FC236}">
                <a16:creationId xmlns:a16="http://schemas.microsoft.com/office/drawing/2014/main" id="{53A550BA-8BB3-0B42-A64B-40FACC84A7ED}"/>
              </a:ext>
            </a:extLst>
          </p:cNvPr>
          <p:cNvSpPr/>
          <p:nvPr userDrawn="1"/>
        </p:nvSpPr>
        <p:spPr>
          <a:xfrm>
            <a:off x="3261"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ctangle 20">
            <a:extLst>
              <a:ext uri="{FF2B5EF4-FFF2-40B4-BE49-F238E27FC236}">
                <a16:creationId xmlns:a16="http://schemas.microsoft.com/office/drawing/2014/main" id="{B4D7E56E-AC71-8A46-B53B-A5A57D0F79E5}"/>
              </a:ext>
            </a:extLst>
          </p:cNvPr>
          <p:cNvSpPr/>
          <p:nvPr userDrawn="1"/>
        </p:nvSpPr>
        <p:spPr>
          <a:xfrm>
            <a:off x="348427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848D247A-8C6F-0345-88AD-11EBA9482B87}"/>
              </a:ext>
            </a:extLst>
          </p:cNvPr>
          <p:cNvSpPr/>
          <p:nvPr userDrawn="1"/>
        </p:nvSpPr>
        <p:spPr>
          <a:xfrm>
            <a:off x="725292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Rectangle 22">
            <a:extLst>
              <a:ext uri="{FF2B5EF4-FFF2-40B4-BE49-F238E27FC236}">
                <a16:creationId xmlns:a16="http://schemas.microsoft.com/office/drawing/2014/main" id="{63B7248B-D2AB-ED4D-8101-FF105C167BE7}"/>
              </a:ext>
            </a:extLst>
          </p:cNvPr>
          <p:cNvSpPr/>
          <p:nvPr userDrawn="1"/>
        </p:nvSpPr>
        <p:spPr>
          <a:xfrm>
            <a:off x="11870888"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xtBox 23">
            <a:extLst>
              <a:ext uri="{FF2B5EF4-FFF2-40B4-BE49-F238E27FC236}">
                <a16:creationId xmlns:a16="http://schemas.microsoft.com/office/drawing/2014/main" id="{5955B5D0-FBF1-164D-8B43-EE8BE2276F5F}"/>
              </a:ext>
            </a:extLst>
          </p:cNvPr>
          <p:cNvSpPr txBox="1"/>
          <p:nvPr userDrawn="1"/>
        </p:nvSpPr>
        <p:spPr>
          <a:xfrm>
            <a:off x="6572528" y="5808678"/>
            <a:ext cx="4976037" cy="707886"/>
          </a:xfrm>
          <a:prstGeom prst="rect">
            <a:avLst/>
          </a:prstGeom>
          <a:noFill/>
        </p:spPr>
        <p:txBody>
          <a:bodyPr wrap="square" rtlCol="0">
            <a:spAutoFit/>
          </a:bodyPr>
          <a:lstStyle/>
          <a:p>
            <a:pPr algn="r"/>
            <a:r>
              <a:rPr lang="en-GB" sz="2000" b="0" i="0" kern="1200" noProof="0">
                <a:solidFill>
                  <a:srgbClr val="FFFFFF"/>
                </a:solidFill>
                <a:effectLst/>
                <a:latin typeface="+mj-lt"/>
                <a:ea typeface="+mn-ea"/>
                <a:cs typeface="+mn-cs"/>
              </a:rPr>
              <a:t>The global standard for the good governance of oil, gas and mineral resources.</a:t>
            </a:r>
            <a:endParaRPr lang="en-GB" sz="2000" b="0" i="0" noProof="0">
              <a:solidFill>
                <a:srgbClr val="FFFFFF"/>
              </a:solidFill>
              <a:latin typeface="+mj-lt"/>
            </a:endParaRPr>
          </a:p>
        </p:txBody>
      </p:sp>
    </p:spTree>
    <p:extLst>
      <p:ext uri="{BB962C8B-B14F-4D97-AF65-F5344CB8AC3E}">
        <p14:creationId xmlns:p14="http://schemas.microsoft.com/office/powerpoint/2010/main" val="3224322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tel og 2-spalte innhold">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1" y="2019792"/>
            <a:ext cx="5349279" cy="3581400"/>
          </a:xfrm>
        </p:spPr>
        <p:txBody>
          <a:bodyPr/>
          <a:lstStyle/>
          <a:p>
            <a:pPr lvl="0"/>
            <a:r>
              <a:rPr lang="en-GB"/>
              <a:t>Click to edit Master text styles</a:t>
            </a:r>
          </a:p>
        </p:txBody>
      </p:sp>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5/23/2024</a:t>
            </a:fld>
            <a:endParaRPr lang="en-US"/>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24" name="Slide Number Placeholder 5">
            <a:extLst>
              <a:ext uri="{FF2B5EF4-FFF2-40B4-BE49-F238E27FC236}">
                <a16:creationId xmlns:a16="http://schemas.microsoft.com/office/drawing/2014/main" id="{CCD24B93-4D97-C146-8244-BF6FA5ECAF9B}"/>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
        <p:nvSpPr>
          <p:cNvPr id="12" name="Content Placeholder 2">
            <a:extLst>
              <a:ext uri="{FF2B5EF4-FFF2-40B4-BE49-F238E27FC236}">
                <a16:creationId xmlns:a16="http://schemas.microsoft.com/office/drawing/2014/main" id="{5BF9C66D-8089-0746-B8A4-495F8E5FB85B}"/>
              </a:ext>
            </a:extLst>
          </p:cNvPr>
          <p:cNvSpPr>
            <a:spLocks noGrp="1"/>
          </p:cNvSpPr>
          <p:nvPr>
            <p:ph idx="10"/>
          </p:nvPr>
        </p:nvSpPr>
        <p:spPr>
          <a:xfrm>
            <a:off x="6212341" y="2019792"/>
            <a:ext cx="5336224" cy="3581400"/>
          </a:xfrm>
        </p:spPr>
        <p:txBody>
          <a:bodyPr/>
          <a:lstStyle/>
          <a:p>
            <a:pPr lvl="0"/>
            <a:r>
              <a:rPr lang="en-GB"/>
              <a:t>Click to edit Master text styles</a:t>
            </a:r>
          </a:p>
        </p:txBody>
      </p:sp>
      <p:pic>
        <p:nvPicPr>
          <p:cNvPr id="15" name="Picture 14">
            <a:extLst>
              <a:ext uri="{FF2B5EF4-FFF2-40B4-BE49-F238E27FC236}">
                <a16:creationId xmlns:a16="http://schemas.microsoft.com/office/drawing/2014/main" id="{3DB9E97A-427D-294B-8CC9-7542F3794D5A}"/>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17" name="Rectangle 16">
            <a:extLst>
              <a:ext uri="{FF2B5EF4-FFF2-40B4-BE49-F238E27FC236}">
                <a16:creationId xmlns:a16="http://schemas.microsoft.com/office/drawing/2014/main" id="{A5934582-449C-A148-BDAE-61909D5B5E12}"/>
              </a:ext>
            </a:extLst>
          </p:cNvPr>
          <p:cNvSpPr/>
          <p:nvPr userDrawn="1"/>
        </p:nvSpPr>
        <p:spPr>
          <a:xfrm rot="10800000">
            <a:off x="9214778" y="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54616DA5-BD52-274B-9153-B2B3662CBC1B}"/>
              </a:ext>
            </a:extLst>
          </p:cNvPr>
          <p:cNvSpPr/>
          <p:nvPr userDrawn="1"/>
        </p:nvSpPr>
        <p:spPr>
          <a:xfrm rot="10800000">
            <a:off x="11870888" y="560416"/>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24">
            <a:extLst>
              <a:ext uri="{FF2B5EF4-FFF2-40B4-BE49-F238E27FC236}">
                <a16:creationId xmlns:a16="http://schemas.microsoft.com/office/drawing/2014/main" id="{DAD040E1-F8FE-A740-A085-8E23C694EFF2}"/>
              </a:ext>
            </a:extLst>
          </p:cNvPr>
          <p:cNvSpPr/>
          <p:nvPr userDrawn="1"/>
        </p:nvSpPr>
        <p:spPr>
          <a:xfrm rot="10800000">
            <a:off x="0" y="280208"/>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25">
            <a:extLst>
              <a:ext uri="{FF2B5EF4-FFF2-40B4-BE49-F238E27FC236}">
                <a16:creationId xmlns:a16="http://schemas.microsoft.com/office/drawing/2014/main" id="{E9D7A923-9D2B-5F40-8C62-9B40955AFD66}"/>
              </a:ext>
            </a:extLst>
          </p:cNvPr>
          <p:cNvSpPr/>
          <p:nvPr userDrawn="1"/>
        </p:nvSpPr>
        <p:spPr>
          <a:xfrm rot="10800000">
            <a:off x="4308037" y="560417"/>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8206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tel og innhold">
    <p:bg>
      <p:bgPr>
        <a:solidFill>
          <a:srgbClr val="FFFFFF"/>
        </a:solidFill>
        <a:effectLst/>
      </p:bgPr>
    </p:bg>
    <p:spTree>
      <p:nvGrpSpPr>
        <p:cNvPr id="1" name=""/>
        <p:cNvGrpSpPr/>
        <p:nvPr/>
      </p:nvGrpSpPr>
      <p:grpSpPr>
        <a:xfrm>
          <a:off x="0" y="0"/>
          <a:ext cx="0" cy="0"/>
          <a:chOff x="0" y="0"/>
          <a:chExt cx="0" cy="0"/>
        </a:xfrm>
      </p:grpSpPr>
      <p:sp>
        <p:nvSpPr>
          <p:cNvPr id="23" name="Plassholder for tekst 8">
            <a:extLst>
              <a:ext uri="{FF2B5EF4-FFF2-40B4-BE49-F238E27FC236}">
                <a16:creationId xmlns:a16="http://schemas.microsoft.com/office/drawing/2014/main" id="{4E812410-1ABE-A44D-A32E-B76F37F8628A}"/>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24" name="Subtitle 2">
            <a:extLst>
              <a:ext uri="{FF2B5EF4-FFF2-40B4-BE49-F238E27FC236}">
                <a16:creationId xmlns:a16="http://schemas.microsoft.com/office/drawing/2014/main" id="{815E48DE-B486-C241-A458-CBBC152CC592}"/>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8" name="Picture 7">
            <a:extLst>
              <a:ext uri="{FF2B5EF4-FFF2-40B4-BE49-F238E27FC236}">
                <a16:creationId xmlns:a16="http://schemas.microsoft.com/office/drawing/2014/main" id="{22132671-954A-4D47-AEBD-92085E3FBA88}"/>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1" name="Rectangle 10">
            <a:extLst>
              <a:ext uri="{FF2B5EF4-FFF2-40B4-BE49-F238E27FC236}">
                <a16:creationId xmlns:a16="http://schemas.microsoft.com/office/drawing/2014/main" id="{D476726F-8C3B-0546-8866-07AE701F98A0}"/>
              </a:ext>
            </a:extLst>
          </p:cNvPr>
          <p:cNvSpPr/>
          <p:nvPr userDrawn="1"/>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CA856FD8-7113-754C-9729-F1C9944FB0A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D19F1DD6-A7B1-6B47-8C2B-C92917CB278A}"/>
              </a:ext>
            </a:extLst>
          </p:cNvPr>
          <p:cNvSpPr/>
          <p:nvPr userDrawn="1"/>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11BFBFE-08EC-044E-9B34-EDCB6E8F5CCB}"/>
              </a:ext>
            </a:extLst>
          </p:cNvPr>
          <p:cNvSpPr/>
          <p:nvPr userDrawn="1"/>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8F482C08-3221-8C4B-A9E2-4C2932758D51}"/>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0F0DAD0-348C-2340-8890-967C7D130063}"/>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8013141B-1C4F-564D-A9F3-1D18838993D2}"/>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E1DE8C83-902E-0A45-99C3-F52DE7023521}"/>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981886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tel og innhold">
    <p:bg>
      <p:bgPr>
        <a:solidFill>
          <a:srgbClr val="FFFFFF"/>
        </a:solidFill>
        <a:effectLst/>
      </p:bgPr>
    </p:bg>
    <p:spTree>
      <p:nvGrpSpPr>
        <p:cNvPr id="1" name=""/>
        <p:cNvGrpSpPr/>
        <p:nvPr/>
      </p:nvGrpSpPr>
      <p:grpSpPr>
        <a:xfrm>
          <a:off x="0" y="0"/>
          <a:ext cx="0" cy="0"/>
          <a:chOff x="0" y="0"/>
          <a:chExt cx="0" cy="0"/>
        </a:xfrm>
      </p:grpSpPr>
      <p:sp>
        <p:nvSpPr>
          <p:cNvPr id="17" name="Rektangel 16">
            <a:extLst>
              <a:ext uri="{FF2B5EF4-FFF2-40B4-BE49-F238E27FC236}">
                <a16:creationId xmlns:a16="http://schemas.microsoft.com/office/drawing/2014/main" id="{8B0B10B0-4594-B242-A30B-AA4A58E639BA}"/>
              </a:ext>
            </a:extLst>
          </p:cNvPr>
          <p:cNvSpPr/>
          <p:nvPr userDrawn="1"/>
        </p:nvSpPr>
        <p:spPr>
          <a:xfrm>
            <a:off x="10887" y="0"/>
            <a:ext cx="12191999" cy="6858000"/>
          </a:xfrm>
          <a:prstGeom prst="rect">
            <a:avLst/>
          </a:prstGeom>
          <a:gradFill>
            <a:gsLst>
              <a:gs pos="0">
                <a:srgbClr val="165B89">
                  <a:alpha val="90000"/>
                </a:srgbClr>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 name="Picture 7">
            <a:extLst>
              <a:ext uri="{FF2B5EF4-FFF2-40B4-BE49-F238E27FC236}">
                <a16:creationId xmlns:a16="http://schemas.microsoft.com/office/drawing/2014/main" id="{7C25C8FC-A7C2-AA46-A1E0-0406475D188D}"/>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21" name="Rectangle 10">
            <a:extLst>
              <a:ext uri="{FF2B5EF4-FFF2-40B4-BE49-F238E27FC236}">
                <a16:creationId xmlns:a16="http://schemas.microsoft.com/office/drawing/2014/main" id="{41E2E8A4-CB22-7142-8F74-F8FBD66CCDFA}"/>
              </a:ext>
            </a:extLst>
          </p:cNvPr>
          <p:cNvSpPr/>
          <p:nvPr userDrawn="1"/>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12">
            <a:extLst>
              <a:ext uri="{FF2B5EF4-FFF2-40B4-BE49-F238E27FC236}">
                <a16:creationId xmlns:a16="http://schemas.microsoft.com/office/drawing/2014/main" id="{8912EACA-5C97-D24F-81B5-12CB6086A0D1}"/>
              </a:ext>
            </a:extLst>
          </p:cNvPr>
          <p:cNvSpPr/>
          <p:nvPr userDrawn="1"/>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13">
            <a:extLst>
              <a:ext uri="{FF2B5EF4-FFF2-40B4-BE49-F238E27FC236}">
                <a16:creationId xmlns:a16="http://schemas.microsoft.com/office/drawing/2014/main" id="{7169053A-218D-D14B-82C7-6DBC45C600B0}"/>
              </a:ext>
            </a:extLst>
          </p:cNvPr>
          <p:cNvSpPr/>
          <p:nvPr userDrawn="1"/>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14">
            <a:extLst>
              <a:ext uri="{FF2B5EF4-FFF2-40B4-BE49-F238E27FC236}">
                <a16:creationId xmlns:a16="http://schemas.microsoft.com/office/drawing/2014/main" id="{DC59BF02-48F2-FC4E-8066-33BC621DE77C}"/>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Rectangle 15">
            <a:extLst>
              <a:ext uri="{FF2B5EF4-FFF2-40B4-BE49-F238E27FC236}">
                <a16:creationId xmlns:a16="http://schemas.microsoft.com/office/drawing/2014/main" id="{CF3B2062-9F54-2140-A66F-11E1014B4B52}"/>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Rectangle 17">
            <a:extLst>
              <a:ext uri="{FF2B5EF4-FFF2-40B4-BE49-F238E27FC236}">
                <a16:creationId xmlns:a16="http://schemas.microsoft.com/office/drawing/2014/main" id="{8521A50A-A709-5A43-949F-0FE17BE3DE58}"/>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Rectangle 18">
            <a:extLst>
              <a:ext uri="{FF2B5EF4-FFF2-40B4-BE49-F238E27FC236}">
                <a16:creationId xmlns:a16="http://schemas.microsoft.com/office/drawing/2014/main" id="{39C69104-D01D-F14B-AF17-92AD971CED07}"/>
              </a:ext>
            </a:extLst>
          </p:cNvPr>
          <p:cNvSpPr/>
          <p:nvPr userDrawn="1"/>
        </p:nvSpPr>
        <p:spPr>
          <a:xfrm rot="10800000">
            <a:off x="11881774" y="54954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4E812410-1ABE-A44D-A32E-B76F37F8628A}"/>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24" name="Subtitle 2">
            <a:extLst>
              <a:ext uri="{FF2B5EF4-FFF2-40B4-BE49-F238E27FC236}">
                <a16:creationId xmlns:a16="http://schemas.microsoft.com/office/drawing/2014/main" id="{815E48DE-B486-C241-A458-CBBC152CC592}"/>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8" name="Picture 7">
            <a:extLst>
              <a:ext uri="{FF2B5EF4-FFF2-40B4-BE49-F238E27FC236}">
                <a16:creationId xmlns:a16="http://schemas.microsoft.com/office/drawing/2014/main" id="{22132671-954A-4D47-AEBD-92085E3FBA88}"/>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1" name="Rectangle 10">
            <a:extLst>
              <a:ext uri="{FF2B5EF4-FFF2-40B4-BE49-F238E27FC236}">
                <a16:creationId xmlns:a16="http://schemas.microsoft.com/office/drawing/2014/main" id="{D476726F-8C3B-0546-8866-07AE701F98A0}"/>
              </a:ext>
            </a:extLst>
          </p:cNvPr>
          <p:cNvSpPr/>
          <p:nvPr userDrawn="1"/>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CA856FD8-7113-754C-9729-F1C9944FB0A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D19F1DD6-A7B1-6B47-8C2B-C92917CB278A}"/>
              </a:ext>
            </a:extLst>
          </p:cNvPr>
          <p:cNvSpPr/>
          <p:nvPr userDrawn="1"/>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11BFBFE-08EC-044E-9B34-EDCB6E8F5CCB}"/>
              </a:ext>
            </a:extLst>
          </p:cNvPr>
          <p:cNvSpPr/>
          <p:nvPr userDrawn="1"/>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8F482C08-3221-8C4B-A9E2-4C2932758D51}"/>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0F0DAD0-348C-2340-8890-967C7D130063}"/>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8013141B-1C4F-564D-A9F3-1D18838993D2}"/>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E1DE8C83-902E-0A45-99C3-F52DE7023521}"/>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94869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tel og innhold">
    <p:bg>
      <p:bgPr>
        <a:gradFill>
          <a:gsLst>
            <a:gs pos="0">
              <a:srgbClr val="F6A70A"/>
            </a:gs>
            <a:gs pos="100000">
              <a:srgbClr val="F6A70A">
                <a:alpha val="6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386ECBC-C7C3-1341-B043-F1716F047202}"/>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D5CCF850-7C43-D348-8905-4C010A30BB35}"/>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AD5B582B-8CC5-9A48-A187-76EA0BBBC04D}"/>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22997BC9-6867-A34E-A786-A52F8C222B02}"/>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C7526EC4-917D-D548-8A65-11892014778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432122A4-C6CD-634E-949C-05BC5DD1536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8080296F-2C04-7F4D-8950-600E9AC8C63C}"/>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3CCC923F-8D4E-E445-B988-42626CD04CA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40030D7E-3905-BC42-97AC-B9829203042A}"/>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05C8ED67-7D9A-ED44-8223-236EE4D19E20}"/>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6618EB33-0A75-3A4A-B109-C02D37D5DEB3}"/>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75047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tel og innhold">
    <p:bg>
      <p:bgPr>
        <a:gradFill>
          <a:gsLst>
            <a:gs pos="0">
              <a:srgbClr val="2B8636"/>
            </a:gs>
            <a:gs pos="100000">
              <a:srgbClr val="89AA2E">
                <a:alpha val="8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F8A1702-EB3B-6C41-892C-1DDA8568BA92}"/>
              </a:ext>
            </a:extLst>
          </p:cNvPr>
          <p:cNvSpPr>
            <a:spLocks noGrp="1"/>
          </p:cNvSpPr>
          <p:nvPr>
            <p:ph type="body" sz="quarter" idx="15" hasCustomPrompt="1"/>
          </p:nvPr>
        </p:nvSpPr>
        <p:spPr>
          <a:xfrm>
            <a:off x="643435" y="3056502"/>
            <a:ext cx="10665218"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C6EDD975-2603-2042-A253-1F1147E3D67A}"/>
              </a:ext>
            </a:extLst>
          </p:cNvPr>
          <p:cNvSpPr>
            <a:spLocks noGrp="1"/>
          </p:cNvSpPr>
          <p:nvPr>
            <p:ph type="subTitle" idx="1"/>
          </p:nvPr>
        </p:nvSpPr>
        <p:spPr>
          <a:xfrm>
            <a:off x="643435" y="3886159"/>
            <a:ext cx="10665218"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2CD4446C-151C-3B4F-870B-48CF87460B35}"/>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EFBCFEA4-C757-3149-8B4F-01C948142529}"/>
              </a:ext>
            </a:extLst>
          </p:cNvPr>
          <p:cNvSpPr/>
          <p:nvPr userDrawn="1"/>
        </p:nvSpPr>
        <p:spPr>
          <a:xfrm>
            <a:off x="6031803" y="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336469FF-800C-EE47-8166-9F60C0567EA3}"/>
              </a:ext>
            </a:extLst>
          </p:cNvPr>
          <p:cNvSpPr/>
          <p:nvPr userDrawn="1"/>
        </p:nvSpPr>
        <p:spPr>
          <a:xfrm>
            <a:off x="10987541" y="45926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486F0583-0F99-0944-9919-27F7C4990977}"/>
              </a:ext>
            </a:extLst>
          </p:cNvPr>
          <p:cNvSpPr/>
          <p:nvPr userDrawn="1"/>
        </p:nvSpPr>
        <p:spPr>
          <a:xfrm>
            <a:off x="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5CBEFAD-B213-5041-8C81-59B586F04A19}"/>
              </a:ext>
            </a:extLst>
          </p:cNvPr>
          <p:cNvSpPr/>
          <p:nvPr userDrawn="1"/>
        </p:nvSpPr>
        <p:spPr>
          <a:xfrm>
            <a:off x="3501261"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2E3719D7-BF86-6241-BACF-F33B44F0CD20}"/>
              </a:ext>
            </a:extLst>
          </p:cNvPr>
          <p:cNvSpPr/>
          <p:nvPr userDrawn="1"/>
        </p:nvSpPr>
        <p:spPr>
          <a:xfrm rot="10800000">
            <a:off x="11308653"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C64F7A9D-C767-B74B-98D3-DD63B07EBD14}"/>
              </a:ext>
            </a:extLst>
          </p:cNvPr>
          <p:cNvSpPr/>
          <p:nvPr userDrawn="1"/>
        </p:nvSpPr>
        <p:spPr>
          <a:xfrm rot="10800000">
            <a:off x="437568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824CD40C-BB5D-7E42-9679-DA118B2BCC94}"/>
              </a:ext>
            </a:extLst>
          </p:cNvPr>
          <p:cNvSpPr/>
          <p:nvPr userDrawn="1"/>
        </p:nvSpPr>
        <p:spPr>
          <a:xfrm rot="10800000">
            <a:off x="6096000"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F41D9119-753A-FE41-8767-645656A5395B}"/>
              </a:ext>
            </a:extLst>
          </p:cNvPr>
          <p:cNvSpPr/>
          <p:nvPr userDrawn="1"/>
        </p:nvSpPr>
        <p:spPr>
          <a:xfrm rot="10800000">
            <a:off x="85942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9564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tel og innhold">
    <p:bg>
      <p:bgPr>
        <a:gradFill>
          <a:gsLst>
            <a:gs pos="0">
              <a:srgbClr val="D24228"/>
            </a:gs>
            <a:gs pos="100000">
              <a:srgbClr val="E17980">
                <a:alpha val="9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C09520E-92B4-7B4C-8DC5-D9BA0D369214}"/>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5662879B-FA15-3E40-8B8E-9043955A61E0}"/>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A8E8C512-4B73-DB44-B563-BA76078871FE}"/>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3F5A41A4-BA7D-594A-8E5B-9DD65CCC0DDA}"/>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7870DDC-0635-1E48-9017-7C932E39D136}"/>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3490BA59-BDA3-C64B-B3A8-A30DE79DBA7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F60DF030-DED4-C84D-A780-6056B334120D}"/>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6DB03CD7-346E-FE43-B6E0-01AAB29C9BD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231CF1CF-F361-C949-AF9D-2917BCEEFDB0}"/>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3C47E76E-E395-5C4C-A93E-BE1AB956811A}"/>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063B8247-8B4A-424F-8283-912AE1E4DE3F}"/>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26114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tel og innhold">
    <p:bg>
      <p:bgPr>
        <a:gradFill>
          <a:gsLst>
            <a:gs pos="0">
              <a:srgbClr val="6D5339"/>
            </a:gs>
            <a:gs pos="100000">
              <a:srgbClr val="EBCB9F"/>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C09520E-92B4-7B4C-8DC5-D9BA0D369214}"/>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Chapter title here</a:t>
            </a:r>
          </a:p>
        </p:txBody>
      </p:sp>
      <p:sp>
        <p:nvSpPr>
          <p:cNvPr id="9" name="Subtitle 2">
            <a:extLst>
              <a:ext uri="{FF2B5EF4-FFF2-40B4-BE49-F238E27FC236}">
                <a16:creationId xmlns:a16="http://schemas.microsoft.com/office/drawing/2014/main" id="{5662879B-FA15-3E40-8B8E-9043955A61E0}"/>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10" name="Picture 9">
            <a:extLst>
              <a:ext uri="{FF2B5EF4-FFF2-40B4-BE49-F238E27FC236}">
                <a16:creationId xmlns:a16="http://schemas.microsoft.com/office/drawing/2014/main" id="{A8E8C512-4B73-DB44-B563-BA76078871FE}"/>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3F5A41A4-BA7D-594A-8E5B-9DD65CCC0DDA}"/>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7870DDC-0635-1E48-9017-7C932E39D136}"/>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3490BA59-BDA3-C64B-B3A8-A30DE79DBA7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F60DF030-DED4-C84D-A780-6056B334120D}"/>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6DB03CD7-346E-FE43-B6E0-01AAB29C9BD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231CF1CF-F361-C949-AF9D-2917BCEEFDB0}"/>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3C47E76E-E395-5C4C-A93E-BE1AB956811A}"/>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063B8247-8B4A-424F-8283-912AE1E4DE3F}"/>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26658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p:bg>
      <p:bgPr>
        <a:solidFill>
          <a:srgbClr val="FFFFFF">
            <a:alpha val="9804"/>
          </a:srgbClr>
        </a:solidFill>
        <a:effectLst/>
      </p:bgPr>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3A958BBD-B190-9446-927B-1BAEDF8B5597}"/>
              </a:ext>
            </a:extLst>
          </p:cNvPr>
          <p:cNvSpPr>
            <a:spLocks noGrp="1"/>
          </p:cNvSpPr>
          <p:nvPr>
            <p:ph type="pic" sz="quarter" idx="10"/>
          </p:nvPr>
        </p:nvSpPr>
        <p:spPr>
          <a:xfrm>
            <a:off x="0" y="0"/>
            <a:ext cx="12192000" cy="6858000"/>
          </a:xfrm>
        </p:spPr>
        <p:txBody>
          <a:bodyPr>
            <a:normAutofit/>
          </a:bodyPr>
          <a:lstStyle>
            <a:lvl1pPr algn="ctr">
              <a:defRPr sz="4000"/>
            </a:lvl1pPr>
          </a:lstStyle>
          <a:p>
            <a:r>
              <a:rPr lang="en-GB"/>
              <a:t>Click icon to add picture</a:t>
            </a:r>
            <a:endParaRPr lang="en-US"/>
          </a:p>
        </p:txBody>
      </p:sp>
      <p:sp>
        <p:nvSpPr>
          <p:cNvPr id="8" name="Date Placeholder 3">
            <a:extLst>
              <a:ext uri="{FF2B5EF4-FFF2-40B4-BE49-F238E27FC236}">
                <a16:creationId xmlns:a16="http://schemas.microsoft.com/office/drawing/2014/main" id="{EAD2D80E-82C1-0B48-8D77-32CD3860771B}"/>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5/23/2024</a:t>
            </a:fld>
            <a:endParaRPr lang="en-US"/>
          </a:p>
        </p:txBody>
      </p:sp>
      <p:sp>
        <p:nvSpPr>
          <p:cNvPr id="9" name="Footer Placeholder 4">
            <a:extLst>
              <a:ext uri="{FF2B5EF4-FFF2-40B4-BE49-F238E27FC236}">
                <a16:creationId xmlns:a16="http://schemas.microsoft.com/office/drawing/2014/main" id="{66100030-06ED-984B-A9AE-B26E0F75C090}"/>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10" name="Slide Number Placeholder 5">
            <a:extLst>
              <a:ext uri="{FF2B5EF4-FFF2-40B4-BE49-F238E27FC236}">
                <a16:creationId xmlns:a16="http://schemas.microsoft.com/office/drawing/2014/main" id="{62C9BB57-B5BB-C048-80CA-2112B66022D2}"/>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0_Tittellysbilde">
    <p:bg>
      <p:bgPr>
        <a:solidFill>
          <a:srgbClr val="FAEDBC">
            <a:alpha val="9804"/>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FB570E-21A5-99EE-67A3-CB44E2087D35}"/>
              </a:ext>
            </a:extLst>
          </p:cNvPr>
          <p:cNvPicPr>
            <a:picLocks noChangeAspect="1"/>
          </p:cNvPicPr>
          <p:nvPr userDrawn="1"/>
        </p:nvPicPr>
        <p:blipFill rotWithShape="1">
          <a:blip r:embed="rId2"/>
          <a:srcRect t="7528" r="1876" b="7528"/>
          <a:stretch/>
        </p:blipFill>
        <p:spPr>
          <a:xfrm>
            <a:off x="1610734" y="-1"/>
            <a:ext cx="10578006" cy="6858001"/>
          </a:xfrm>
          <a:prstGeom prst="rect">
            <a:avLst/>
          </a:prstGeom>
        </p:spPr>
      </p:pic>
      <p:sp>
        <p:nvSpPr>
          <p:cNvPr id="4" name="Rectangle 3">
            <a:extLst>
              <a:ext uri="{FF2B5EF4-FFF2-40B4-BE49-F238E27FC236}">
                <a16:creationId xmlns:a16="http://schemas.microsoft.com/office/drawing/2014/main" id="{9238BB3D-1CD5-15EA-55D8-6E7011FE809F}"/>
              </a:ext>
            </a:extLst>
          </p:cNvPr>
          <p:cNvSpPr/>
          <p:nvPr userDrawn="1"/>
        </p:nvSpPr>
        <p:spPr>
          <a:xfrm>
            <a:off x="-3260" y="-1"/>
            <a:ext cx="12192000" cy="6874042"/>
          </a:xfrm>
          <a:prstGeom prst="rect">
            <a:avLst/>
          </a:prstGeom>
          <a:gradFill>
            <a:gsLst>
              <a:gs pos="0">
                <a:srgbClr val="1BC2EE">
                  <a:alpha val="84551"/>
                </a:srgbClr>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ctangle 9">
            <a:extLst>
              <a:ext uri="{FF2B5EF4-FFF2-40B4-BE49-F238E27FC236}">
                <a16:creationId xmlns:a16="http://schemas.microsoft.com/office/drawing/2014/main" id="{79ACA503-FA50-E445-9979-B383A80BFCEF}"/>
              </a:ext>
            </a:extLst>
          </p:cNvPr>
          <p:cNvSpPr/>
          <p:nvPr userDrawn="1"/>
        </p:nvSpPr>
        <p:spPr>
          <a:xfrm rot="10800000">
            <a:off x="11308653" y="623091"/>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70669852-B41A-EA49-8723-7F8F2F1FFD84}"/>
              </a:ext>
            </a:extLst>
          </p:cNvPr>
          <p:cNvSpPr/>
          <p:nvPr userDrawn="1"/>
        </p:nvSpPr>
        <p:spPr>
          <a:xfrm rot="10800000">
            <a:off x="8385859" y="1082351"/>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5295C02D-3CAA-D14E-A886-46F0B60F613D}"/>
              </a:ext>
            </a:extLst>
          </p:cNvPr>
          <p:cNvSpPr/>
          <p:nvPr userDrawn="1"/>
        </p:nvSpPr>
        <p:spPr>
          <a:xfrm rot="10800000">
            <a:off x="2028699" y="0"/>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CAEDCF2E-966E-A940-AD9C-7E7752364C00}"/>
              </a:ext>
            </a:extLst>
          </p:cNvPr>
          <p:cNvSpPr/>
          <p:nvPr userDrawn="1"/>
        </p:nvSpPr>
        <p:spPr>
          <a:xfrm rot="10800000">
            <a:off x="5028862" y="-1"/>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Picture 13">
            <a:extLst>
              <a:ext uri="{FF2B5EF4-FFF2-40B4-BE49-F238E27FC236}">
                <a16:creationId xmlns:a16="http://schemas.microsoft.com/office/drawing/2014/main" id="{5A95558E-B898-054A-B73E-FE784DD63DAE}"/>
              </a:ext>
            </a:extLst>
          </p:cNvPr>
          <p:cNvPicPr>
            <a:picLocks noChangeAspect="1"/>
          </p:cNvPicPr>
          <p:nvPr userDrawn="1"/>
        </p:nvPicPr>
        <p:blipFill>
          <a:blip r:embed="rId3"/>
          <a:stretch>
            <a:fillRect/>
          </a:stretch>
        </p:blipFill>
        <p:spPr>
          <a:xfrm>
            <a:off x="486196" y="2183849"/>
            <a:ext cx="2882037" cy="1853321"/>
          </a:xfrm>
          <a:prstGeom prst="rect">
            <a:avLst/>
          </a:prstGeom>
        </p:spPr>
      </p:pic>
      <p:sp>
        <p:nvSpPr>
          <p:cNvPr id="15" name="Plassholder for tekst 8">
            <a:extLst>
              <a:ext uri="{FF2B5EF4-FFF2-40B4-BE49-F238E27FC236}">
                <a16:creationId xmlns:a16="http://schemas.microsoft.com/office/drawing/2014/main" id="{1A77DE0D-EDC8-BD42-90E0-094F5E382FF5}"/>
              </a:ext>
            </a:extLst>
          </p:cNvPr>
          <p:cNvSpPr>
            <a:spLocks noGrp="1"/>
          </p:cNvSpPr>
          <p:nvPr>
            <p:ph type="body" sz="quarter" idx="13" hasCustomPrompt="1"/>
          </p:nvPr>
        </p:nvSpPr>
        <p:spPr>
          <a:xfrm>
            <a:off x="643435" y="4674151"/>
            <a:ext cx="4711991" cy="744996"/>
          </a:xfrm>
        </p:spPr>
        <p:txBody>
          <a:bodyPr anchor="t">
            <a:noAutofit/>
          </a:bodyPr>
          <a:lstStyle>
            <a:lvl1pPr marL="0" indent="0">
              <a:buFontTx/>
              <a:buNone/>
              <a:defRPr sz="6000" b="1" i="0">
                <a:solidFill>
                  <a:srgbClr val="FFFFFF"/>
                </a:solidFill>
                <a:latin typeface="Franklin Gothic Demi" panose="020B0603020102020204" pitchFamily="34" charset="0"/>
              </a:defRPr>
            </a:lvl1pPr>
          </a:lstStyle>
          <a:p>
            <a:r>
              <a:rPr lang="en-US"/>
              <a:t>Thank you!</a:t>
            </a:r>
          </a:p>
        </p:txBody>
      </p:sp>
      <p:sp>
        <p:nvSpPr>
          <p:cNvPr id="18" name="TextBox 17">
            <a:extLst>
              <a:ext uri="{FF2B5EF4-FFF2-40B4-BE49-F238E27FC236}">
                <a16:creationId xmlns:a16="http://schemas.microsoft.com/office/drawing/2014/main" id="{2DC2ECE2-560F-2845-91F0-CE0CC0CD3314}"/>
              </a:ext>
            </a:extLst>
          </p:cNvPr>
          <p:cNvSpPr txBox="1"/>
          <p:nvPr userDrawn="1"/>
        </p:nvSpPr>
        <p:spPr>
          <a:xfrm>
            <a:off x="643435" y="5613768"/>
            <a:ext cx="4345172" cy="523220"/>
          </a:xfrm>
          <a:prstGeom prst="rect">
            <a:avLst/>
          </a:prstGeom>
          <a:noFill/>
        </p:spPr>
        <p:txBody>
          <a:bodyPr wrap="square" rtlCol="0">
            <a:spAutoFit/>
          </a:bodyPr>
          <a:lstStyle/>
          <a:p>
            <a:r>
              <a:rPr lang="nb-NO" sz="1400" err="1">
                <a:solidFill>
                  <a:srgbClr val="FFFFFF"/>
                </a:solidFill>
              </a:rPr>
              <a:t>www.eiti.org</a:t>
            </a:r>
            <a:endParaRPr lang="nb-NO" sz="1400">
              <a:solidFill>
                <a:srgbClr val="FFFFFF"/>
              </a:solidFill>
            </a:endParaRPr>
          </a:p>
          <a:p>
            <a:r>
              <a:rPr lang="nb-NO" sz="1400">
                <a:solidFill>
                  <a:srgbClr val="FFFFFF"/>
                </a:solidFill>
              </a:rPr>
              <a:t>@</a:t>
            </a:r>
            <a:r>
              <a:rPr lang="nb-NO" sz="1400" err="1">
                <a:solidFill>
                  <a:srgbClr val="FFFFFF"/>
                </a:solidFill>
              </a:rPr>
              <a:t>EITIorg</a:t>
            </a:r>
            <a:endParaRPr lang="nb-NO" sz="1400">
              <a:solidFill>
                <a:srgbClr val="FFFFFF"/>
              </a:solidFill>
            </a:endParaRPr>
          </a:p>
        </p:txBody>
      </p:sp>
    </p:spTree>
    <p:extLst>
      <p:ext uri="{BB962C8B-B14F-4D97-AF65-F5344CB8AC3E}">
        <p14:creationId xmlns:p14="http://schemas.microsoft.com/office/powerpoint/2010/main" val="1332992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2_Tittellysbilde">
    <p:bg>
      <p:bgPr>
        <a:solidFill>
          <a:srgbClr val="FFFFFF">
            <a:alpha val="9804"/>
          </a:srgb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B49AE6F-E19C-A941-AFAF-9A6AD40CEF82}"/>
              </a:ext>
            </a:extLst>
          </p:cNvPr>
          <p:cNvSpPr/>
          <p:nvPr userDrawn="1"/>
        </p:nvSpPr>
        <p:spPr>
          <a:xfrm>
            <a:off x="0" y="459260"/>
            <a:ext cx="883347" cy="280207"/>
          </a:xfrm>
          <a:prstGeom prst="rect">
            <a:avLst/>
          </a:prstGeom>
          <a:solidFill>
            <a:srgbClr val="009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0DC020A5-4687-B34F-9A8C-86567B4C9A9A}"/>
              </a:ext>
            </a:extLst>
          </p:cNvPr>
          <p:cNvSpPr/>
          <p:nvPr userDrawn="1"/>
        </p:nvSpPr>
        <p:spPr>
          <a:xfrm>
            <a:off x="8090434"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6447FAB2-898D-7949-B255-53D40E4BE1E2}"/>
              </a:ext>
            </a:extLst>
          </p:cNvPr>
          <p:cNvSpPr/>
          <p:nvPr userDrawn="1"/>
        </p:nvSpPr>
        <p:spPr>
          <a:xfrm>
            <a:off x="11313170" y="1082351"/>
            <a:ext cx="878830" cy="280207"/>
          </a:xfrm>
          <a:prstGeom prst="rect">
            <a:avLst/>
          </a:prstGeom>
          <a:solidFill>
            <a:srgbClr val="002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35EC463A-E2A6-5944-82A5-DEAB1D87A9D8}"/>
              </a:ext>
            </a:extLst>
          </p:cNvPr>
          <p:cNvSpPr/>
          <p:nvPr userDrawn="1"/>
        </p:nvSpPr>
        <p:spPr>
          <a:xfrm>
            <a:off x="5870234" y="1077544"/>
            <a:ext cx="321112" cy="280207"/>
          </a:xfrm>
          <a:prstGeom prst="rect">
            <a:avLst/>
          </a:prstGeom>
          <a:solidFill>
            <a:srgbClr val="005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tekst 8">
            <a:extLst>
              <a:ext uri="{FF2B5EF4-FFF2-40B4-BE49-F238E27FC236}">
                <a16:creationId xmlns:a16="http://schemas.microsoft.com/office/drawing/2014/main" id="{7B15DB75-8F7F-7347-B7EE-37CBE3ABD8A2}"/>
              </a:ext>
            </a:extLst>
          </p:cNvPr>
          <p:cNvSpPr>
            <a:spLocks noGrp="1"/>
          </p:cNvSpPr>
          <p:nvPr>
            <p:ph type="body" sz="quarter" idx="13" hasCustomPrompt="1"/>
          </p:nvPr>
        </p:nvSpPr>
        <p:spPr>
          <a:xfrm>
            <a:off x="643435" y="4674151"/>
            <a:ext cx="4711991" cy="744996"/>
          </a:xfrm>
        </p:spPr>
        <p:txBody>
          <a:bodyPr anchor="t">
            <a:noAutofit/>
          </a:bodyPr>
          <a:lstStyle>
            <a:lvl1pPr marL="0" indent="0">
              <a:buFontTx/>
              <a:buNone/>
              <a:defRPr sz="6000" b="1" i="0">
                <a:solidFill>
                  <a:srgbClr val="002157"/>
                </a:solidFill>
                <a:latin typeface="Franklin Gothic Demi" panose="020B0603020102020204" pitchFamily="34" charset="0"/>
              </a:defRPr>
            </a:lvl1pPr>
          </a:lstStyle>
          <a:p>
            <a:r>
              <a:rPr lang="en-US"/>
              <a:t>Thank you!</a:t>
            </a:r>
          </a:p>
        </p:txBody>
      </p:sp>
      <p:sp>
        <p:nvSpPr>
          <p:cNvPr id="12" name="TextBox 11">
            <a:extLst>
              <a:ext uri="{FF2B5EF4-FFF2-40B4-BE49-F238E27FC236}">
                <a16:creationId xmlns:a16="http://schemas.microsoft.com/office/drawing/2014/main" id="{6F6104C9-D1B6-8544-9499-7875078E02A9}"/>
              </a:ext>
            </a:extLst>
          </p:cNvPr>
          <p:cNvSpPr txBox="1"/>
          <p:nvPr userDrawn="1"/>
        </p:nvSpPr>
        <p:spPr>
          <a:xfrm>
            <a:off x="643435" y="5613768"/>
            <a:ext cx="4345172" cy="523220"/>
          </a:xfrm>
          <a:prstGeom prst="rect">
            <a:avLst/>
          </a:prstGeom>
          <a:noFill/>
        </p:spPr>
        <p:txBody>
          <a:bodyPr wrap="square" rtlCol="0">
            <a:spAutoFit/>
          </a:bodyPr>
          <a:lstStyle/>
          <a:p>
            <a:r>
              <a:rPr lang="nb-NO" sz="1400" err="1">
                <a:solidFill>
                  <a:srgbClr val="002157"/>
                </a:solidFill>
              </a:rPr>
              <a:t>www.eiti.org</a:t>
            </a:r>
            <a:endParaRPr lang="nb-NO" sz="1400">
              <a:solidFill>
                <a:srgbClr val="002157"/>
              </a:solidFill>
            </a:endParaRPr>
          </a:p>
          <a:p>
            <a:r>
              <a:rPr lang="nb-NO" sz="1400">
                <a:solidFill>
                  <a:srgbClr val="002157"/>
                </a:solidFill>
              </a:rPr>
              <a:t>@</a:t>
            </a:r>
            <a:r>
              <a:rPr lang="nb-NO" sz="1400" err="1">
                <a:solidFill>
                  <a:srgbClr val="002157"/>
                </a:solidFill>
              </a:rPr>
              <a:t>EITIorg</a:t>
            </a:r>
            <a:endParaRPr lang="nb-NO" sz="1400">
              <a:solidFill>
                <a:srgbClr val="002157"/>
              </a:solidFill>
            </a:endParaRPr>
          </a:p>
        </p:txBody>
      </p:sp>
      <p:pic>
        <p:nvPicPr>
          <p:cNvPr id="15" name="Picture 14">
            <a:extLst>
              <a:ext uri="{FF2B5EF4-FFF2-40B4-BE49-F238E27FC236}">
                <a16:creationId xmlns:a16="http://schemas.microsoft.com/office/drawing/2014/main" id="{3F2167BE-9890-394A-B6BD-227F130B0304}"/>
              </a:ext>
            </a:extLst>
          </p:cNvPr>
          <p:cNvPicPr>
            <a:picLocks noChangeAspect="1"/>
          </p:cNvPicPr>
          <p:nvPr userDrawn="1"/>
        </p:nvPicPr>
        <p:blipFill>
          <a:blip r:embed="rId2"/>
          <a:stretch>
            <a:fillRect/>
          </a:stretch>
        </p:blipFill>
        <p:spPr>
          <a:xfrm>
            <a:off x="486196" y="2183849"/>
            <a:ext cx="2882037" cy="1853321"/>
          </a:xfrm>
          <a:prstGeom prst="rect">
            <a:avLst/>
          </a:prstGeom>
        </p:spPr>
      </p:pic>
    </p:spTree>
    <p:extLst>
      <p:ext uri="{BB962C8B-B14F-4D97-AF65-F5344CB8AC3E}">
        <p14:creationId xmlns:p14="http://schemas.microsoft.com/office/powerpoint/2010/main" val="228020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1_pictur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bilde 7">
            <a:extLst>
              <a:ext uri="{FF2B5EF4-FFF2-40B4-BE49-F238E27FC236}">
                <a16:creationId xmlns:a16="http://schemas.microsoft.com/office/drawing/2014/main" id="{4F2049E2-5D62-9F41-ACD6-231A22C20DCD}"/>
              </a:ext>
            </a:extLst>
          </p:cNvPr>
          <p:cNvSpPr>
            <a:spLocks noGrp="1"/>
          </p:cNvSpPr>
          <p:nvPr>
            <p:ph type="pic" sz="quarter" idx="14"/>
          </p:nvPr>
        </p:nvSpPr>
        <p:spPr>
          <a:xfrm>
            <a:off x="6096000" y="0"/>
            <a:ext cx="6096000" cy="6857999"/>
          </a:xfrm>
        </p:spPr>
        <p:txBody>
          <a:bodyPr/>
          <a:lstStyle/>
          <a:p>
            <a:r>
              <a:rPr lang="en-GB"/>
              <a:t>Click icon to add picture</a:t>
            </a:r>
            <a:endParaRPr lang="en-US"/>
          </a:p>
        </p:txBody>
      </p:sp>
      <p:sp>
        <p:nvSpPr>
          <p:cNvPr id="11" name="Subtitle 2">
            <a:extLst>
              <a:ext uri="{FF2B5EF4-FFF2-40B4-BE49-F238E27FC236}">
                <a16:creationId xmlns:a16="http://schemas.microsoft.com/office/drawing/2014/main" id="{F978CED7-1B95-B54B-967E-5A9C799EA0EE}"/>
              </a:ext>
            </a:extLst>
          </p:cNvPr>
          <p:cNvSpPr>
            <a:spLocks noGrp="1"/>
          </p:cNvSpPr>
          <p:nvPr>
            <p:ph type="subTitle" idx="1"/>
          </p:nvPr>
        </p:nvSpPr>
        <p:spPr>
          <a:xfrm>
            <a:off x="643435" y="3886159"/>
            <a:ext cx="4711991"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2" name="Plassholder for tekst 8">
            <a:extLst>
              <a:ext uri="{FF2B5EF4-FFF2-40B4-BE49-F238E27FC236}">
                <a16:creationId xmlns:a16="http://schemas.microsoft.com/office/drawing/2014/main" id="{913D38AA-ACB5-4C42-9C8B-E6188D4EBB8A}"/>
              </a:ext>
            </a:extLst>
          </p:cNvPr>
          <p:cNvSpPr>
            <a:spLocks noGrp="1"/>
          </p:cNvSpPr>
          <p:nvPr>
            <p:ph type="body" sz="quarter" idx="13" hasCustomPrompt="1"/>
          </p:nvPr>
        </p:nvSpPr>
        <p:spPr>
          <a:xfrm>
            <a:off x="643435" y="3056502"/>
            <a:ext cx="4711991"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a:t>Title here</a:t>
            </a:r>
          </a:p>
        </p:txBody>
      </p:sp>
      <p:pic>
        <p:nvPicPr>
          <p:cNvPr id="19" name="Picture 18">
            <a:extLst>
              <a:ext uri="{FF2B5EF4-FFF2-40B4-BE49-F238E27FC236}">
                <a16:creationId xmlns:a16="http://schemas.microsoft.com/office/drawing/2014/main" id="{CC5F0900-427D-C54E-8B7E-FE2A4DF859EF}"/>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F01A58E3-4FEB-7F4F-BE0F-B059D67E39B7}"/>
              </a:ext>
            </a:extLst>
          </p:cNvPr>
          <p:cNvSpPr/>
          <p:nvPr userDrawn="1"/>
        </p:nvSpPr>
        <p:spPr>
          <a:xfrm>
            <a:off x="643435"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6F489C5E-01B9-A44F-8C09-25A33D507AB2}"/>
              </a:ext>
            </a:extLst>
          </p:cNvPr>
          <p:cNvSpPr/>
          <p:nvPr userDrawn="1"/>
        </p:nvSpPr>
        <p:spPr>
          <a:xfrm>
            <a:off x="4074728"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945A21D7-8597-D64F-803E-53A5D42A29C3}"/>
              </a:ext>
            </a:extLst>
          </p:cNvPr>
          <p:cNvSpPr/>
          <p:nvPr userDrawn="1"/>
        </p:nvSpPr>
        <p:spPr>
          <a:xfrm>
            <a:off x="521717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5D850B22-B830-B747-B47D-4A978996033B}"/>
              </a:ext>
            </a:extLst>
          </p:cNvPr>
          <p:cNvSpPr/>
          <p:nvPr userDrawn="1"/>
        </p:nvSpPr>
        <p:spPr>
          <a:xfrm>
            <a:off x="2287473"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2199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tellysbild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Picture 5">
            <a:extLst>
              <a:ext uri="{FF2B5EF4-FFF2-40B4-BE49-F238E27FC236}">
                <a16:creationId xmlns:a16="http://schemas.microsoft.com/office/drawing/2014/main" id="{52725910-2A8E-644C-8AE0-0D8893931115}"/>
              </a:ext>
            </a:extLst>
          </p:cNvPr>
          <p:cNvPicPr>
            <a:picLocks noChangeAspect="1"/>
          </p:cNvPicPr>
          <p:nvPr userDrawn="1"/>
        </p:nvPicPr>
        <p:blipFill>
          <a:blip r:embed="rId2"/>
          <a:stretch>
            <a:fillRect/>
          </a:stretch>
        </p:blipFill>
        <p:spPr>
          <a:xfrm>
            <a:off x="3957230" y="2053643"/>
            <a:ext cx="4277537" cy="2750711"/>
          </a:xfrm>
          <a:prstGeom prst="rect">
            <a:avLst/>
          </a:prstGeom>
        </p:spPr>
      </p:pic>
      <p:sp>
        <p:nvSpPr>
          <p:cNvPr id="9" name="Rectangle 8">
            <a:extLst>
              <a:ext uri="{FF2B5EF4-FFF2-40B4-BE49-F238E27FC236}">
                <a16:creationId xmlns:a16="http://schemas.microsoft.com/office/drawing/2014/main" id="{CF41344B-58B7-C649-BB2F-0F1B47F243D2}"/>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ctangle 9">
            <a:extLst>
              <a:ext uri="{FF2B5EF4-FFF2-40B4-BE49-F238E27FC236}">
                <a16:creationId xmlns:a16="http://schemas.microsoft.com/office/drawing/2014/main" id="{BB8C847C-FD7F-FD42-BD44-7CDF1FAB5F87}"/>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469446E0-B354-BF41-9A69-98CC87CF9EE0}"/>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CE4269DA-C37A-D940-A720-98642AF5CFDB}"/>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6AA5F1C2-D968-234A-B538-0EFF43A1AED5}"/>
              </a:ext>
            </a:extLst>
          </p:cNvPr>
          <p:cNvSpPr/>
          <p:nvPr userDrawn="1"/>
        </p:nvSpPr>
        <p:spPr>
          <a:xfrm rot="10800000">
            <a:off x="9014878"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F562827-34BE-A04E-AE24-AC13E6DB7C89}"/>
              </a:ext>
            </a:extLst>
          </p:cNvPr>
          <p:cNvSpPr/>
          <p:nvPr userDrawn="1"/>
        </p:nvSpPr>
        <p:spPr>
          <a:xfrm rot="10800000">
            <a:off x="407300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57DC4FF4-C8E8-DB4B-98FF-6684A75F5CC4}"/>
              </a:ext>
            </a:extLst>
          </p:cNvPr>
          <p:cNvSpPr/>
          <p:nvPr userDrawn="1"/>
        </p:nvSpPr>
        <p:spPr>
          <a:xfrm rot="10800000">
            <a:off x="154010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896B0C4-03B6-C640-86AD-1224C56F4507}"/>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81230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9_Tittellysbilde">
    <p:bg>
      <p:bgPr>
        <a:solidFill>
          <a:srgbClr val="FFFFFF">
            <a:alpha val="9804"/>
          </a:srgb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00D4C1-CA83-924C-ACF6-7A56C964A98E}"/>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8" name="Subtitle 2">
            <a:extLst>
              <a:ext uri="{FF2B5EF4-FFF2-40B4-BE49-F238E27FC236}">
                <a16:creationId xmlns:a16="http://schemas.microsoft.com/office/drawing/2014/main" id="{4F097DB4-7D69-F446-9FAB-5641F169DD51}"/>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13285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9" name="Plassholder for tekst 8">
            <a:extLst>
              <a:ext uri="{FF2B5EF4-FFF2-40B4-BE49-F238E27FC236}">
                <a16:creationId xmlns:a16="http://schemas.microsoft.com/office/drawing/2014/main" id="{32FDEDD4-3C78-3343-9A10-1A3EE7C62945}"/>
              </a:ext>
            </a:extLst>
          </p:cNvPr>
          <p:cNvSpPr>
            <a:spLocks noGrp="1"/>
          </p:cNvSpPr>
          <p:nvPr>
            <p:ph type="body" sz="quarter" idx="13" hasCustomPrompt="1"/>
          </p:nvPr>
        </p:nvSpPr>
        <p:spPr>
          <a:xfrm>
            <a:off x="643435" y="3056502"/>
            <a:ext cx="11227453" cy="744996"/>
          </a:xfrm>
        </p:spPr>
        <p:txBody>
          <a:bodyPr anchor="t">
            <a:normAutofit/>
          </a:bodyPr>
          <a:lstStyle>
            <a:lvl1pPr marL="0" indent="0">
              <a:buFontTx/>
              <a:buNone/>
              <a:defRPr sz="5600" b="1" i="0">
                <a:solidFill>
                  <a:srgbClr val="132856"/>
                </a:solidFill>
                <a:latin typeface="Franklin Gothic Demi" panose="020B0603020102020204" pitchFamily="34" charset="0"/>
              </a:defRPr>
            </a:lvl1pPr>
          </a:lstStyle>
          <a:p>
            <a:r>
              <a:rPr lang="en-US"/>
              <a:t>Title here</a:t>
            </a:r>
          </a:p>
        </p:txBody>
      </p:sp>
      <p:sp>
        <p:nvSpPr>
          <p:cNvPr id="37" name="Rectangle 36">
            <a:extLst>
              <a:ext uri="{FF2B5EF4-FFF2-40B4-BE49-F238E27FC236}">
                <a16:creationId xmlns:a16="http://schemas.microsoft.com/office/drawing/2014/main" id="{0596C43E-9D9E-1D41-B0B3-CD0EB024A5E4}"/>
              </a:ext>
            </a:extLst>
          </p:cNvPr>
          <p:cNvSpPr/>
          <p:nvPr userDrawn="1"/>
        </p:nvSpPr>
        <p:spPr>
          <a:xfrm>
            <a:off x="3261" y="45926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8" name="Rectangle 37">
            <a:extLst>
              <a:ext uri="{FF2B5EF4-FFF2-40B4-BE49-F238E27FC236}">
                <a16:creationId xmlns:a16="http://schemas.microsoft.com/office/drawing/2014/main" id="{C29B5521-C2A3-A441-B999-F2447A458EAF}"/>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0" name="Rectangle 39">
            <a:extLst>
              <a:ext uri="{FF2B5EF4-FFF2-40B4-BE49-F238E27FC236}">
                <a16:creationId xmlns:a16="http://schemas.microsoft.com/office/drawing/2014/main" id="{EB866F8D-7F58-C141-BC3E-5DBF3CA36587}"/>
              </a:ext>
            </a:extLst>
          </p:cNvPr>
          <p:cNvSpPr/>
          <p:nvPr userDrawn="1"/>
        </p:nvSpPr>
        <p:spPr>
          <a:xfrm>
            <a:off x="11870888"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5" name="TextBox 44">
            <a:extLst>
              <a:ext uri="{FF2B5EF4-FFF2-40B4-BE49-F238E27FC236}">
                <a16:creationId xmlns:a16="http://schemas.microsoft.com/office/drawing/2014/main" id="{8769D740-F336-9140-824F-BE835F2B8E3D}"/>
              </a:ext>
            </a:extLst>
          </p:cNvPr>
          <p:cNvSpPr txBox="1"/>
          <p:nvPr userDrawn="1"/>
        </p:nvSpPr>
        <p:spPr>
          <a:xfrm>
            <a:off x="6572528" y="5808678"/>
            <a:ext cx="4976037" cy="707886"/>
          </a:xfrm>
          <a:prstGeom prst="rect">
            <a:avLst/>
          </a:prstGeom>
          <a:noFill/>
        </p:spPr>
        <p:txBody>
          <a:bodyPr wrap="square" rtlCol="0">
            <a:spAutoFit/>
          </a:bodyPr>
          <a:lstStyle/>
          <a:p>
            <a:pPr algn="r"/>
            <a:r>
              <a:rPr lang="nb-NO" sz="2000" b="0" i="0" kern="1200">
                <a:solidFill>
                  <a:srgbClr val="002157"/>
                </a:solidFill>
                <a:effectLst/>
                <a:latin typeface="+mj-lt"/>
                <a:ea typeface="+mn-ea"/>
                <a:cs typeface="+mn-cs"/>
              </a:rPr>
              <a:t>The global standard for </a:t>
            </a:r>
            <a:r>
              <a:rPr lang="nb-NO" sz="2000" b="0" i="0" kern="1200" err="1">
                <a:solidFill>
                  <a:srgbClr val="002157"/>
                </a:solidFill>
                <a:effectLst/>
                <a:latin typeface="+mj-lt"/>
                <a:ea typeface="+mn-ea"/>
                <a:cs typeface="+mn-cs"/>
              </a:rPr>
              <a:t>the</a:t>
            </a:r>
            <a:r>
              <a:rPr lang="nb-NO" sz="2000" b="0" i="0" kern="1200">
                <a:solidFill>
                  <a:srgbClr val="002157"/>
                </a:solidFill>
                <a:effectLst/>
                <a:latin typeface="+mj-lt"/>
                <a:ea typeface="+mn-ea"/>
                <a:cs typeface="+mn-cs"/>
              </a:rPr>
              <a:t> </a:t>
            </a:r>
            <a:r>
              <a:rPr lang="nb-NO" sz="2000" b="0" i="0" kern="1200" err="1">
                <a:solidFill>
                  <a:srgbClr val="002157"/>
                </a:solidFill>
                <a:effectLst/>
                <a:latin typeface="+mj-lt"/>
                <a:ea typeface="+mn-ea"/>
                <a:cs typeface="+mn-cs"/>
              </a:rPr>
              <a:t>good</a:t>
            </a:r>
            <a:r>
              <a:rPr lang="nb-NO" sz="2000" b="0" i="0" kern="1200">
                <a:solidFill>
                  <a:srgbClr val="002157"/>
                </a:solidFill>
                <a:effectLst/>
                <a:latin typeface="+mj-lt"/>
                <a:ea typeface="+mn-ea"/>
                <a:cs typeface="+mn-cs"/>
              </a:rPr>
              <a:t> </a:t>
            </a:r>
            <a:r>
              <a:rPr lang="nb-NO" sz="2000" b="0" i="0" kern="1200" err="1">
                <a:solidFill>
                  <a:srgbClr val="002157"/>
                </a:solidFill>
                <a:effectLst/>
                <a:latin typeface="+mj-lt"/>
                <a:ea typeface="+mn-ea"/>
                <a:cs typeface="+mn-cs"/>
              </a:rPr>
              <a:t>governance</a:t>
            </a:r>
            <a:br>
              <a:rPr lang="nb-NO" sz="2000" b="0" i="0" kern="1200">
                <a:solidFill>
                  <a:srgbClr val="002157"/>
                </a:solidFill>
                <a:effectLst/>
                <a:latin typeface="+mj-lt"/>
                <a:ea typeface="+mn-ea"/>
                <a:cs typeface="+mn-cs"/>
              </a:rPr>
            </a:br>
            <a:r>
              <a:rPr lang="nb-NO" sz="2000" b="0" i="0" kern="1200" err="1">
                <a:solidFill>
                  <a:srgbClr val="002157"/>
                </a:solidFill>
                <a:effectLst/>
                <a:latin typeface="+mj-lt"/>
                <a:ea typeface="+mn-ea"/>
                <a:cs typeface="+mn-cs"/>
              </a:rPr>
              <a:t>of</a:t>
            </a:r>
            <a:r>
              <a:rPr lang="nb-NO" sz="2000" b="0" i="0" kern="1200">
                <a:solidFill>
                  <a:srgbClr val="002157"/>
                </a:solidFill>
                <a:effectLst/>
                <a:latin typeface="+mj-lt"/>
                <a:ea typeface="+mn-ea"/>
                <a:cs typeface="+mn-cs"/>
              </a:rPr>
              <a:t> </a:t>
            </a:r>
            <a:r>
              <a:rPr lang="nb-NO" sz="2000" b="0" i="0" kern="1200" err="1">
                <a:solidFill>
                  <a:srgbClr val="002157"/>
                </a:solidFill>
                <a:effectLst/>
                <a:latin typeface="+mj-lt"/>
                <a:ea typeface="+mn-ea"/>
                <a:cs typeface="+mn-cs"/>
              </a:rPr>
              <a:t>oil</a:t>
            </a:r>
            <a:r>
              <a:rPr lang="nb-NO" sz="2000" b="0" i="0" kern="1200">
                <a:solidFill>
                  <a:srgbClr val="002157"/>
                </a:solidFill>
                <a:effectLst/>
                <a:latin typeface="+mj-lt"/>
                <a:ea typeface="+mn-ea"/>
                <a:cs typeface="+mn-cs"/>
              </a:rPr>
              <a:t>, gas and mineral </a:t>
            </a:r>
            <a:r>
              <a:rPr lang="nb-NO" sz="2000" b="0" i="0" kern="1200" err="1">
                <a:solidFill>
                  <a:srgbClr val="002157"/>
                </a:solidFill>
                <a:effectLst/>
                <a:latin typeface="+mj-lt"/>
                <a:ea typeface="+mn-ea"/>
                <a:cs typeface="+mn-cs"/>
              </a:rPr>
              <a:t>resources</a:t>
            </a:r>
            <a:r>
              <a:rPr lang="nb-NO" sz="2000" b="0" i="0" kern="1200">
                <a:solidFill>
                  <a:srgbClr val="002157"/>
                </a:solidFill>
                <a:effectLst/>
                <a:latin typeface="+mj-lt"/>
                <a:ea typeface="+mn-ea"/>
                <a:cs typeface="+mn-cs"/>
              </a:rPr>
              <a:t>.</a:t>
            </a:r>
            <a:endParaRPr lang="nb-NO" sz="2000" b="0" i="0">
              <a:solidFill>
                <a:srgbClr val="002157"/>
              </a:solidFill>
              <a:latin typeface="+mj-lt"/>
            </a:endParaRPr>
          </a:p>
        </p:txBody>
      </p:sp>
      <p:sp>
        <p:nvSpPr>
          <p:cNvPr id="46" name="Rectangle 45">
            <a:extLst>
              <a:ext uri="{FF2B5EF4-FFF2-40B4-BE49-F238E27FC236}">
                <a16:creationId xmlns:a16="http://schemas.microsoft.com/office/drawing/2014/main" id="{6BF01A5C-F0D7-7343-90AC-D12336C68785}"/>
              </a:ext>
            </a:extLst>
          </p:cNvPr>
          <p:cNvSpPr/>
          <p:nvPr userDrawn="1"/>
        </p:nvSpPr>
        <p:spPr>
          <a:xfrm>
            <a:off x="751104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662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1_Tittellysbilde">
    <p:bg>
      <p:bgPr>
        <a:solidFill>
          <a:srgbClr val="FFFFFF">
            <a:alpha val="9804"/>
          </a:srgbClr>
        </a:solid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6CE0DCDA-C0F7-D54F-AF4E-9DA03B4CC237}"/>
              </a:ext>
            </a:extLst>
          </p:cNvPr>
          <p:cNvSpPr>
            <a:spLocks noGrp="1"/>
          </p:cNvSpPr>
          <p:nvPr>
            <p:ph type="subTitle" idx="1"/>
          </p:nvPr>
        </p:nvSpPr>
        <p:spPr>
          <a:xfrm>
            <a:off x="643435" y="3886159"/>
            <a:ext cx="4711991" cy="417758"/>
          </a:xfrm>
        </p:spPr>
        <p:txBody>
          <a:bodyPr>
            <a:normAutofit/>
          </a:bodyPr>
          <a:lstStyle>
            <a:lvl1pPr marL="0" indent="0" algn="l">
              <a:lnSpc>
                <a:spcPct val="112000"/>
              </a:lnSpc>
              <a:spcBef>
                <a:spcPts val="0"/>
              </a:spcBef>
              <a:spcAft>
                <a:spcPts val="0"/>
              </a:spcAft>
              <a:buNone/>
              <a:defRPr sz="1600">
                <a:solidFill>
                  <a:srgbClr val="13285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6" name="Plassholder for tekst 8">
            <a:extLst>
              <a:ext uri="{FF2B5EF4-FFF2-40B4-BE49-F238E27FC236}">
                <a16:creationId xmlns:a16="http://schemas.microsoft.com/office/drawing/2014/main" id="{A60C8AA2-1499-8444-9FA4-1DFFBBDF809F}"/>
              </a:ext>
            </a:extLst>
          </p:cNvPr>
          <p:cNvSpPr>
            <a:spLocks noGrp="1"/>
          </p:cNvSpPr>
          <p:nvPr>
            <p:ph type="body" sz="quarter" idx="13" hasCustomPrompt="1"/>
          </p:nvPr>
        </p:nvSpPr>
        <p:spPr>
          <a:xfrm>
            <a:off x="643435" y="3056502"/>
            <a:ext cx="4711991" cy="744996"/>
          </a:xfrm>
        </p:spPr>
        <p:txBody>
          <a:bodyPr anchor="t">
            <a:normAutofit/>
          </a:bodyPr>
          <a:lstStyle>
            <a:lvl1pPr marL="0" indent="0">
              <a:buFontTx/>
              <a:buNone/>
              <a:defRPr sz="5600" b="1" i="0">
                <a:solidFill>
                  <a:srgbClr val="132856"/>
                </a:solidFill>
                <a:latin typeface="Franklin Gothic Demi" panose="020B0603020102020204" pitchFamily="34" charset="0"/>
              </a:defRPr>
            </a:lvl1pPr>
          </a:lstStyle>
          <a:p>
            <a:r>
              <a:rPr lang="en-US"/>
              <a:t>Title here</a:t>
            </a:r>
          </a:p>
        </p:txBody>
      </p:sp>
      <p:sp>
        <p:nvSpPr>
          <p:cNvPr id="7" name="Plassholder for bilde 7">
            <a:extLst>
              <a:ext uri="{FF2B5EF4-FFF2-40B4-BE49-F238E27FC236}">
                <a16:creationId xmlns:a16="http://schemas.microsoft.com/office/drawing/2014/main" id="{CBBB60AB-D187-B94C-89DD-226E326D11DD}"/>
              </a:ext>
            </a:extLst>
          </p:cNvPr>
          <p:cNvSpPr>
            <a:spLocks noGrp="1"/>
          </p:cNvSpPr>
          <p:nvPr>
            <p:ph type="pic" sz="quarter" idx="14"/>
          </p:nvPr>
        </p:nvSpPr>
        <p:spPr>
          <a:xfrm>
            <a:off x="6096000" y="0"/>
            <a:ext cx="6096000" cy="6857999"/>
          </a:xfrm>
        </p:spPr>
        <p:txBody>
          <a:bodyPr/>
          <a:lstStyle/>
          <a:p>
            <a:r>
              <a:rPr lang="en-GB"/>
              <a:t>Click icon to add picture</a:t>
            </a:r>
            <a:endParaRPr lang="en-US"/>
          </a:p>
        </p:txBody>
      </p:sp>
      <p:pic>
        <p:nvPicPr>
          <p:cNvPr id="12" name="Picture 11">
            <a:extLst>
              <a:ext uri="{FF2B5EF4-FFF2-40B4-BE49-F238E27FC236}">
                <a16:creationId xmlns:a16="http://schemas.microsoft.com/office/drawing/2014/main" id="{5700C876-71FD-7C45-80C5-76C71DFC4D63}"/>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18" name="Rectangle 17">
            <a:extLst>
              <a:ext uri="{FF2B5EF4-FFF2-40B4-BE49-F238E27FC236}">
                <a16:creationId xmlns:a16="http://schemas.microsoft.com/office/drawing/2014/main" id="{22C2A41E-824E-C949-AF2A-1CAFA124388F}"/>
              </a:ext>
            </a:extLst>
          </p:cNvPr>
          <p:cNvSpPr/>
          <p:nvPr userDrawn="1"/>
        </p:nvSpPr>
        <p:spPr>
          <a:xfrm>
            <a:off x="3261" y="45926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DC998A1A-FD10-F24F-9824-FA4018CAF4F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41C024B3-2786-E946-837A-A9623899FAAC}"/>
              </a:ext>
            </a:extLst>
          </p:cNvPr>
          <p:cNvSpPr/>
          <p:nvPr userDrawn="1"/>
        </p:nvSpPr>
        <p:spPr>
          <a:xfrm>
            <a:off x="521717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ctangle 20">
            <a:extLst>
              <a:ext uri="{FF2B5EF4-FFF2-40B4-BE49-F238E27FC236}">
                <a16:creationId xmlns:a16="http://schemas.microsoft.com/office/drawing/2014/main" id="{052E1013-46BC-F648-8C7F-359A428369FB}"/>
              </a:ext>
            </a:extLst>
          </p:cNvPr>
          <p:cNvSpPr/>
          <p:nvPr userDrawn="1"/>
        </p:nvSpPr>
        <p:spPr>
          <a:xfrm>
            <a:off x="2233056"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0550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Tittellysbild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Picture 3">
            <a:extLst>
              <a:ext uri="{FF2B5EF4-FFF2-40B4-BE49-F238E27FC236}">
                <a16:creationId xmlns:a16="http://schemas.microsoft.com/office/drawing/2014/main" id="{7EB629E4-6460-A14A-9BC9-0B8BB909E3B7}"/>
              </a:ext>
            </a:extLst>
          </p:cNvPr>
          <p:cNvPicPr>
            <a:picLocks noChangeAspect="1"/>
          </p:cNvPicPr>
          <p:nvPr userDrawn="1"/>
        </p:nvPicPr>
        <p:blipFill>
          <a:blip r:embed="rId2"/>
          <a:stretch>
            <a:fillRect/>
          </a:stretch>
        </p:blipFill>
        <p:spPr>
          <a:xfrm>
            <a:off x="3957230" y="2053643"/>
            <a:ext cx="4277537" cy="2750711"/>
          </a:xfrm>
          <a:prstGeom prst="rect">
            <a:avLst/>
          </a:prstGeom>
        </p:spPr>
      </p:pic>
      <p:sp>
        <p:nvSpPr>
          <p:cNvPr id="23" name="Rectangle 22">
            <a:extLst>
              <a:ext uri="{FF2B5EF4-FFF2-40B4-BE49-F238E27FC236}">
                <a16:creationId xmlns:a16="http://schemas.microsoft.com/office/drawing/2014/main" id="{41CD7BD5-931D-E541-8629-0F1E0B04D6E8}"/>
              </a:ext>
            </a:extLst>
          </p:cNvPr>
          <p:cNvSpPr/>
          <p:nvPr userDrawn="1"/>
        </p:nvSpPr>
        <p:spPr>
          <a:xfrm>
            <a:off x="3261" y="45926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8C5115EB-A749-CB40-ABA6-675F3CD2977F}"/>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24">
            <a:extLst>
              <a:ext uri="{FF2B5EF4-FFF2-40B4-BE49-F238E27FC236}">
                <a16:creationId xmlns:a16="http://schemas.microsoft.com/office/drawing/2014/main" id="{FA5CD8DD-12D1-4B4A-9238-1196CE17BCCA}"/>
              </a:ext>
            </a:extLst>
          </p:cNvPr>
          <p:cNvSpPr/>
          <p:nvPr userDrawn="1"/>
        </p:nvSpPr>
        <p:spPr>
          <a:xfrm>
            <a:off x="751104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25">
            <a:extLst>
              <a:ext uri="{FF2B5EF4-FFF2-40B4-BE49-F238E27FC236}">
                <a16:creationId xmlns:a16="http://schemas.microsoft.com/office/drawing/2014/main" id="{05A3E740-DD37-9245-BD7A-8401CE3A6154}"/>
              </a:ext>
            </a:extLst>
          </p:cNvPr>
          <p:cNvSpPr/>
          <p:nvPr userDrawn="1"/>
        </p:nvSpPr>
        <p:spPr>
          <a:xfrm>
            <a:off x="11870888"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Rectangle 30">
            <a:extLst>
              <a:ext uri="{FF2B5EF4-FFF2-40B4-BE49-F238E27FC236}">
                <a16:creationId xmlns:a16="http://schemas.microsoft.com/office/drawing/2014/main" id="{A09B745A-5D26-C047-A9C7-9C5BEFF193A1}"/>
              </a:ext>
            </a:extLst>
          </p:cNvPr>
          <p:cNvSpPr/>
          <p:nvPr userDrawn="1"/>
        </p:nvSpPr>
        <p:spPr>
          <a:xfrm rot="10800000">
            <a:off x="11308653" y="611853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ctangle 31">
            <a:extLst>
              <a:ext uri="{FF2B5EF4-FFF2-40B4-BE49-F238E27FC236}">
                <a16:creationId xmlns:a16="http://schemas.microsoft.com/office/drawing/2014/main" id="{80EE9FA9-A327-6248-967F-893ADCB92D87}"/>
              </a:ext>
            </a:extLst>
          </p:cNvPr>
          <p:cNvSpPr/>
          <p:nvPr userDrawn="1"/>
        </p:nvSpPr>
        <p:spPr>
          <a:xfrm rot="10800000">
            <a:off x="8389870" y="657779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Rectangle 32">
            <a:extLst>
              <a:ext uri="{FF2B5EF4-FFF2-40B4-BE49-F238E27FC236}">
                <a16:creationId xmlns:a16="http://schemas.microsoft.com/office/drawing/2014/main" id="{C5F2C8DD-E55E-5E49-8657-720F9A9D4DF2}"/>
              </a:ext>
            </a:extLst>
          </p:cNvPr>
          <p:cNvSpPr/>
          <p:nvPr userDrawn="1"/>
        </p:nvSpPr>
        <p:spPr>
          <a:xfrm rot="10800000">
            <a:off x="4285761" y="549543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 name="Rectangle 33">
            <a:extLst>
              <a:ext uri="{FF2B5EF4-FFF2-40B4-BE49-F238E27FC236}">
                <a16:creationId xmlns:a16="http://schemas.microsoft.com/office/drawing/2014/main" id="{269BC6AF-5607-7D45-B183-9BDF4622ED45}"/>
              </a:ext>
            </a:extLst>
          </p:cNvPr>
          <p:cNvSpPr/>
          <p:nvPr userDrawn="1"/>
        </p:nvSpPr>
        <p:spPr>
          <a:xfrm rot="10800000">
            <a:off x="3261" y="5500246"/>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86660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tel og innhold">
    <p:bg>
      <p:bgPr>
        <a:solidFill>
          <a:srgbClr val="FFFFFF">
            <a:alpha val="9804"/>
          </a:srgbClr>
        </a:solidFill>
        <a:effectLst/>
      </p:bgPr>
    </p:bg>
    <p:spTree>
      <p:nvGrpSpPr>
        <p:cNvPr id="1" name=""/>
        <p:cNvGrpSpPr/>
        <p:nvPr/>
      </p:nvGrpSpPr>
      <p:grpSpPr>
        <a:xfrm>
          <a:off x="0" y="0"/>
          <a:ext cx="0" cy="0"/>
          <a:chOff x="0" y="0"/>
          <a:chExt cx="0" cy="0"/>
        </a:xfrm>
      </p:grpSpPr>
      <p:sp>
        <p:nvSpPr>
          <p:cNvPr id="9" name="Plassholder for tekst 8">
            <a:extLst>
              <a:ext uri="{FF2B5EF4-FFF2-40B4-BE49-F238E27FC236}">
                <a16:creationId xmlns:a16="http://schemas.microsoft.com/office/drawing/2014/main" id="{19C52459-D2B3-C546-9363-E84D342AFB7D}"/>
              </a:ext>
            </a:extLst>
          </p:cNvPr>
          <p:cNvSpPr>
            <a:spLocks noGrp="1"/>
          </p:cNvSpPr>
          <p:nvPr>
            <p:ph type="body" sz="quarter" idx="13" hasCustomPrompt="1"/>
          </p:nvPr>
        </p:nvSpPr>
        <p:spPr>
          <a:xfrm>
            <a:off x="642812" y="1194998"/>
            <a:ext cx="4711991" cy="744996"/>
          </a:xfrm>
        </p:spPr>
        <p:txBody>
          <a:bodyPr anchor="t">
            <a:normAutofit/>
          </a:bodyPr>
          <a:lstStyle>
            <a:lvl1pPr marL="0" indent="0">
              <a:buFontTx/>
              <a:buNone/>
              <a:defRPr sz="4000" b="1" i="0">
                <a:latin typeface="Franklin Gothic Demi" panose="020B0603020102020204" pitchFamily="34" charset="0"/>
              </a:defRPr>
            </a:lvl1pPr>
          </a:lstStyle>
          <a:p>
            <a:r>
              <a:rPr lang="en-US"/>
              <a:t>Title here</a:t>
            </a:r>
          </a:p>
        </p:txBody>
      </p:sp>
      <p:sp>
        <p:nvSpPr>
          <p:cNvPr id="11" name="Plassholder for innhold 10">
            <a:extLst>
              <a:ext uri="{FF2B5EF4-FFF2-40B4-BE49-F238E27FC236}">
                <a16:creationId xmlns:a16="http://schemas.microsoft.com/office/drawing/2014/main" id="{99D48276-482E-1945-ADE2-ADEE49552A34}"/>
              </a:ext>
            </a:extLst>
          </p:cNvPr>
          <p:cNvSpPr>
            <a:spLocks noGrp="1"/>
          </p:cNvSpPr>
          <p:nvPr>
            <p:ph sz="quarter" idx="14"/>
          </p:nvPr>
        </p:nvSpPr>
        <p:spPr>
          <a:xfrm>
            <a:off x="642812" y="2019792"/>
            <a:ext cx="4712614" cy="2338388"/>
          </a:xfrm>
        </p:spPr>
        <p:txBody>
          <a:bodyPr/>
          <a:lstStyle/>
          <a:p>
            <a:pPr lvl="0"/>
            <a:r>
              <a:rPr lang="en-GB"/>
              <a:t>Click to edit Master text styles</a:t>
            </a:r>
          </a:p>
        </p:txBody>
      </p:sp>
      <p:sp>
        <p:nvSpPr>
          <p:cNvPr id="13" name="Plassholder for bilde 12">
            <a:extLst>
              <a:ext uri="{FF2B5EF4-FFF2-40B4-BE49-F238E27FC236}">
                <a16:creationId xmlns:a16="http://schemas.microsoft.com/office/drawing/2014/main" id="{50554C5D-EF36-E249-B10A-0FB9A042CFC8}"/>
              </a:ext>
            </a:extLst>
          </p:cNvPr>
          <p:cNvSpPr>
            <a:spLocks noGrp="1"/>
          </p:cNvSpPr>
          <p:nvPr>
            <p:ph type="pic" sz="quarter" idx="15"/>
          </p:nvPr>
        </p:nvSpPr>
        <p:spPr>
          <a:xfrm>
            <a:off x="6410227" y="1194998"/>
            <a:ext cx="5781772" cy="4781596"/>
          </a:xfrm>
        </p:spPr>
        <p:txBody>
          <a:bodyPr/>
          <a:lstStyle/>
          <a:p>
            <a:r>
              <a:rPr lang="en-GB"/>
              <a:t>Click icon to add picture</a:t>
            </a:r>
            <a:endParaRPr lang="en-US"/>
          </a:p>
        </p:txBody>
      </p:sp>
      <p:pic>
        <p:nvPicPr>
          <p:cNvPr id="25" name="Picture 24">
            <a:extLst>
              <a:ext uri="{FF2B5EF4-FFF2-40B4-BE49-F238E27FC236}">
                <a16:creationId xmlns:a16="http://schemas.microsoft.com/office/drawing/2014/main" id="{F6B3055C-3316-D645-ADCA-DEB8B4F59F07}"/>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30" name="Date Placeholder 3">
            <a:extLst>
              <a:ext uri="{FF2B5EF4-FFF2-40B4-BE49-F238E27FC236}">
                <a16:creationId xmlns:a16="http://schemas.microsoft.com/office/drawing/2014/main" id="{88854686-49CF-2044-8971-F5576D049B1B}"/>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5/23/2024</a:t>
            </a:fld>
            <a:endParaRPr lang="en-US"/>
          </a:p>
        </p:txBody>
      </p:sp>
      <p:sp>
        <p:nvSpPr>
          <p:cNvPr id="31" name="Footer Placeholder 4">
            <a:extLst>
              <a:ext uri="{FF2B5EF4-FFF2-40B4-BE49-F238E27FC236}">
                <a16:creationId xmlns:a16="http://schemas.microsoft.com/office/drawing/2014/main" id="{464EEBCF-38E5-AD4B-8659-D88B8DD95B4C}"/>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32" name="Slide Number Placeholder 5">
            <a:extLst>
              <a:ext uri="{FF2B5EF4-FFF2-40B4-BE49-F238E27FC236}">
                <a16:creationId xmlns:a16="http://schemas.microsoft.com/office/drawing/2014/main" id="{3D016E7E-798D-FE4E-93A5-3E0EDFA25B19}"/>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
        <p:nvSpPr>
          <p:cNvPr id="17" name="Rectangle 16">
            <a:extLst>
              <a:ext uri="{FF2B5EF4-FFF2-40B4-BE49-F238E27FC236}">
                <a16:creationId xmlns:a16="http://schemas.microsoft.com/office/drawing/2014/main" id="{0E4290E2-A1A3-B741-9CBD-D98316A373CB}"/>
              </a:ext>
            </a:extLst>
          </p:cNvPr>
          <p:cNvSpPr/>
          <p:nvPr userDrawn="1"/>
        </p:nvSpPr>
        <p:spPr>
          <a:xfrm rot="10800000">
            <a:off x="642812" y="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28CA7434-1A7A-2B4E-8EE6-16FCE790ADC7}"/>
              </a:ext>
            </a:extLst>
          </p:cNvPr>
          <p:cNvSpPr/>
          <p:nvPr userDrawn="1"/>
        </p:nvSpPr>
        <p:spPr>
          <a:xfrm rot="10800000">
            <a:off x="4798353" y="560416"/>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BE355435-836E-A844-9369-3492A9CEC711}"/>
              </a:ext>
            </a:extLst>
          </p:cNvPr>
          <p:cNvSpPr/>
          <p:nvPr userDrawn="1"/>
        </p:nvSpPr>
        <p:spPr>
          <a:xfrm rot="10800000">
            <a:off x="7838104" y="280208"/>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4DCC1036-51BC-E244-A360-023C7327BB3A}"/>
              </a:ext>
            </a:extLst>
          </p:cNvPr>
          <p:cNvSpPr/>
          <p:nvPr userDrawn="1"/>
        </p:nvSpPr>
        <p:spPr>
          <a:xfrm rot="10800000">
            <a:off x="11870887" y="560417"/>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4805384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2" y="2019792"/>
            <a:ext cx="10905753" cy="3581400"/>
          </a:xfrm>
        </p:spPr>
        <p:txBody>
          <a:bodyPr/>
          <a:lstStyle/>
          <a:p>
            <a:pPr lvl="0"/>
            <a:r>
              <a:rPr lang="en-GB"/>
              <a:t>Click to edit Master text styles</a:t>
            </a:r>
          </a:p>
        </p:txBody>
      </p:sp>
      <p:pic>
        <p:nvPicPr>
          <p:cNvPr id="19" name="Picture 18">
            <a:extLst>
              <a:ext uri="{FF2B5EF4-FFF2-40B4-BE49-F238E27FC236}">
                <a16:creationId xmlns:a16="http://schemas.microsoft.com/office/drawing/2014/main" id="{746796DC-8000-D44B-AD74-3F72B4EBF0F8}"/>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5/23/2024</a:t>
            </a:fld>
            <a:endParaRPr lang="en-US"/>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24" name="Slide Number Placeholder 5">
            <a:extLst>
              <a:ext uri="{FF2B5EF4-FFF2-40B4-BE49-F238E27FC236}">
                <a16:creationId xmlns:a16="http://schemas.microsoft.com/office/drawing/2014/main" id="{CCD24B93-4D97-C146-8244-BF6FA5ECAF9B}"/>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
        <p:nvSpPr>
          <p:cNvPr id="12" name="Rectangle 11">
            <a:extLst>
              <a:ext uri="{FF2B5EF4-FFF2-40B4-BE49-F238E27FC236}">
                <a16:creationId xmlns:a16="http://schemas.microsoft.com/office/drawing/2014/main" id="{D07A9708-ACEE-3C49-9190-E339828EF3DF}"/>
              </a:ext>
            </a:extLst>
          </p:cNvPr>
          <p:cNvSpPr/>
          <p:nvPr userDrawn="1"/>
        </p:nvSpPr>
        <p:spPr>
          <a:xfrm>
            <a:off x="11308652" y="560417"/>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E6D7D776-D791-A645-9ECF-9C0B75DAE595}"/>
              </a:ext>
            </a:extLst>
          </p:cNvPr>
          <p:cNvSpPr/>
          <p:nvPr userDrawn="1"/>
        </p:nvSpPr>
        <p:spPr>
          <a:xfrm>
            <a:off x="7715346" y="1"/>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00608E4-FCDF-7341-BDDE-2D407FE18E82}"/>
              </a:ext>
            </a:extLst>
          </p:cNvPr>
          <p:cNvSpPr/>
          <p:nvPr userDrawn="1"/>
        </p:nvSpPr>
        <p:spPr>
          <a:xfrm>
            <a:off x="4117877" y="28020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CDE3FFE0-A21C-7741-92B5-34AB4E684857}"/>
              </a:ext>
            </a:extLst>
          </p:cNvPr>
          <p:cNvSpPr/>
          <p:nvPr userDrawn="1"/>
        </p:nvSpPr>
        <p:spPr>
          <a:xfrm>
            <a:off x="642812"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 innhold og bilde">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3" y="1194998"/>
            <a:ext cx="7072534" cy="671660"/>
          </a:xfrm>
        </p:spPr>
        <p:txBody>
          <a:bodyPr>
            <a:noAutofit/>
          </a:bodyPr>
          <a:lstStyle>
            <a:lvl1pPr>
              <a:defRPr sz="4000"/>
            </a:lvl1pPr>
          </a:lstStyle>
          <a:p>
            <a:r>
              <a:rPr lang="en-GB"/>
              <a:t>Click to edit Master title style</a:t>
            </a:r>
            <a:endParaRPr lang="en-US"/>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3" y="2019792"/>
            <a:ext cx="7072534" cy="3581400"/>
          </a:xfrm>
        </p:spPr>
        <p:txBody>
          <a:bodyPr/>
          <a:lstStyle/>
          <a:p>
            <a:pPr lvl="0"/>
            <a:r>
              <a:rPr lang="en-GB"/>
              <a:t>Click to edit Master text styles</a:t>
            </a:r>
          </a:p>
        </p:txBody>
      </p:sp>
      <p:pic>
        <p:nvPicPr>
          <p:cNvPr id="19" name="Picture 18">
            <a:extLst>
              <a:ext uri="{FF2B5EF4-FFF2-40B4-BE49-F238E27FC236}">
                <a16:creationId xmlns:a16="http://schemas.microsoft.com/office/drawing/2014/main" id="{746796DC-8000-D44B-AD74-3F72B4EBF0F8}"/>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5/23/2024</a:t>
            </a:fld>
            <a:endParaRPr lang="en-US"/>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893564" y="6453386"/>
            <a:ext cx="4851699"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13" name="Rectangle 12">
            <a:extLst>
              <a:ext uri="{FF2B5EF4-FFF2-40B4-BE49-F238E27FC236}">
                <a16:creationId xmlns:a16="http://schemas.microsoft.com/office/drawing/2014/main" id="{E6D7D776-D791-A645-9ECF-9C0B75DAE595}"/>
              </a:ext>
            </a:extLst>
          </p:cNvPr>
          <p:cNvSpPr/>
          <p:nvPr userDrawn="1"/>
        </p:nvSpPr>
        <p:spPr>
          <a:xfrm>
            <a:off x="7715346" y="1"/>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00608E4-FCDF-7341-BDDE-2D407FE18E82}"/>
              </a:ext>
            </a:extLst>
          </p:cNvPr>
          <p:cNvSpPr/>
          <p:nvPr userDrawn="1"/>
        </p:nvSpPr>
        <p:spPr>
          <a:xfrm>
            <a:off x="4117877" y="28020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CDE3FFE0-A21C-7741-92B5-34AB4E684857}"/>
              </a:ext>
            </a:extLst>
          </p:cNvPr>
          <p:cNvSpPr/>
          <p:nvPr userDrawn="1"/>
        </p:nvSpPr>
        <p:spPr>
          <a:xfrm>
            <a:off x="642812"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bilde 12">
            <a:extLst>
              <a:ext uri="{FF2B5EF4-FFF2-40B4-BE49-F238E27FC236}">
                <a16:creationId xmlns:a16="http://schemas.microsoft.com/office/drawing/2014/main" id="{BEEEAE90-EF8E-3743-B611-305BD4EAA34A}"/>
              </a:ext>
            </a:extLst>
          </p:cNvPr>
          <p:cNvSpPr>
            <a:spLocks noGrp="1"/>
          </p:cNvSpPr>
          <p:nvPr>
            <p:ph type="pic" sz="quarter" idx="15"/>
          </p:nvPr>
        </p:nvSpPr>
        <p:spPr>
          <a:xfrm>
            <a:off x="8036457" y="0"/>
            <a:ext cx="4155543" cy="6858000"/>
          </a:xfrm>
        </p:spPr>
        <p:txBody>
          <a:bodyPr/>
          <a:lstStyle/>
          <a:p>
            <a:r>
              <a:rPr lang="en-GB"/>
              <a:t>Click icon to add picture</a:t>
            </a:r>
            <a:endParaRPr lang="en-US"/>
          </a:p>
        </p:txBody>
      </p:sp>
    </p:spTree>
    <p:extLst>
      <p:ext uri="{BB962C8B-B14F-4D97-AF65-F5344CB8AC3E}">
        <p14:creationId xmlns:p14="http://schemas.microsoft.com/office/powerpoint/2010/main" val="111900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9804"/>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34" y="685800"/>
            <a:ext cx="10881616" cy="1485900"/>
          </a:xfrm>
          <a:prstGeom prst="rect">
            <a:avLst/>
          </a:prstGeom>
        </p:spPr>
        <p:txBody>
          <a:bodyPr vert="horz" lIns="91440" tIns="45720" rIns="91440" bIns="45720" rtlCol="0" anchor="t">
            <a:normAutofit/>
          </a:bodyPr>
          <a:lstStyle/>
          <a:p>
            <a:r>
              <a:rPr lang="nb-NO"/>
              <a:t>Klikk for å redigere tittelstil</a:t>
            </a:r>
            <a:endParaRPr lang="en-US"/>
          </a:p>
        </p:txBody>
      </p:sp>
      <p:sp>
        <p:nvSpPr>
          <p:cNvPr id="3" name="Text Placeholder 2"/>
          <p:cNvSpPr>
            <a:spLocks noGrp="1"/>
          </p:cNvSpPr>
          <p:nvPr>
            <p:ph type="body" idx="1"/>
          </p:nvPr>
        </p:nvSpPr>
        <p:spPr>
          <a:xfrm>
            <a:off x="643434" y="2286000"/>
            <a:ext cx="10881616" cy="3474182"/>
          </a:xfrm>
          <a:prstGeom prst="rect">
            <a:avLst/>
          </a:prstGeom>
        </p:spPr>
        <p:txBody>
          <a:bodyPr vert="horz" lIns="91440" tIns="45720" rIns="91440" bIns="45720" rtlCol="0">
            <a:normAutofit/>
          </a:bodyPr>
          <a:lstStyle/>
          <a:p>
            <a:pPr lvl="0"/>
            <a:r>
              <a:rPr lang="nb-NO"/>
              <a:t>Rediger tekststiler i malen
Andre nivå
Tredje nivå
Fjerde nivå
Femte nivå</a:t>
            </a:r>
            <a:endParaRPr lang="en-US"/>
          </a:p>
        </p:txBody>
      </p:sp>
      <p:sp>
        <p:nvSpPr>
          <p:cNvPr id="4" name="Date Placeholder 3"/>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5/23/2024</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a:p>
        </p:txBody>
      </p:sp>
      <p:sp>
        <p:nvSpPr>
          <p:cNvPr id="6" name="Slide Number Placeholder 5"/>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7" r:id="rId2"/>
    <p:sldLayoutId id="2147483675" r:id="rId3"/>
    <p:sldLayoutId id="2147483678" r:id="rId4"/>
    <p:sldLayoutId id="2147483680" r:id="rId5"/>
    <p:sldLayoutId id="2147483676" r:id="rId6"/>
    <p:sldLayoutId id="2147483668" r:id="rId7"/>
    <p:sldLayoutId id="2147483650" r:id="rId8"/>
    <p:sldLayoutId id="2147483688" r:id="rId9"/>
    <p:sldLayoutId id="2147483686" r:id="rId10"/>
    <p:sldLayoutId id="2147483663" r:id="rId11"/>
    <p:sldLayoutId id="2147483689" r:id="rId12"/>
    <p:sldLayoutId id="2147483683" r:id="rId13"/>
    <p:sldLayoutId id="2147483684" r:id="rId14"/>
    <p:sldLayoutId id="2147483685" r:id="rId15"/>
    <p:sldLayoutId id="2147483687" r:id="rId16"/>
    <p:sldLayoutId id="2147483654" r:id="rId17"/>
    <p:sldLayoutId id="2147483681" r:id="rId18"/>
    <p:sldLayoutId id="2147483682" r:id="rId19"/>
  </p:sldLayoutIdLst>
  <p:txStyles>
    <p:titleStyle>
      <a:lvl1pPr algn="l" defTabSz="914400" rtl="0" eaLnBrk="1" latinLnBrk="0" hangingPunct="1">
        <a:lnSpc>
          <a:spcPct val="89000"/>
        </a:lnSpc>
        <a:spcBef>
          <a:spcPct val="0"/>
        </a:spcBef>
        <a:buNone/>
        <a:defRPr sz="5600" b="1" i="0" kern="1200" baseline="0">
          <a:solidFill>
            <a:srgbClr val="132856"/>
          </a:solidFill>
          <a:latin typeface="Franklin Gothic Demi" panose="020B0603020102020204" pitchFamily="34" charset="0"/>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B86E31F-55FF-2E41-AB26-CEECCBD285AA}"/>
              </a:ext>
            </a:extLst>
          </p:cNvPr>
          <p:cNvSpPr>
            <a:spLocks noGrp="1"/>
          </p:cNvSpPr>
          <p:nvPr>
            <p:ph type="subTitle" idx="1"/>
          </p:nvPr>
        </p:nvSpPr>
        <p:spPr>
          <a:xfrm>
            <a:off x="643435" y="3886159"/>
            <a:ext cx="11227453" cy="744996"/>
          </a:xfrm>
        </p:spPr>
        <p:txBody>
          <a:bodyPr vert="horz" lIns="91440" tIns="45720" rIns="91440" bIns="45720" rtlCol="0" anchor="t">
            <a:normAutofit/>
          </a:bodyPr>
          <a:lstStyle/>
          <a:p>
            <a:r>
              <a:rPr lang="en-GB" sz="3600"/>
              <a:t>Key changes</a:t>
            </a:r>
          </a:p>
        </p:txBody>
      </p:sp>
      <p:sp>
        <p:nvSpPr>
          <p:cNvPr id="3" name="Text Placeholder 2">
            <a:extLst>
              <a:ext uri="{FF2B5EF4-FFF2-40B4-BE49-F238E27FC236}">
                <a16:creationId xmlns:a16="http://schemas.microsoft.com/office/drawing/2014/main" id="{20B9E2AE-17D2-1A43-8B68-275E4E90DD5E}"/>
              </a:ext>
            </a:extLst>
          </p:cNvPr>
          <p:cNvSpPr>
            <a:spLocks noGrp="1"/>
          </p:cNvSpPr>
          <p:nvPr>
            <p:ph type="body" sz="quarter" idx="13"/>
          </p:nvPr>
        </p:nvSpPr>
        <p:spPr/>
        <p:txBody>
          <a:bodyPr>
            <a:normAutofit fontScale="92500" lnSpcReduction="20000"/>
          </a:bodyPr>
          <a:lstStyle/>
          <a:p>
            <a:r>
              <a:rPr lang="nb-NO"/>
              <a:t>2023 EITI Standard</a:t>
            </a:r>
          </a:p>
        </p:txBody>
      </p:sp>
    </p:spTree>
    <p:extLst>
      <p:ext uri="{BB962C8B-B14F-4D97-AF65-F5344CB8AC3E}">
        <p14:creationId xmlns:p14="http://schemas.microsoft.com/office/powerpoint/2010/main" val="2623336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90A8BB-3ED9-74B7-7630-FC1972503FA9}"/>
              </a:ext>
            </a:extLst>
          </p:cNvPr>
          <p:cNvPicPr>
            <a:picLocks noChangeAspect="1"/>
          </p:cNvPicPr>
          <p:nvPr/>
        </p:nvPicPr>
        <p:blipFill rotWithShape="1">
          <a:blip r:embed="rId3">
            <a:alphaModFix amt="20000"/>
          </a:blip>
          <a:srcRect r="26069"/>
          <a:stretch/>
        </p:blipFill>
        <p:spPr>
          <a:xfrm>
            <a:off x="8778573" y="1530593"/>
            <a:ext cx="3413427" cy="4617084"/>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3" y="1194998"/>
            <a:ext cx="7840005" cy="1196510"/>
          </a:xfrm>
        </p:spPr>
        <p:txBody>
          <a:bodyPr/>
          <a:lstStyle/>
          <a:p>
            <a:r>
              <a:rPr lang="en-GB"/>
              <a:t>Understanding licensing and reserves</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628991" cy="2799470"/>
          </a:xfrm>
        </p:spPr>
        <p:txBody>
          <a:bodyPr>
            <a:normAutofit/>
          </a:bodyPr>
          <a:lstStyle/>
          <a:p>
            <a:r>
              <a:rPr lang="en-GB" sz="2400"/>
              <a:t>Countries are required to document the </a:t>
            </a:r>
            <a:r>
              <a:rPr lang="en-GB" sz="2400" b="1">
                <a:solidFill>
                  <a:srgbClr val="0090BF"/>
                </a:solidFill>
              </a:rPr>
              <a:t>rationale for fast-tracking mining licenses</a:t>
            </a:r>
            <a:r>
              <a:rPr lang="en-GB" sz="2400"/>
              <a:t>, as well as details of the licensing process</a:t>
            </a:r>
          </a:p>
          <a:p>
            <a:r>
              <a:rPr lang="en-GB" sz="2400"/>
              <a:t>Countries are encouraged to disclose </a:t>
            </a:r>
            <a:r>
              <a:rPr lang="en-GB" sz="2400" b="1">
                <a:solidFill>
                  <a:srgbClr val="0090BF"/>
                </a:solidFill>
              </a:rPr>
              <a:t>proven oil, gas and mineral reserves</a:t>
            </a:r>
          </a:p>
          <a:p>
            <a:endParaRPr lang="en-GB" sz="2400"/>
          </a:p>
          <a:p>
            <a:endParaRPr lang="en-GB" sz="240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Requirements 2.2 and 3.1</a:t>
            </a:r>
          </a:p>
        </p:txBody>
      </p:sp>
    </p:spTree>
    <p:extLst>
      <p:ext uri="{BB962C8B-B14F-4D97-AF65-F5344CB8AC3E}">
        <p14:creationId xmlns:p14="http://schemas.microsoft.com/office/powerpoint/2010/main" val="3532324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90A8BB-3ED9-74B7-7630-FC1972503FA9}"/>
              </a:ext>
            </a:extLst>
          </p:cNvPr>
          <p:cNvPicPr>
            <a:picLocks noChangeAspect="1"/>
          </p:cNvPicPr>
          <p:nvPr/>
        </p:nvPicPr>
        <p:blipFill rotWithShape="1">
          <a:blip r:embed="rId3">
            <a:alphaModFix amt="20000"/>
          </a:blip>
          <a:srcRect r="26069"/>
          <a:stretch/>
        </p:blipFill>
        <p:spPr>
          <a:xfrm>
            <a:off x="8778573" y="1530593"/>
            <a:ext cx="3413427" cy="4617084"/>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3" y="1194998"/>
            <a:ext cx="7840005" cy="1196510"/>
          </a:xfrm>
        </p:spPr>
        <p:txBody>
          <a:bodyPr/>
          <a:lstStyle/>
          <a:p>
            <a:r>
              <a:rPr lang="en-GB"/>
              <a:t>Knowing what to expect from future revenues</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628991" cy="2799470"/>
          </a:xfrm>
        </p:spPr>
        <p:txBody>
          <a:bodyPr>
            <a:normAutofit fontScale="92500"/>
          </a:bodyPr>
          <a:lstStyle/>
          <a:p>
            <a:r>
              <a:rPr lang="en-GB" sz="2400"/>
              <a:t>Governments are expected to disclose their </a:t>
            </a:r>
            <a:r>
              <a:rPr lang="en-GB" sz="2400" b="1">
                <a:solidFill>
                  <a:srgbClr val="0090BF"/>
                </a:solidFill>
              </a:rPr>
              <a:t>revenue forecasts or scenarios</a:t>
            </a:r>
            <a:r>
              <a:rPr lang="en-GB" sz="2400"/>
              <a:t>, and underlying assumptions</a:t>
            </a:r>
          </a:p>
          <a:p>
            <a:r>
              <a:rPr lang="en-GB" sz="2400"/>
              <a:t>Companies are encouraged to disclose information about </a:t>
            </a:r>
            <a:r>
              <a:rPr lang="en-GB" sz="2400" b="1">
                <a:solidFill>
                  <a:srgbClr val="0090BF"/>
                </a:solidFill>
              </a:rPr>
              <a:t>future production plans</a:t>
            </a:r>
            <a:r>
              <a:rPr lang="en-GB" sz="2400"/>
              <a:t>, when requested by the MSG</a:t>
            </a:r>
          </a:p>
          <a:p>
            <a:r>
              <a:rPr lang="en-GB" sz="2400">
                <a:highlight>
                  <a:srgbClr val="FFFFFF"/>
                </a:highlight>
              </a:rPr>
              <a:t>SOEs are encouraged to disclose how their </a:t>
            </a:r>
            <a:r>
              <a:rPr lang="en-GB" sz="2400" b="1">
                <a:solidFill>
                  <a:srgbClr val="0090BF"/>
                </a:solidFill>
                <a:highlight>
                  <a:srgbClr val="FFFFFF"/>
                </a:highlight>
              </a:rPr>
              <a:t>investment decisions are aligned with energy transition </a:t>
            </a:r>
            <a:r>
              <a:rPr lang="en-GB" sz="2400">
                <a:highlight>
                  <a:srgbClr val="FFFFFF"/>
                </a:highlight>
              </a:rPr>
              <a:t>and climate risk considerations</a:t>
            </a:r>
          </a:p>
          <a:p>
            <a:endParaRPr lang="en-GB" sz="2400"/>
          </a:p>
          <a:p>
            <a:endParaRPr lang="en-GB" sz="2400"/>
          </a:p>
          <a:p>
            <a:endParaRPr lang="en-GB" sz="240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Requirements </a:t>
            </a:r>
            <a:r>
              <a:rPr lang="en-GB" sz="2400" i="1">
                <a:solidFill>
                  <a:srgbClr val="0090BF"/>
                </a:solidFill>
                <a:highlight>
                  <a:srgbClr val="FFFFFF"/>
                </a:highlight>
              </a:rPr>
              <a:t>5.3 and 2.6</a:t>
            </a:r>
          </a:p>
        </p:txBody>
      </p:sp>
    </p:spTree>
    <p:extLst>
      <p:ext uri="{BB962C8B-B14F-4D97-AF65-F5344CB8AC3E}">
        <p14:creationId xmlns:p14="http://schemas.microsoft.com/office/powerpoint/2010/main" val="2401853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814523-1ADE-960E-9FD0-BC90BB9AD9CB}"/>
              </a:ext>
            </a:extLst>
          </p:cNvPr>
          <p:cNvPicPr>
            <a:picLocks noChangeAspect="1"/>
          </p:cNvPicPr>
          <p:nvPr/>
        </p:nvPicPr>
        <p:blipFill>
          <a:blip r:embed="rId3"/>
          <a:srcRect l="23912" r="23912"/>
          <a:stretch/>
        </p:blipFill>
        <p:spPr>
          <a:xfrm>
            <a:off x="7414053" y="0"/>
            <a:ext cx="4777946" cy="6858000"/>
          </a:xfrm>
          <a:prstGeom prst="rect">
            <a:avLst/>
          </a:prstGeom>
        </p:spPr>
      </p:pic>
      <p:sp>
        <p:nvSpPr>
          <p:cNvPr id="2" name="Title 1">
            <a:extLst>
              <a:ext uri="{FF2B5EF4-FFF2-40B4-BE49-F238E27FC236}">
                <a16:creationId xmlns:a16="http://schemas.microsoft.com/office/drawing/2014/main" id="{DD1BBC54-6DAD-7DC5-5AF7-323543F232B9}"/>
              </a:ext>
            </a:extLst>
          </p:cNvPr>
          <p:cNvSpPr>
            <a:spLocks noGrp="1"/>
          </p:cNvSpPr>
          <p:nvPr>
            <p:ph type="title"/>
          </p:nvPr>
        </p:nvSpPr>
        <p:spPr>
          <a:xfrm>
            <a:off x="642813" y="1463040"/>
            <a:ext cx="5659514" cy="1092935"/>
          </a:xfrm>
        </p:spPr>
        <p:txBody>
          <a:bodyPr/>
          <a:lstStyle/>
          <a:p>
            <a:r>
              <a:rPr lang="en-GB"/>
              <a:t>Gender, social and environmental </a:t>
            </a:r>
          </a:p>
        </p:txBody>
      </p:sp>
      <p:sp>
        <p:nvSpPr>
          <p:cNvPr id="3" name="Content Placeholder 2">
            <a:extLst>
              <a:ext uri="{FF2B5EF4-FFF2-40B4-BE49-F238E27FC236}">
                <a16:creationId xmlns:a16="http://schemas.microsoft.com/office/drawing/2014/main" id="{EF059239-EE20-70B7-8FC8-26CB1DF66B2E}"/>
              </a:ext>
            </a:extLst>
          </p:cNvPr>
          <p:cNvSpPr>
            <a:spLocks noGrp="1"/>
          </p:cNvSpPr>
          <p:nvPr>
            <p:ph idx="1"/>
          </p:nvPr>
        </p:nvSpPr>
        <p:spPr>
          <a:xfrm>
            <a:off x="642814" y="2813538"/>
            <a:ext cx="5659514" cy="2787654"/>
          </a:xfrm>
        </p:spPr>
        <p:txBody>
          <a:bodyPr>
            <a:normAutofit/>
          </a:bodyPr>
          <a:lstStyle/>
          <a:p>
            <a:pPr marL="0" indent="0">
              <a:buNone/>
            </a:pPr>
            <a:r>
              <a:rPr lang="en-GB" sz="2400"/>
              <a:t>The 2023 EITI Standard includes strengthened provisions to promote greater </a:t>
            </a:r>
            <a:r>
              <a:rPr lang="en-GB" sz="2400" b="1">
                <a:solidFill>
                  <a:srgbClr val="0090BF"/>
                </a:solidFill>
              </a:rPr>
              <a:t>diversity in decision-making </a:t>
            </a:r>
            <a:r>
              <a:rPr lang="en-GB" sz="2400"/>
              <a:t>and disclosures that consider </a:t>
            </a:r>
            <a:r>
              <a:rPr lang="en-GB" sz="2400" b="1">
                <a:solidFill>
                  <a:srgbClr val="0090BF"/>
                </a:solidFill>
              </a:rPr>
              <a:t>gender, social and environmental issues</a:t>
            </a:r>
            <a:r>
              <a:rPr lang="en-GB" sz="2400"/>
              <a:t>. </a:t>
            </a:r>
          </a:p>
        </p:txBody>
      </p:sp>
      <p:sp>
        <p:nvSpPr>
          <p:cNvPr id="7" name="Rectangle 6">
            <a:extLst>
              <a:ext uri="{FF2B5EF4-FFF2-40B4-BE49-F238E27FC236}">
                <a16:creationId xmlns:a16="http://schemas.microsoft.com/office/drawing/2014/main" id="{C027A97E-635A-1127-E619-225EAF58D239}"/>
              </a:ext>
            </a:extLst>
          </p:cNvPr>
          <p:cNvSpPr/>
          <p:nvPr/>
        </p:nvSpPr>
        <p:spPr>
          <a:xfrm>
            <a:off x="7414054" y="0"/>
            <a:ext cx="4777946" cy="6858000"/>
          </a:xfrm>
          <a:prstGeom prst="rect">
            <a:avLst/>
          </a:prstGeom>
          <a:solidFill>
            <a:srgbClr val="0090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739FE8D-CA0C-2030-435A-CBC4FDA8D57F}"/>
              </a:ext>
            </a:extLst>
          </p:cNvPr>
          <p:cNvPicPr>
            <a:picLocks noChangeAspect="1"/>
          </p:cNvPicPr>
          <p:nvPr/>
        </p:nvPicPr>
        <p:blipFill>
          <a:blip r:embed="rId4"/>
          <a:srcRect/>
          <a:stretch/>
        </p:blipFill>
        <p:spPr>
          <a:xfrm flipH="1">
            <a:off x="8007232" y="1633205"/>
            <a:ext cx="3591589" cy="3591589"/>
          </a:xfrm>
          <a:prstGeom prst="rect">
            <a:avLst/>
          </a:prstGeom>
        </p:spPr>
      </p:pic>
    </p:spTree>
    <p:extLst>
      <p:ext uri="{BB962C8B-B14F-4D97-AF65-F5344CB8AC3E}">
        <p14:creationId xmlns:p14="http://schemas.microsoft.com/office/powerpoint/2010/main" val="4010593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8B40A0-BB92-8D4D-21B8-E6BF2365AEE2}"/>
              </a:ext>
            </a:extLst>
          </p:cNvPr>
          <p:cNvPicPr>
            <a:picLocks noChangeAspect="1"/>
          </p:cNvPicPr>
          <p:nvPr/>
        </p:nvPicPr>
        <p:blipFill rotWithShape="1">
          <a:blip r:embed="rId3">
            <a:alphaModFix amt="20000"/>
          </a:blip>
          <a:srcRect l="33901"/>
          <a:stretch/>
        </p:blipFill>
        <p:spPr>
          <a:xfrm flipH="1">
            <a:off x="9130769" y="1523491"/>
            <a:ext cx="3061231" cy="4631288"/>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7713397" cy="1196510"/>
          </a:xfrm>
        </p:spPr>
        <p:txBody>
          <a:bodyPr/>
          <a:lstStyle/>
          <a:p>
            <a:r>
              <a:rPr lang="en-GB"/>
              <a:t>Reporting on community consultation and consent</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520366"/>
          </a:xfrm>
        </p:spPr>
        <p:txBody>
          <a:bodyPr>
            <a:normAutofit/>
          </a:bodyPr>
          <a:lstStyle/>
          <a:p>
            <a:r>
              <a:rPr lang="en-GB" sz="2400"/>
              <a:t>Countries and companies are expected to include information in their disclosures that explains the </a:t>
            </a:r>
            <a:r>
              <a:rPr lang="en-GB" sz="2400" b="1">
                <a:solidFill>
                  <a:srgbClr val="0090BF"/>
                </a:solidFill>
              </a:rPr>
              <a:t>consultation process </a:t>
            </a:r>
            <a:r>
              <a:rPr lang="en-GB" sz="2400"/>
              <a:t>that was followed in awarding a license</a:t>
            </a:r>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Requirement 2.2</a:t>
            </a:r>
          </a:p>
        </p:txBody>
      </p:sp>
    </p:spTree>
    <p:extLst>
      <p:ext uri="{BB962C8B-B14F-4D97-AF65-F5344CB8AC3E}">
        <p14:creationId xmlns:p14="http://schemas.microsoft.com/office/powerpoint/2010/main" val="2738572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8B40A0-BB92-8D4D-21B8-E6BF2365AEE2}"/>
              </a:ext>
            </a:extLst>
          </p:cNvPr>
          <p:cNvPicPr>
            <a:picLocks noChangeAspect="1"/>
          </p:cNvPicPr>
          <p:nvPr/>
        </p:nvPicPr>
        <p:blipFill rotWithShape="1">
          <a:blip r:embed="rId3">
            <a:alphaModFix amt="20000"/>
          </a:blip>
          <a:srcRect l="33901"/>
          <a:stretch/>
        </p:blipFill>
        <p:spPr>
          <a:xfrm flipH="1">
            <a:off x="9130769" y="1523491"/>
            <a:ext cx="3061231" cy="4631288"/>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7713397" cy="1196510"/>
          </a:xfrm>
        </p:spPr>
        <p:txBody>
          <a:bodyPr/>
          <a:lstStyle/>
          <a:p>
            <a:r>
              <a:rPr lang="en-GB"/>
              <a:t>Gender-disaggregated data on benefits to communities</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520366"/>
          </a:xfrm>
        </p:spPr>
        <p:txBody>
          <a:bodyPr>
            <a:normAutofit/>
          </a:bodyPr>
          <a:lstStyle/>
          <a:p>
            <a:r>
              <a:rPr lang="en-GB" sz="2400"/>
              <a:t>Countries are encouraged to report on </a:t>
            </a:r>
            <a:r>
              <a:rPr lang="en-GB" sz="2400" b="1">
                <a:solidFill>
                  <a:srgbClr val="0090BF"/>
                </a:solidFill>
              </a:rPr>
              <a:t>how revenues are managed at the local level</a:t>
            </a:r>
            <a:r>
              <a:rPr lang="en-GB" sz="2400"/>
              <a:t>, including how women and marginalised groups are taken into account</a:t>
            </a:r>
          </a:p>
          <a:p>
            <a:endParaRPr lang="en-GB" sz="2400"/>
          </a:p>
          <a:p>
            <a:endParaRPr lang="en-GB" sz="240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Requirements 5.2 and 6.1</a:t>
            </a:r>
          </a:p>
        </p:txBody>
      </p:sp>
    </p:spTree>
    <p:extLst>
      <p:ext uri="{BB962C8B-B14F-4D97-AF65-F5344CB8AC3E}">
        <p14:creationId xmlns:p14="http://schemas.microsoft.com/office/powerpoint/2010/main" val="2569227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8B40A0-BB92-8D4D-21B8-E6BF2365AEE2}"/>
              </a:ext>
            </a:extLst>
          </p:cNvPr>
          <p:cNvPicPr>
            <a:picLocks noChangeAspect="1"/>
          </p:cNvPicPr>
          <p:nvPr/>
        </p:nvPicPr>
        <p:blipFill rotWithShape="1">
          <a:blip r:embed="rId3">
            <a:alphaModFix amt="20000"/>
          </a:blip>
          <a:srcRect l="33901"/>
          <a:stretch/>
        </p:blipFill>
        <p:spPr>
          <a:xfrm flipH="1">
            <a:off x="9130769" y="1523491"/>
            <a:ext cx="3061231" cy="4631288"/>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7713397" cy="1196510"/>
          </a:xfrm>
        </p:spPr>
        <p:txBody>
          <a:bodyPr/>
          <a:lstStyle/>
          <a:p>
            <a:r>
              <a:rPr lang="en-GB"/>
              <a:t>Granular data on employment</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2686929"/>
            <a:ext cx="7713397" cy="2520366"/>
          </a:xfrm>
        </p:spPr>
        <p:txBody>
          <a:bodyPr>
            <a:normAutofit/>
          </a:bodyPr>
          <a:lstStyle/>
          <a:p>
            <a:r>
              <a:rPr lang="en-GB" sz="2400"/>
              <a:t>Countries are required to disclose information on the </a:t>
            </a:r>
            <a:r>
              <a:rPr lang="en-GB" sz="2400">
                <a:solidFill>
                  <a:srgbClr val="002157"/>
                </a:solidFill>
              </a:rPr>
              <a:t>number of </a:t>
            </a:r>
            <a:r>
              <a:rPr lang="en-GB" sz="2400" b="1">
                <a:solidFill>
                  <a:srgbClr val="0090BF"/>
                </a:solidFill>
              </a:rPr>
              <a:t>women employed </a:t>
            </a:r>
            <a:r>
              <a:rPr lang="en-GB" sz="2400"/>
              <a:t>at </a:t>
            </a:r>
            <a:r>
              <a:rPr lang="en-GB" sz="2400" b="1">
                <a:solidFill>
                  <a:srgbClr val="0090BF"/>
                </a:solidFill>
              </a:rPr>
              <a:t>different occupational levels</a:t>
            </a:r>
            <a:r>
              <a:rPr lang="en-GB" sz="2400"/>
              <a:t>, as well as how employment is distributed between local and foreign nationals. </a:t>
            </a:r>
          </a:p>
          <a:p>
            <a:r>
              <a:rPr lang="en-GB" sz="2400"/>
              <a:t>Companies are encouraged to disclose their </a:t>
            </a:r>
            <a:r>
              <a:rPr lang="en-GB" sz="2400" b="1">
                <a:solidFill>
                  <a:srgbClr val="0090BF"/>
                </a:solidFill>
              </a:rPr>
              <a:t>gender pay gap</a:t>
            </a:r>
          </a:p>
          <a:p>
            <a:endParaRPr lang="en-GB" sz="2400"/>
          </a:p>
          <a:p>
            <a:endParaRPr lang="en-GB" sz="2400"/>
          </a:p>
          <a:p>
            <a:endParaRPr lang="en-GB" sz="2400"/>
          </a:p>
          <a:p>
            <a:endParaRPr lang="en-GB" sz="2400"/>
          </a:p>
          <a:p>
            <a:endParaRPr lang="en-GB" sz="240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1793253"/>
            <a:ext cx="7174523" cy="461665"/>
          </a:xfrm>
          <a:prstGeom prst="rect">
            <a:avLst/>
          </a:prstGeom>
          <a:noFill/>
        </p:spPr>
        <p:txBody>
          <a:bodyPr wrap="square" rtlCol="0">
            <a:spAutoFit/>
          </a:bodyPr>
          <a:lstStyle/>
          <a:p>
            <a:r>
              <a:rPr lang="en-GB" sz="2400" i="1">
                <a:solidFill>
                  <a:srgbClr val="0090BF"/>
                </a:solidFill>
              </a:rPr>
              <a:t>Requirement 6.3</a:t>
            </a:r>
          </a:p>
        </p:txBody>
      </p:sp>
    </p:spTree>
    <p:extLst>
      <p:ext uri="{BB962C8B-B14F-4D97-AF65-F5344CB8AC3E}">
        <p14:creationId xmlns:p14="http://schemas.microsoft.com/office/powerpoint/2010/main" val="2765852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8B40A0-BB92-8D4D-21B8-E6BF2365AEE2}"/>
              </a:ext>
            </a:extLst>
          </p:cNvPr>
          <p:cNvPicPr>
            <a:picLocks noChangeAspect="1"/>
          </p:cNvPicPr>
          <p:nvPr/>
        </p:nvPicPr>
        <p:blipFill rotWithShape="1">
          <a:blip r:embed="rId3">
            <a:alphaModFix amt="20000"/>
          </a:blip>
          <a:srcRect l="33901"/>
          <a:stretch/>
        </p:blipFill>
        <p:spPr>
          <a:xfrm flipH="1">
            <a:off x="9130769" y="1523491"/>
            <a:ext cx="3061231" cy="4631288"/>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7713397" cy="1196510"/>
          </a:xfrm>
        </p:spPr>
        <p:txBody>
          <a:bodyPr/>
          <a:lstStyle/>
          <a:p>
            <a:r>
              <a:rPr lang="en-GB"/>
              <a:t>Environmental, social and gender impact assessments</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520366"/>
          </a:xfrm>
        </p:spPr>
        <p:txBody>
          <a:bodyPr>
            <a:normAutofit/>
          </a:bodyPr>
          <a:lstStyle/>
          <a:p>
            <a:r>
              <a:rPr lang="en-GB" sz="2400"/>
              <a:t>Countries and companies are required to ensure that </a:t>
            </a:r>
            <a:r>
              <a:rPr lang="en-GB" sz="2400" b="1">
                <a:solidFill>
                  <a:srgbClr val="0090BF"/>
                </a:solidFill>
              </a:rPr>
              <a:t>environmental, social and gender impact assessments</a:t>
            </a:r>
            <a:r>
              <a:rPr lang="en-GB" sz="2400"/>
              <a:t>, as well as </a:t>
            </a:r>
            <a:r>
              <a:rPr lang="en-GB" sz="2400" b="1">
                <a:solidFill>
                  <a:srgbClr val="0090BF"/>
                </a:solidFill>
              </a:rPr>
              <a:t>monitoring reports</a:t>
            </a:r>
            <a:r>
              <a:rPr lang="en-GB" sz="2400"/>
              <a:t>, are accessible to the public  </a:t>
            </a:r>
          </a:p>
          <a:p>
            <a:endParaRPr lang="en-GB" sz="240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Requirement 6.4</a:t>
            </a:r>
          </a:p>
        </p:txBody>
      </p:sp>
    </p:spTree>
    <p:extLst>
      <p:ext uri="{BB962C8B-B14F-4D97-AF65-F5344CB8AC3E}">
        <p14:creationId xmlns:p14="http://schemas.microsoft.com/office/powerpoint/2010/main" val="2778139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B6F724-28C7-D86A-F131-F12A52984EDA}"/>
              </a:ext>
            </a:extLst>
          </p:cNvPr>
          <p:cNvPicPr>
            <a:picLocks noChangeAspect="1"/>
          </p:cNvPicPr>
          <p:nvPr/>
        </p:nvPicPr>
        <p:blipFill>
          <a:blip r:embed="rId3"/>
          <a:srcRect l="23912" r="23912"/>
          <a:stretch/>
        </p:blipFill>
        <p:spPr>
          <a:xfrm>
            <a:off x="7414053" y="0"/>
            <a:ext cx="4777946" cy="6858000"/>
          </a:xfrm>
          <a:prstGeom prst="rect">
            <a:avLst/>
          </a:prstGeom>
        </p:spPr>
      </p:pic>
      <p:sp>
        <p:nvSpPr>
          <p:cNvPr id="2" name="Title 1">
            <a:extLst>
              <a:ext uri="{FF2B5EF4-FFF2-40B4-BE49-F238E27FC236}">
                <a16:creationId xmlns:a16="http://schemas.microsoft.com/office/drawing/2014/main" id="{DD1BBC54-6DAD-7DC5-5AF7-323543F232B9}"/>
              </a:ext>
            </a:extLst>
          </p:cNvPr>
          <p:cNvSpPr>
            <a:spLocks noGrp="1"/>
          </p:cNvSpPr>
          <p:nvPr>
            <p:ph type="title"/>
          </p:nvPr>
        </p:nvSpPr>
        <p:spPr>
          <a:xfrm>
            <a:off x="642813" y="1884315"/>
            <a:ext cx="5659514" cy="671660"/>
          </a:xfrm>
        </p:spPr>
        <p:txBody>
          <a:bodyPr/>
          <a:lstStyle/>
          <a:p>
            <a:r>
              <a:rPr lang="en-GB"/>
              <a:t>Revenue collection</a:t>
            </a:r>
          </a:p>
        </p:txBody>
      </p:sp>
      <p:sp>
        <p:nvSpPr>
          <p:cNvPr id="3" name="Content Placeholder 2">
            <a:extLst>
              <a:ext uri="{FF2B5EF4-FFF2-40B4-BE49-F238E27FC236}">
                <a16:creationId xmlns:a16="http://schemas.microsoft.com/office/drawing/2014/main" id="{EF059239-EE20-70B7-8FC8-26CB1DF66B2E}"/>
              </a:ext>
            </a:extLst>
          </p:cNvPr>
          <p:cNvSpPr>
            <a:spLocks noGrp="1"/>
          </p:cNvSpPr>
          <p:nvPr>
            <p:ph idx="1"/>
          </p:nvPr>
        </p:nvSpPr>
        <p:spPr>
          <a:xfrm>
            <a:off x="642813" y="2813538"/>
            <a:ext cx="5954935" cy="2787654"/>
          </a:xfrm>
        </p:spPr>
        <p:txBody>
          <a:bodyPr>
            <a:normAutofit/>
          </a:bodyPr>
          <a:lstStyle/>
          <a:p>
            <a:pPr marL="0" indent="0">
              <a:buNone/>
            </a:pPr>
            <a:r>
              <a:rPr lang="en-GB" sz="2400"/>
              <a:t>New and refined provisions require more </a:t>
            </a:r>
            <a:r>
              <a:rPr lang="en-GB" sz="2400" b="1">
                <a:solidFill>
                  <a:srgbClr val="0090BF"/>
                </a:solidFill>
              </a:rPr>
              <a:t>comprehensive and detailed revenue disclosures</a:t>
            </a:r>
            <a:r>
              <a:rPr lang="en-GB" sz="2400"/>
              <a:t>, which can help countries strengthen their tax base and raise revenues. </a:t>
            </a:r>
          </a:p>
        </p:txBody>
      </p:sp>
      <p:sp>
        <p:nvSpPr>
          <p:cNvPr id="7" name="Rectangle 6">
            <a:extLst>
              <a:ext uri="{FF2B5EF4-FFF2-40B4-BE49-F238E27FC236}">
                <a16:creationId xmlns:a16="http://schemas.microsoft.com/office/drawing/2014/main" id="{C027A97E-635A-1127-E619-225EAF58D239}"/>
              </a:ext>
            </a:extLst>
          </p:cNvPr>
          <p:cNvSpPr/>
          <p:nvPr/>
        </p:nvSpPr>
        <p:spPr>
          <a:xfrm>
            <a:off x="7414054" y="0"/>
            <a:ext cx="4777946" cy="6858000"/>
          </a:xfrm>
          <a:prstGeom prst="rect">
            <a:avLst/>
          </a:prstGeom>
          <a:solidFill>
            <a:srgbClr val="00C3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739FE8D-CA0C-2030-435A-CBC4FDA8D57F}"/>
              </a:ext>
            </a:extLst>
          </p:cNvPr>
          <p:cNvPicPr>
            <a:picLocks noChangeAspect="1"/>
          </p:cNvPicPr>
          <p:nvPr/>
        </p:nvPicPr>
        <p:blipFill>
          <a:blip r:embed="rId4"/>
          <a:srcRect/>
          <a:stretch/>
        </p:blipFill>
        <p:spPr>
          <a:xfrm>
            <a:off x="8007232" y="1633205"/>
            <a:ext cx="3591589" cy="3591589"/>
          </a:xfrm>
          <a:prstGeom prst="rect">
            <a:avLst/>
          </a:prstGeom>
        </p:spPr>
      </p:pic>
    </p:spTree>
    <p:extLst>
      <p:ext uri="{BB962C8B-B14F-4D97-AF65-F5344CB8AC3E}">
        <p14:creationId xmlns:p14="http://schemas.microsoft.com/office/powerpoint/2010/main" val="1687257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707D95-5DA3-7A44-A489-F65B355C8677}"/>
              </a:ext>
            </a:extLst>
          </p:cNvPr>
          <p:cNvPicPr>
            <a:picLocks noChangeAspect="1"/>
          </p:cNvPicPr>
          <p:nvPr/>
        </p:nvPicPr>
        <p:blipFill rotWithShape="1">
          <a:blip r:embed="rId3">
            <a:alphaModFix amt="20000"/>
          </a:blip>
          <a:srcRect r="27503"/>
          <a:stretch/>
        </p:blipFill>
        <p:spPr>
          <a:xfrm>
            <a:off x="8458984" y="1206422"/>
            <a:ext cx="3733016" cy="5149164"/>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7713397" cy="1196510"/>
          </a:xfrm>
        </p:spPr>
        <p:txBody>
          <a:bodyPr/>
          <a:lstStyle/>
          <a:p>
            <a:r>
              <a:rPr lang="en-GB"/>
              <a:t>Higher quality disclosures on production and exports</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520366"/>
          </a:xfrm>
        </p:spPr>
        <p:txBody>
          <a:bodyPr>
            <a:normAutofit/>
          </a:bodyPr>
          <a:lstStyle/>
          <a:p>
            <a:r>
              <a:rPr lang="en-GB" sz="2400"/>
              <a:t>Countries must disclose how they monitor and verify the accuracy of </a:t>
            </a:r>
            <a:r>
              <a:rPr lang="en-GB" sz="2400" b="1">
                <a:solidFill>
                  <a:srgbClr val="0090BF"/>
                </a:solidFill>
              </a:rPr>
              <a:t>production and export data</a:t>
            </a:r>
          </a:p>
          <a:p>
            <a:r>
              <a:rPr lang="en-GB" sz="2400"/>
              <a:t>Countries must disclose an estimate of production and exports resulting from </a:t>
            </a:r>
            <a:r>
              <a:rPr lang="en-GB" sz="2400" b="1">
                <a:solidFill>
                  <a:srgbClr val="0090BF"/>
                </a:solidFill>
              </a:rPr>
              <a:t>artisanal and small-scale mining</a:t>
            </a:r>
            <a:endParaRPr lang="en-GB" sz="2400"/>
          </a:p>
          <a:p>
            <a:endParaRPr lang="en-GB" sz="240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Requirements 3.2 and 3.3</a:t>
            </a:r>
          </a:p>
        </p:txBody>
      </p:sp>
    </p:spTree>
    <p:extLst>
      <p:ext uri="{BB962C8B-B14F-4D97-AF65-F5344CB8AC3E}">
        <p14:creationId xmlns:p14="http://schemas.microsoft.com/office/powerpoint/2010/main" val="837586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707D95-5DA3-7A44-A489-F65B355C8677}"/>
              </a:ext>
            </a:extLst>
          </p:cNvPr>
          <p:cNvPicPr>
            <a:picLocks noChangeAspect="1"/>
          </p:cNvPicPr>
          <p:nvPr/>
        </p:nvPicPr>
        <p:blipFill rotWithShape="1">
          <a:blip r:embed="rId3">
            <a:alphaModFix amt="20000"/>
          </a:blip>
          <a:srcRect r="27503"/>
          <a:stretch/>
        </p:blipFill>
        <p:spPr>
          <a:xfrm>
            <a:off x="8458984" y="1206422"/>
            <a:ext cx="3733016" cy="5149164"/>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1" y="1194998"/>
            <a:ext cx="7394283" cy="1196510"/>
          </a:xfrm>
        </p:spPr>
        <p:txBody>
          <a:bodyPr/>
          <a:lstStyle/>
          <a:p>
            <a:r>
              <a:rPr lang="en-GB"/>
              <a:t>Shedding light on companies’ costs </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2982348"/>
            <a:ext cx="7955755" cy="2869809"/>
          </a:xfrm>
        </p:spPr>
        <p:txBody>
          <a:bodyPr>
            <a:normAutofit fontScale="92500"/>
          </a:bodyPr>
          <a:lstStyle/>
          <a:p>
            <a:r>
              <a:rPr lang="en-GB" sz="2800"/>
              <a:t>Countries are required to disclose how they </a:t>
            </a:r>
            <a:r>
              <a:rPr lang="en-GB" sz="2800" b="1">
                <a:solidFill>
                  <a:srgbClr val="0090BF"/>
                </a:solidFill>
              </a:rPr>
              <a:t>monitor companies’ costs </a:t>
            </a:r>
          </a:p>
          <a:p>
            <a:r>
              <a:rPr lang="en-GB" sz="2800"/>
              <a:t>Countries are expected to publish </a:t>
            </a:r>
            <a:r>
              <a:rPr lang="en-GB" sz="2800" b="1">
                <a:solidFill>
                  <a:srgbClr val="0090BF"/>
                </a:solidFill>
              </a:rPr>
              <a:t>summaries of final tax and cost audits </a:t>
            </a:r>
          </a:p>
          <a:p>
            <a:r>
              <a:rPr lang="en-GB" sz="2800"/>
              <a:t>Countries and companies are encouraged to disclose </a:t>
            </a:r>
            <a:r>
              <a:rPr lang="en-GB" sz="2800" b="1">
                <a:solidFill>
                  <a:srgbClr val="0090BF"/>
                </a:solidFill>
              </a:rPr>
              <a:t>capital and operating expenditures </a:t>
            </a:r>
            <a:r>
              <a:rPr lang="en-GB" sz="2800"/>
              <a:t>and </a:t>
            </a:r>
            <a:r>
              <a:rPr lang="en-GB" sz="2800" b="1">
                <a:solidFill>
                  <a:srgbClr val="0090BF"/>
                </a:solidFill>
              </a:rPr>
              <a:t>total costs</a:t>
            </a:r>
          </a:p>
          <a:p>
            <a:endParaRPr lang="en-GB" sz="2800"/>
          </a:p>
          <a:p>
            <a:endParaRPr lang="en-GB" sz="280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Requirement 4.10</a:t>
            </a:r>
          </a:p>
        </p:txBody>
      </p:sp>
    </p:spTree>
    <p:extLst>
      <p:ext uri="{BB962C8B-B14F-4D97-AF65-F5344CB8AC3E}">
        <p14:creationId xmlns:p14="http://schemas.microsoft.com/office/powerpoint/2010/main" val="1797721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BBC54-6DAD-7DC5-5AF7-323543F232B9}"/>
              </a:ext>
            </a:extLst>
          </p:cNvPr>
          <p:cNvSpPr>
            <a:spLocks noGrp="1"/>
          </p:cNvSpPr>
          <p:nvPr>
            <p:ph type="title"/>
          </p:nvPr>
        </p:nvSpPr>
        <p:spPr>
          <a:xfrm>
            <a:off x="642813" y="1194998"/>
            <a:ext cx="5659514" cy="671660"/>
          </a:xfrm>
        </p:spPr>
        <p:txBody>
          <a:bodyPr/>
          <a:lstStyle/>
          <a:p>
            <a:r>
              <a:rPr lang="en-GB"/>
              <a:t>2023 EITI Standard</a:t>
            </a:r>
          </a:p>
        </p:txBody>
      </p:sp>
      <p:sp>
        <p:nvSpPr>
          <p:cNvPr id="3" name="Content Placeholder 2">
            <a:extLst>
              <a:ext uri="{FF2B5EF4-FFF2-40B4-BE49-F238E27FC236}">
                <a16:creationId xmlns:a16="http://schemas.microsoft.com/office/drawing/2014/main" id="{EF059239-EE20-70B7-8FC8-26CB1DF66B2E}"/>
              </a:ext>
            </a:extLst>
          </p:cNvPr>
          <p:cNvSpPr>
            <a:spLocks noGrp="1"/>
          </p:cNvSpPr>
          <p:nvPr>
            <p:ph idx="1"/>
          </p:nvPr>
        </p:nvSpPr>
        <p:spPr>
          <a:xfrm>
            <a:off x="642813" y="2019792"/>
            <a:ext cx="6487036" cy="3581400"/>
          </a:xfrm>
        </p:spPr>
        <p:txBody>
          <a:bodyPr>
            <a:normAutofit/>
          </a:bodyPr>
          <a:lstStyle/>
          <a:p>
            <a:r>
              <a:rPr lang="en-GB" sz="2400"/>
              <a:t>The EITI Standard has evolved to respond to </a:t>
            </a:r>
            <a:r>
              <a:rPr lang="en-GB" sz="2400" b="1">
                <a:solidFill>
                  <a:srgbClr val="0090BF"/>
                </a:solidFill>
              </a:rPr>
              <a:t>stakeholder needs </a:t>
            </a:r>
            <a:r>
              <a:rPr lang="en-GB" sz="2400"/>
              <a:t>and a </a:t>
            </a:r>
            <a:r>
              <a:rPr lang="en-GB" sz="2400" b="1">
                <a:solidFill>
                  <a:srgbClr val="0090BF"/>
                </a:solidFill>
              </a:rPr>
              <a:t>changing global context</a:t>
            </a:r>
            <a:r>
              <a:rPr lang="en-GB" sz="2400"/>
              <a:t>.</a:t>
            </a:r>
          </a:p>
          <a:p>
            <a:r>
              <a:rPr lang="en-GB" sz="2400"/>
              <a:t>New and refined provisions enable countries to </a:t>
            </a:r>
            <a:r>
              <a:rPr lang="en-GB" sz="2400" b="1">
                <a:solidFill>
                  <a:srgbClr val="0090BF"/>
                </a:solidFill>
              </a:rPr>
              <a:t>respond to the most pressing challenges </a:t>
            </a:r>
            <a:r>
              <a:rPr lang="en-GB" sz="2400"/>
              <a:t>that concern natural resource governance today. </a:t>
            </a:r>
          </a:p>
        </p:txBody>
      </p:sp>
      <p:pic>
        <p:nvPicPr>
          <p:cNvPr id="6" name="Picture 5">
            <a:extLst>
              <a:ext uri="{FF2B5EF4-FFF2-40B4-BE49-F238E27FC236}">
                <a16:creationId xmlns:a16="http://schemas.microsoft.com/office/drawing/2014/main" id="{DF113868-8272-5D17-3A9E-D9FD9DC98972}"/>
              </a:ext>
            </a:extLst>
          </p:cNvPr>
          <p:cNvPicPr>
            <a:picLocks noChangeAspect="1"/>
          </p:cNvPicPr>
          <p:nvPr/>
        </p:nvPicPr>
        <p:blipFill>
          <a:blip r:embed="rId3"/>
          <a:srcRect l="23912" r="23912"/>
          <a:stretch/>
        </p:blipFill>
        <p:spPr>
          <a:xfrm>
            <a:off x="7414053" y="0"/>
            <a:ext cx="4777946" cy="6858000"/>
          </a:xfrm>
          <a:prstGeom prst="rect">
            <a:avLst/>
          </a:prstGeom>
        </p:spPr>
      </p:pic>
      <p:sp>
        <p:nvSpPr>
          <p:cNvPr id="7" name="Rectangle 6">
            <a:extLst>
              <a:ext uri="{FF2B5EF4-FFF2-40B4-BE49-F238E27FC236}">
                <a16:creationId xmlns:a16="http://schemas.microsoft.com/office/drawing/2014/main" id="{C027A97E-635A-1127-E619-225EAF58D239}"/>
              </a:ext>
            </a:extLst>
          </p:cNvPr>
          <p:cNvSpPr/>
          <p:nvPr/>
        </p:nvSpPr>
        <p:spPr>
          <a:xfrm>
            <a:off x="7414053" y="0"/>
            <a:ext cx="4777946" cy="6858000"/>
          </a:xfrm>
          <a:prstGeom prst="rect">
            <a:avLst/>
          </a:prstGeom>
          <a:gradFill flip="none" rotWithShape="1">
            <a:gsLst>
              <a:gs pos="0">
                <a:srgbClr val="005B8C"/>
              </a:gs>
              <a:gs pos="41000">
                <a:schemeClr val="accent1">
                  <a:shade val="67500"/>
                  <a:satMod val="115000"/>
                  <a:alpha val="66785"/>
                  <a:lumMod val="69000"/>
                </a:schemeClr>
              </a:gs>
              <a:gs pos="100000">
                <a:schemeClr val="accent1">
                  <a:shade val="100000"/>
                  <a:satMod val="11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7519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707D95-5DA3-7A44-A489-F65B355C8677}"/>
              </a:ext>
            </a:extLst>
          </p:cNvPr>
          <p:cNvPicPr>
            <a:picLocks noChangeAspect="1"/>
          </p:cNvPicPr>
          <p:nvPr/>
        </p:nvPicPr>
        <p:blipFill rotWithShape="1">
          <a:blip r:embed="rId3">
            <a:alphaModFix amt="20000"/>
          </a:blip>
          <a:srcRect r="27503"/>
          <a:stretch/>
        </p:blipFill>
        <p:spPr>
          <a:xfrm>
            <a:off x="8458984" y="1206422"/>
            <a:ext cx="3733016" cy="5149164"/>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8247970" cy="1196510"/>
          </a:xfrm>
        </p:spPr>
        <p:txBody>
          <a:bodyPr/>
          <a:lstStyle/>
          <a:p>
            <a:r>
              <a:rPr lang="en-GB"/>
              <a:t>Pathway towards a leaner process for revenue disclosure</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3" y="2982348"/>
            <a:ext cx="7502382" cy="2869809"/>
          </a:xfrm>
        </p:spPr>
        <p:txBody>
          <a:bodyPr>
            <a:normAutofit/>
          </a:bodyPr>
          <a:lstStyle/>
          <a:p>
            <a:r>
              <a:rPr lang="en-GB" sz="2400"/>
              <a:t>Currently, the standard procedure involves an Independent Administrator who reconciles payments and revenues</a:t>
            </a:r>
          </a:p>
          <a:p>
            <a:r>
              <a:rPr lang="en-GB" sz="2400"/>
              <a:t>The EITI is developing alternatives that could involve a more </a:t>
            </a:r>
            <a:r>
              <a:rPr lang="en-GB" sz="2400" b="1">
                <a:solidFill>
                  <a:srgbClr val="0090BF"/>
                </a:solidFill>
              </a:rPr>
              <a:t>risk-based approach </a:t>
            </a:r>
            <a:r>
              <a:rPr lang="en-GB" sz="2400"/>
              <a:t>to ensuring high-quality data</a:t>
            </a:r>
          </a:p>
          <a:p>
            <a:endParaRPr lang="en-GB" sz="240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Requirements 4.1 and 4.9</a:t>
            </a:r>
          </a:p>
        </p:txBody>
      </p:sp>
    </p:spTree>
    <p:extLst>
      <p:ext uri="{BB962C8B-B14F-4D97-AF65-F5344CB8AC3E}">
        <p14:creationId xmlns:p14="http://schemas.microsoft.com/office/powerpoint/2010/main" val="3478363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9584400" cy="1196510"/>
          </a:xfrm>
        </p:spPr>
        <p:txBody>
          <a:bodyPr/>
          <a:lstStyle/>
          <a:p>
            <a:r>
              <a:rPr lang="en-GB"/>
              <a:t>Strengthening contract transparency</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2686929"/>
            <a:ext cx="8212430" cy="3207434"/>
          </a:xfrm>
        </p:spPr>
        <p:txBody>
          <a:bodyPr>
            <a:normAutofit/>
          </a:bodyPr>
          <a:lstStyle/>
          <a:p>
            <a:r>
              <a:rPr lang="en-GB" sz="2400"/>
              <a:t>MSGs are required to determine which </a:t>
            </a:r>
            <a:r>
              <a:rPr lang="en-GB" sz="2400" b="1">
                <a:solidFill>
                  <a:srgbClr val="0090BF"/>
                </a:solidFill>
              </a:rPr>
              <a:t>exploration contracts</a:t>
            </a:r>
            <a:r>
              <a:rPr lang="en-GB" sz="2400"/>
              <a:t> should be disclosed based on their materiality and practical considerations. </a:t>
            </a:r>
          </a:p>
          <a:p>
            <a:r>
              <a:rPr lang="en-GB" sz="2400"/>
              <a:t>It is also required to consider which documents are considered as an </a:t>
            </a:r>
            <a:r>
              <a:rPr lang="en-GB" sz="2400" b="1">
                <a:solidFill>
                  <a:srgbClr val="0090BF"/>
                </a:solidFill>
              </a:rPr>
              <a:t>annex, addendum or rider </a:t>
            </a:r>
            <a:r>
              <a:rPr lang="en-GB" sz="2400"/>
              <a:t>to the contract.</a:t>
            </a:r>
          </a:p>
          <a:p>
            <a:endParaRPr lang="en-GB" sz="2400"/>
          </a:p>
          <a:p>
            <a:endParaRPr lang="en-GB" sz="2400"/>
          </a:p>
          <a:p>
            <a:endParaRPr lang="en-GB" sz="2400"/>
          </a:p>
          <a:p>
            <a:endParaRPr lang="en-GB" sz="2400"/>
          </a:p>
          <a:p>
            <a:endParaRPr lang="en-GB" sz="240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1793253"/>
            <a:ext cx="7174523" cy="461665"/>
          </a:xfrm>
          <a:prstGeom prst="rect">
            <a:avLst/>
          </a:prstGeom>
          <a:noFill/>
        </p:spPr>
        <p:txBody>
          <a:bodyPr wrap="square" rtlCol="0">
            <a:spAutoFit/>
          </a:bodyPr>
          <a:lstStyle/>
          <a:p>
            <a:r>
              <a:rPr lang="en-GB" sz="2400" i="1">
                <a:solidFill>
                  <a:srgbClr val="0090BF"/>
                </a:solidFill>
              </a:rPr>
              <a:t>Requirement 2.4</a:t>
            </a:r>
          </a:p>
        </p:txBody>
      </p:sp>
      <p:pic>
        <p:nvPicPr>
          <p:cNvPr id="7" name="Picture 6">
            <a:extLst>
              <a:ext uri="{FF2B5EF4-FFF2-40B4-BE49-F238E27FC236}">
                <a16:creationId xmlns:a16="http://schemas.microsoft.com/office/drawing/2014/main" id="{23BC7B73-4C47-8C67-3217-D1352A573C17}"/>
              </a:ext>
            </a:extLst>
          </p:cNvPr>
          <p:cNvPicPr>
            <a:picLocks noChangeAspect="1"/>
          </p:cNvPicPr>
          <p:nvPr/>
        </p:nvPicPr>
        <p:blipFill rotWithShape="1">
          <a:blip r:embed="rId3">
            <a:alphaModFix amt="20000"/>
          </a:blip>
          <a:srcRect l="13751" r="29570"/>
          <a:stretch/>
        </p:blipFill>
        <p:spPr>
          <a:xfrm>
            <a:off x="9392369" y="1445249"/>
            <a:ext cx="2799631" cy="4939510"/>
          </a:xfrm>
          <a:prstGeom prst="rect">
            <a:avLst/>
          </a:prstGeom>
        </p:spPr>
      </p:pic>
    </p:spTree>
    <p:extLst>
      <p:ext uri="{BB962C8B-B14F-4D97-AF65-F5344CB8AC3E}">
        <p14:creationId xmlns:p14="http://schemas.microsoft.com/office/powerpoint/2010/main" val="1017107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9584400" cy="1196510"/>
          </a:xfrm>
        </p:spPr>
        <p:txBody>
          <a:bodyPr/>
          <a:lstStyle/>
          <a:p>
            <a:r>
              <a:rPr lang="en-GB"/>
              <a:t>Strengthening contract transparency</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2518117"/>
            <a:ext cx="8233902" cy="3376246"/>
          </a:xfrm>
        </p:spPr>
        <p:txBody>
          <a:bodyPr>
            <a:normAutofit lnSpcReduction="10000"/>
          </a:bodyPr>
          <a:lstStyle/>
          <a:p>
            <a:r>
              <a:rPr lang="en-GB" sz="2400"/>
              <a:t>Countries are encouraged to disclose the agreements stating the </a:t>
            </a:r>
            <a:r>
              <a:rPr lang="en-GB" sz="2400" b="1">
                <a:solidFill>
                  <a:srgbClr val="0090BF"/>
                </a:solidFill>
              </a:rPr>
              <a:t>terms of the sale of the state’s share of production</a:t>
            </a:r>
            <a:r>
              <a:rPr lang="en-GB" sz="2400"/>
              <a:t> or other </a:t>
            </a:r>
            <a:r>
              <a:rPr lang="en-GB" sz="2400" b="1">
                <a:solidFill>
                  <a:srgbClr val="0090BF"/>
                </a:solidFill>
              </a:rPr>
              <a:t>in-kind revenues</a:t>
            </a:r>
            <a:endParaRPr lang="en-GB" sz="2400"/>
          </a:p>
          <a:p>
            <a:r>
              <a:rPr lang="en-GB" sz="2400"/>
              <a:t>Countries are encouraged to disclose any contracts with </a:t>
            </a:r>
            <a:r>
              <a:rPr lang="en-GB" sz="2400" b="1">
                <a:solidFill>
                  <a:srgbClr val="0090BF"/>
                </a:solidFill>
              </a:rPr>
              <a:t>infrastructure and barter provisions</a:t>
            </a:r>
            <a:r>
              <a:rPr lang="en-GB" sz="2400"/>
              <a:t>, including resource-backed loan agreements.</a:t>
            </a:r>
          </a:p>
          <a:p>
            <a:r>
              <a:rPr lang="en-GB" sz="2400"/>
              <a:t>Countries are expected to disclose the contracts or other documents that mandate </a:t>
            </a:r>
            <a:r>
              <a:rPr lang="en-GB" sz="2400" b="1">
                <a:solidFill>
                  <a:srgbClr val="0090BF"/>
                </a:solidFill>
              </a:rPr>
              <a:t>social and environmental payments</a:t>
            </a:r>
            <a:r>
              <a:rPr lang="en-GB" sz="2400"/>
              <a:t>.</a:t>
            </a:r>
          </a:p>
          <a:p>
            <a:endParaRPr lang="en-GB" sz="2400"/>
          </a:p>
          <a:p>
            <a:endParaRPr lang="en-GB" sz="2400"/>
          </a:p>
          <a:p>
            <a:endParaRPr lang="en-GB" sz="2400"/>
          </a:p>
          <a:p>
            <a:endParaRPr lang="en-GB" sz="2400"/>
          </a:p>
          <a:p>
            <a:endParaRPr lang="en-GB" sz="2400"/>
          </a:p>
          <a:p>
            <a:endParaRPr lang="en-GB" sz="240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1793253"/>
            <a:ext cx="7174523" cy="461665"/>
          </a:xfrm>
          <a:prstGeom prst="rect">
            <a:avLst/>
          </a:prstGeom>
          <a:noFill/>
        </p:spPr>
        <p:txBody>
          <a:bodyPr wrap="square" rtlCol="0">
            <a:spAutoFit/>
          </a:bodyPr>
          <a:lstStyle/>
          <a:p>
            <a:r>
              <a:rPr lang="en-GB" sz="2400" i="1">
                <a:solidFill>
                  <a:srgbClr val="0090BF"/>
                </a:solidFill>
              </a:rPr>
              <a:t>Requirements 4.2, 4.3 and 6.1</a:t>
            </a:r>
          </a:p>
        </p:txBody>
      </p:sp>
      <p:pic>
        <p:nvPicPr>
          <p:cNvPr id="6" name="Picture 5">
            <a:extLst>
              <a:ext uri="{FF2B5EF4-FFF2-40B4-BE49-F238E27FC236}">
                <a16:creationId xmlns:a16="http://schemas.microsoft.com/office/drawing/2014/main" id="{AD7388B3-9D1B-5C84-F3EE-1246DFE700C9}"/>
              </a:ext>
            </a:extLst>
          </p:cNvPr>
          <p:cNvPicPr>
            <a:picLocks noChangeAspect="1"/>
          </p:cNvPicPr>
          <p:nvPr/>
        </p:nvPicPr>
        <p:blipFill rotWithShape="1">
          <a:blip r:embed="rId3">
            <a:alphaModFix amt="20000"/>
          </a:blip>
          <a:srcRect l="13751" r="29570"/>
          <a:stretch/>
        </p:blipFill>
        <p:spPr>
          <a:xfrm>
            <a:off x="9392369" y="1445249"/>
            <a:ext cx="2799631" cy="4939510"/>
          </a:xfrm>
          <a:prstGeom prst="rect">
            <a:avLst/>
          </a:prstGeom>
        </p:spPr>
      </p:pic>
    </p:spTree>
    <p:extLst>
      <p:ext uri="{BB962C8B-B14F-4D97-AF65-F5344CB8AC3E}">
        <p14:creationId xmlns:p14="http://schemas.microsoft.com/office/powerpoint/2010/main" val="654399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alpha val="5233"/>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10905753" cy="1196510"/>
          </a:xfrm>
        </p:spPr>
        <p:txBody>
          <a:bodyPr/>
          <a:lstStyle/>
          <a:p>
            <a:r>
              <a:rPr lang="en-GB"/>
              <a:t>Transitional arrangements</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520366"/>
          </a:xfrm>
        </p:spPr>
        <p:txBody>
          <a:bodyPr>
            <a:normAutofit/>
          </a:bodyPr>
          <a:lstStyle/>
          <a:p>
            <a:r>
              <a:rPr lang="en-GB" sz="2400"/>
              <a:t>Implementing countries will be assessed against the 2023 EITI Standard from </a:t>
            </a:r>
            <a:r>
              <a:rPr lang="en-GB" sz="2400" b="1">
                <a:solidFill>
                  <a:srgbClr val="0090BF"/>
                </a:solidFill>
              </a:rPr>
              <a:t>1 January 2025</a:t>
            </a:r>
            <a:endParaRPr lang="en-GB" sz="2400"/>
          </a:p>
          <a:p>
            <a:r>
              <a:rPr lang="en-GB" sz="2400"/>
              <a:t>To facilitate the transition, countries are encouraged to integrate the changes in their next EITI work plan and reporting cycle</a:t>
            </a:r>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1822561"/>
            <a:ext cx="7174523" cy="461665"/>
          </a:xfrm>
          <a:prstGeom prst="rect">
            <a:avLst/>
          </a:prstGeom>
          <a:noFill/>
        </p:spPr>
        <p:txBody>
          <a:bodyPr wrap="square" rtlCol="0">
            <a:spAutoFit/>
          </a:bodyPr>
          <a:lstStyle/>
          <a:p>
            <a:r>
              <a:rPr lang="en-GB" sz="2400" i="1">
                <a:solidFill>
                  <a:srgbClr val="0090BF"/>
                </a:solidFill>
              </a:rPr>
              <a:t>When do the changes comes into effect?</a:t>
            </a:r>
          </a:p>
        </p:txBody>
      </p:sp>
      <p:pic>
        <p:nvPicPr>
          <p:cNvPr id="9" name="Picture 8" descr="Icon&#10;&#10;Description automatically generated">
            <a:extLst>
              <a:ext uri="{FF2B5EF4-FFF2-40B4-BE49-F238E27FC236}">
                <a16:creationId xmlns:a16="http://schemas.microsoft.com/office/drawing/2014/main" id="{A6F06F5A-7C1C-C694-D111-BDD6EA370F00}"/>
              </a:ext>
            </a:extLst>
          </p:cNvPr>
          <p:cNvPicPr>
            <a:picLocks noChangeAspect="1"/>
          </p:cNvPicPr>
          <p:nvPr/>
        </p:nvPicPr>
        <p:blipFill rotWithShape="1">
          <a:blip r:embed="rId3">
            <a:alphaModFix amt="35000"/>
          </a:blip>
          <a:srcRect l="17017" t="17424" r="27051" b="14852"/>
          <a:stretch/>
        </p:blipFill>
        <p:spPr>
          <a:xfrm>
            <a:off x="8356209" y="1580009"/>
            <a:ext cx="3835791" cy="4644517"/>
          </a:xfrm>
          <a:prstGeom prst="rect">
            <a:avLst/>
          </a:prstGeom>
        </p:spPr>
      </p:pic>
    </p:spTree>
    <p:extLst>
      <p:ext uri="{BB962C8B-B14F-4D97-AF65-F5344CB8AC3E}">
        <p14:creationId xmlns:p14="http://schemas.microsoft.com/office/powerpoint/2010/main" val="2202321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9C599-A1DB-663B-2A2E-54348C1EC6F5}"/>
              </a:ext>
            </a:extLst>
          </p:cNvPr>
          <p:cNvSpPr>
            <a:spLocks noGrp="1"/>
          </p:cNvSpPr>
          <p:nvPr>
            <p:ph type="title"/>
          </p:nvPr>
        </p:nvSpPr>
        <p:spPr/>
        <p:txBody>
          <a:bodyPr/>
          <a:lstStyle/>
          <a:p>
            <a:r>
              <a:rPr lang="en-GB"/>
              <a:t>Implications for Ukraine</a:t>
            </a:r>
          </a:p>
        </p:txBody>
      </p:sp>
      <p:sp>
        <p:nvSpPr>
          <p:cNvPr id="3" name="Content Placeholder 2">
            <a:extLst>
              <a:ext uri="{FF2B5EF4-FFF2-40B4-BE49-F238E27FC236}">
                <a16:creationId xmlns:a16="http://schemas.microsoft.com/office/drawing/2014/main" id="{C716F213-598D-0838-BE02-EDFA38CB903B}"/>
              </a:ext>
            </a:extLst>
          </p:cNvPr>
          <p:cNvSpPr>
            <a:spLocks noGrp="1"/>
          </p:cNvSpPr>
          <p:nvPr>
            <p:ph idx="1"/>
          </p:nvPr>
        </p:nvSpPr>
        <p:spPr/>
        <p:txBody>
          <a:bodyPr/>
          <a:lstStyle/>
          <a:p>
            <a:r>
              <a:rPr lang="en-GB"/>
              <a:t>Ensure reporting on EITI requirements aligns with national priorities</a:t>
            </a:r>
          </a:p>
          <a:p>
            <a:r>
              <a:rPr lang="en-GB"/>
              <a:t>Highlight contribution of extractives and energy sector to war economy </a:t>
            </a:r>
          </a:p>
          <a:p>
            <a:r>
              <a:rPr lang="en-GB"/>
              <a:t>Demonstrate how EITI reporting contributes to tacking corruption risk</a:t>
            </a:r>
          </a:p>
          <a:p>
            <a:r>
              <a:rPr lang="en-GB"/>
              <a:t>Accelerate progress on mainstreaming and systematic disclosures</a:t>
            </a:r>
          </a:p>
          <a:p>
            <a:r>
              <a:rPr lang="en-GB"/>
              <a:t>Highlight areas where public reporting would raise national security issues</a:t>
            </a:r>
          </a:p>
          <a:p>
            <a:pPr marL="0" indent="0">
              <a:buNone/>
            </a:pPr>
            <a:endParaRPr lang="en-GB"/>
          </a:p>
        </p:txBody>
      </p:sp>
    </p:spTree>
    <p:extLst>
      <p:ext uri="{BB962C8B-B14F-4D97-AF65-F5344CB8AC3E}">
        <p14:creationId xmlns:p14="http://schemas.microsoft.com/office/powerpoint/2010/main" val="2670601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9ACA09-AF16-AC40-89B1-D389F8A118EB}"/>
              </a:ext>
            </a:extLst>
          </p:cNvPr>
          <p:cNvSpPr>
            <a:spLocks noGrp="1"/>
          </p:cNvSpPr>
          <p:nvPr>
            <p:ph type="body" sz="quarter" idx="13"/>
          </p:nvPr>
        </p:nvSpPr>
        <p:spPr/>
        <p:txBody>
          <a:bodyPr/>
          <a:lstStyle/>
          <a:p>
            <a:endParaRPr lang="nb-NO"/>
          </a:p>
        </p:txBody>
      </p:sp>
      <p:sp>
        <p:nvSpPr>
          <p:cNvPr id="3" name="TextBox 2">
            <a:extLst>
              <a:ext uri="{FF2B5EF4-FFF2-40B4-BE49-F238E27FC236}">
                <a16:creationId xmlns:a16="http://schemas.microsoft.com/office/drawing/2014/main" id="{C786EC50-5FE3-A04B-AA6D-D0943ED21E59}"/>
              </a:ext>
            </a:extLst>
          </p:cNvPr>
          <p:cNvSpPr txBox="1"/>
          <p:nvPr/>
        </p:nvSpPr>
        <p:spPr>
          <a:xfrm>
            <a:off x="4646097" y="5320482"/>
            <a:ext cx="6902468" cy="824841"/>
          </a:xfrm>
          <a:prstGeom prst="rect">
            <a:avLst/>
          </a:prstGeom>
          <a:noFill/>
        </p:spPr>
        <p:txBody>
          <a:bodyPr wrap="square" rtlCol="0" anchor="b">
            <a:spAutoFit/>
          </a:bodyPr>
          <a:lstStyle/>
          <a:p>
            <a:pPr algn="r"/>
            <a:endParaRPr lang="en-GB" sz="1400" b="0">
              <a:solidFill>
                <a:srgbClr val="FFFFFF"/>
              </a:solidFill>
              <a:latin typeface="+mn-lt"/>
            </a:endParaRPr>
          </a:p>
          <a:p>
            <a:pPr marL="342900" marR="0" lvl="0" indent="-342900" algn="r" defTabSz="914400" rtl="0" eaLnBrk="0" fontAlgn="base" latinLnBrk="0" hangingPunct="0">
              <a:lnSpc>
                <a:spcPct val="100000"/>
              </a:lnSpc>
              <a:spcBef>
                <a:spcPct val="20000"/>
              </a:spcBef>
              <a:spcAft>
                <a:spcPct val="0"/>
              </a:spcAft>
              <a:buClrTx/>
              <a:buSzTx/>
              <a:buFontTx/>
              <a:buNone/>
              <a:tabLst/>
              <a:defRPr/>
            </a:pPr>
            <a:r>
              <a:rPr lang="en-GB" sz="1100" b="1" i="0" spc="100" baseline="0">
                <a:solidFill>
                  <a:srgbClr val="FFFFFF"/>
                </a:solidFill>
                <a:latin typeface="Franklin Gothic Demi" panose="020B0603020102020204" pitchFamily="34" charset="0"/>
              </a:rPr>
              <a:t>E-MAIL</a:t>
            </a:r>
            <a:r>
              <a:rPr lang="en-GB" sz="1400" b="1" i="0">
                <a:solidFill>
                  <a:srgbClr val="FFFFFF"/>
                </a:solidFill>
                <a:latin typeface="Franklin Gothic Demi" panose="020B0603020102020204" pitchFamily="34" charset="0"/>
              </a:rPr>
              <a:t> </a:t>
            </a:r>
            <a:r>
              <a:rPr kumimoji="0" lang="en-GB" sz="1400" b="0" i="0" u="none" strike="noStrike" kern="0" cap="none" spc="0" normalizeH="0" baseline="0" noProof="0" err="1">
                <a:ln>
                  <a:noFill/>
                </a:ln>
                <a:solidFill>
                  <a:srgbClr val="FFFFFF"/>
                </a:solidFill>
                <a:effectLst/>
                <a:uLnTx/>
                <a:uFillTx/>
                <a:latin typeface="+mn-lt"/>
                <a:ea typeface="ＭＳ Ｐゴシック" charset="0"/>
                <a:cs typeface="ＭＳ Ｐゴシック" charset="0"/>
              </a:rPr>
              <a:t>secretariat@eiti.org</a:t>
            </a:r>
            <a:r>
              <a:rPr kumimoji="0" lang="en-GB" sz="1400" b="0" i="0" u="none" strike="noStrike" kern="0" cap="none" spc="0" normalizeH="0" baseline="0" noProof="0">
                <a:ln>
                  <a:noFill/>
                </a:ln>
                <a:solidFill>
                  <a:srgbClr val="FFFFFF"/>
                </a:solidFill>
                <a:effectLst/>
                <a:uLnTx/>
                <a:uFillTx/>
                <a:latin typeface="+mn-lt"/>
                <a:ea typeface="ＭＳ Ｐゴシック" charset="0"/>
                <a:cs typeface="ＭＳ Ｐゴシック" charset="0"/>
              </a:rPr>
              <a:t> </a:t>
            </a:r>
            <a:r>
              <a:rPr lang="en-GB" sz="1100" b="1" i="0" spc="100" baseline="0">
                <a:solidFill>
                  <a:srgbClr val="FFFFFF"/>
                </a:solidFill>
                <a:latin typeface="Franklin Gothic Demi" panose="020B0603020102020204" pitchFamily="34" charset="0"/>
              </a:rPr>
              <a:t>PHONE</a:t>
            </a:r>
            <a:r>
              <a:rPr kumimoji="0" lang="en-GB" sz="1400" b="0" i="0" u="none" strike="noStrike" kern="0" cap="none" spc="0" normalizeH="0" baseline="0" noProof="0">
                <a:ln>
                  <a:noFill/>
                </a:ln>
                <a:solidFill>
                  <a:srgbClr val="FFFFFF"/>
                </a:solidFill>
                <a:effectLst/>
                <a:uLnTx/>
                <a:uFillTx/>
                <a:latin typeface="+mn-lt"/>
                <a:ea typeface="ＭＳ Ｐゴシック" charset="0"/>
                <a:cs typeface="ＭＳ Ｐゴシック" charset="0"/>
              </a:rPr>
              <a:t> +47 22 20 08 00 </a:t>
            </a:r>
          </a:p>
          <a:p>
            <a:pPr marL="342900" marR="0" lvl="0" indent="-342900" algn="r" defTabSz="914400" rtl="0" eaLnBrk="0" fontAlgn="base" latinLnBrk="0" hangingPunct="0">
              <a:lnSpc>
                <a:spcPct val="100000"/>
              </a:lnSpc>
              <a:spcBef>
                <a:spcPct val="20000"/>
              </a:spcBef>
              <a:spcAft>
                <a:spcPct val="0"/>
              </a:spcAft>
              <a:buClrTx/>
              <a:buSzTx/>
              <a:buFontTx/>
              <a:buNone/>
              <a:tabLst/>
              <a:defRPr/>
            </a:pPr>
            <a:r>
              <a:rPr lang="en-GB" sz="1100" b="1" i="0" spc="100" baseline="0">
                <a:solidFill>
                  <a:srgbClr val="FFFFFF"/>
                </a:solidFill>
                <a:latin typeface="Franklin Gothic Demi" panose="020B0603020102020204" pitchFamily="34" charset="0"/>
              </a:rPr>
              <a:t>ADDRESS</a:t>
            </a:r>
            <a:r>
              <a:rPr lang="en-GB" sz="1400" b="1" i="0">
                <a:solidFill>
                  <a:srgbClr val="FFFFFF"/>
                </a:solidFill>
                <a:latin typeface="Franklin Gothic Demi" panose="020B0603020102020204" pitchFamily="34" charset="0"/>
              </a:rPr>
              <a:t> </a:t>
            </a:r>
            <a:r>
              <a:rPr kumimoji="0" lang="en-GB" sz="1400" b="0" i="0" u="none" strike="noStrike" kern="0" cap="none" spc="0" normalizeH="0" baseline="0" noProof="0">
                <a:ln>
                  <a:noFill/>
                </a:ln>
                <a:solidFill>
                  <a:srgbClr val="FFFFFF"/>
                </a:solidFill>
                <a:effectLst/>
                <a:uLnTx/>
                <a:uFillTx/>
                <a:latin typeface="+mn-lt"/>
                <a:ea typeface="ＭＳ Ｐゴシック" charset="0"/>
                <a:cs typeface="ＭＳ Ｐゴシック" charset="0"/>
              </a:rPr>
              <a:t>EITI International Secretariat, </a:t>
            </a:r>
            <a:r>
              <a:rPr kumimoji="0" lang="en-GB" sz="1400" b="0" i="0" u="none" strike="noStrike" kern="0" cap="none" spc="0" normalizeH="0" baseline="0" noProof="0" err="1">
                <a:ln>
                  <a:noFill/>
                </a:ln>
                <a:solidFill>
                  <a:srgbClr val="FFFFFF"/>
                </a:solidFill>
                <a:effectLst/>
                <a:uLnTx/>
                <a:uFillTx/>
                <a:latin typeface="+mn-lt"/>
                <a:ea typeface="ＭＳ Ｐゴシック" charset="0"/>
                <a:cs typeface="ＭＳ Ｐゴシック" charset="0"/>
              </a:rPr>
              <a:t>Rådhusgata</a:t>
            </a:r>
            <a:r>
              <a:rPr kumimoji="0" lang="en-GB" sz="1400" b="0" i="0" u="none" strike="noStrike" kern="0" cap="none" spc="0" normalizeH="0" baseline="0" noProof="0">
                <a:ln>
                  <a:noFill/>
                </a:ln>
                <a:solidFill>
                  <a:srgbClr val="FFFFFF"/>
                </a:solidFill>
                <a:effectLst/>
                <a:uLnTx/>
                <a:uFillTx/>
                <a:latin typeface="+mn-lt"/>
                <a:ea typeface="ＭＳ Ｐゴシック" charset="0"/>
                <a:cs typeface="ＭＳ Ｐゴシック" charset="0"/>
              </a:rPr>
              <a:t> 26, 0151 Oslo, Norway</a:t>
            </a:r>
            <a:endParaRPr lang="en-GB" sz="1400" b="0">
              <a:solidFill>
                <a:srgbClr val="FFFFFF"/>
              </a:solidFill>
              <a:latin typeface="+mn-lt"/>
            </a:endParaRPr>
          </a:p>
        </p:txBody>
      </p:sp>
    </p:spTree>
    <p:extLst>
      <p:ext uri="{BB962C8B-B14F-4D97-AF65-F5344CB8AC3E}">
        <p14:creationId xmlns:p14="http://schemas.microsoft.com/office/powerpoint/2010/main" val="3210438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p:txBody>
          <a:bodyPr/>
          <a:lstStyle/>
          <a:p>
            <a:r>
              <a:rPr lang="en-GB"/>
              <a:t>Key thematic areas</a:t>
            </a:r>
          </a:p>
        </p:txBody>
      </p:sp>
      <p:sp>
        <p:nvSpPr>
          <p:cNvPr id="4" name="Text Placeholder 2">
            <a:extLst>
              <a:ext uri="{FF2B5EF4-FFF2-40B4-BE49-F238E27FC236}">
                <a16:creationId xmlns:a16="http://schemas.microsoft.com/office/drawing/2014/main" id="{617749F0-E2D4-B7F2-B1CA-F5331CA6A54A}"/>
              </a:ext>
            </a:extLst>
          </p:cNvPr>
          <p:cNvSpPr txBox="1">
            <a:spLocks/>
          </p:cNvSpPr>
          <p:nvPr/>
        </p:nvSpPr>
        <p:spPr>
          <a:xfrm>
            <a:off x="712635" y="4598631"/>
            <a:ext cx="2112745" cy="473535"/>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en-GB" sz="2400" b="1"/>
              <a:t>Anti-corruption</a:t>
            </a:r>
          </a:p>
        </p:txBody>
      </p:sp>
      <p:sp>
        <p:nvSpPr>
          <p:cNvPr id="5" name="Text Placeholder 2">
            <a:extLst>
              <a:ext uri="{FF2B5EF4-FFF2-40B4-BE49-F238E27FC236}">
                <a16:creationId xmlns:a16="http://schemas.microsoft.com/office/drawing/2014/main" id="{8617DFE9-DB64-091D-25C8-997426E127C0}"/>
              </a:ext>
            </a:extLst>
          </p:cNvPr>
          <p:cNvSpPr txBox="1">
            <a:spLocks/>
          </p:cNvSpPr>
          <p:nvPr/>
        </p:nvSpPr>
        <p:spPr>
          <a:xfrm>
            <a:off x="3524415" y="4598631"/>
            <a:ext cx="2237999" cy="895555"/>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en-GB" sz="2400" b="1">
                <a:solidFill>
                  <a:srgbClr val="005B8C"/>
                </a:solidFill>
              </a:rPr>
              <a:t>Energy transition</a:t>
            </a:r>
          </a:p>
        </p:txBody>
      </p:sp>
      <p:sp>
        <p:nvSpPr>
          <p:cNvPr id="6" name="Text Placeholder 2">
            <a:extLst>
              <a:ext uri="{FF2B5EF4-FFF2-40B4-BE49-F238E27FC236}">
                <a16:creationId xmlns:a16="http://schemas.microsoft.com/office/drawing/2014/main" id="{7BFEA63D-8823-8F73-68D9-1FF5E75707C8}"/>
              </a:ext>
            </a:extLst>
          </p:cNvPr>
          <p:cNvSpPr txBox="1">
            <a:spLocks/>
          </p:cNvSpPr>
          <p:nvPr/>
        </p:nvSpPr>
        <p:spPr>
          <a:xfrm>
            <a:off x="6439994" y="4598631"/>
            <a:ext cx="2112745" cy="895555"/>
          </a:xfrm>
          <a:prstGeom prst="rect">
            <a:avLst/>
          </a:prstGeom>
        </p:spPr>
        <p:txBody>
          <a:bodyPr>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en-GB" sz="2400" b="1">
                <a:solidFill>
                  <a:srgbClr val="0090BF"/>
                </a:solidFill>
              </a:rPr>
              <a:t>Gender, social &amp; environment</a:t>
            </a:r>
          </a:p>
        </p:txBody>
      </p:sp>
      <p:sp>
        <p:nvSpPr>
          <p:cNvPr id="7" name="Text Placeholder 2">
            <a:extLst>
              <a:ext uri="{FF2B5EF4-FFF2-40B4-BE49-F238E27FC236}">
                <a16:creationId xmlns:a16="http://schemas.microsoft.com/office/drawing/2014/main" id="{C74082DF-A30D-662E-81F5-90D83A588A31}"/>
              </a:ext>
            </a:extLst>
          </p:cNvPr>
          <p:cNvSpPr txBox="1">
            <a:spLocks/>
          </p:cNvSpPr>
          <p:nvPr/>
        </p:nvSpPr>
        <p:spPr>
          <a:xfrm>
            <a:off x="9251774" y="4598630"/>
            <a:ext cx="2341188" cy="1064371"/>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en-GB" sz="2400" b="1">
                <a:solidFill>
                  <a:srgbClr val="00C3F0"/>
                </a:solidFill>
              </a:rPr>
              <a:t>Revenue collection</a:t>
            </a:r>
          </a:p>
        </p:txBody>
      </p:sp>
      <p:pic>
        <p:nvPicPr>
          <p:cNvPr id="8" name="Picture 7">
            <a:extLst>
              <a:ext uri="{FF2B5EF4-FFF2-40B4-BE49-F238E27FC236}">
                <a16:creationId xmlns:a16="http://schemas.microsoft.com/office/drawing/2014/main" id="{B72694E9-1A4B-B7F5-EE98-F8E76BC05A36}"/>
              </a:ext>
            </a:extLst>
          </p:cNvPr>
          <p:cNvPicPr>
            <a:picLocks noChangeAspect="1"/>
          </p:cNvPicPr>
          <p:nvPr/>
        </p:nvPicPr>
        <p:blipFill>
          <a:blip r:embed="rId3"/>
          <a:srcRect/>
          <a:stretch/>
        </p:blipFill>
        <p:spPr>
          <a:xfrm>
            <a:off x="9535328" y="2479348"/>
            <a:ext cx="1774081" cy="1774081"/>
          </a:xfrm>
          <a:prstGeom prst="rect">
            <a:avLst/>
          </a:prstGeom>
        </p:spPr>
      </p:pic>
      <p:pic>
        <p:nvPicPr>
          <p:cNvPr id="9" name="Picture 8">
            <a:extLst>
              <a:ext uri="{FF2B5EF4-FFF2-40B4-BE49-F238E27FC236}">
                <a16:creationId xmlns:a16="http://schemas.microsoft.com/office/drawing/2014/main" id="{8933B720-3476-D5EA-17CA-7F8F72D05749}"/>
              </a:ext>
            </a:extLst>
          </p:cNvPr>
          <p:cNvPicPr>
            <a:picLocks noChangeAspect="1"/>
          </p:cNvPicPr>
          <p:nvPr/>
        </p:nvPicPr>
        <p:blipFill>
          <a:blip r:embed="rId4"/>
          <a:srcRect/>
          <a:stretch/>
        </p:blipFill>
        <p:spPr>
          <a:xfrm flipH="1">
            <a:off x="6621154" y="2491175"/>
            <a:ext cx="1750427" cy="1750427"/>
          </a:xfrm>
          <a:prstGeom prst="rect">
            <a:avLst/>
          </a:prstGeom>
        </p:spPr>
      </p:pic>
      <p:pic>
        <p:nvPicPr>
          <p:cNvPr id="10" name="Picture 9">
            <a:extLst>
              <a:ext uri="{FF2B5EF4-FFF2-40B4-BE49-F238E27FC236}">
                <a16:creationId xmlns:a16="http://schemas.microsoft.com/office/drawing/2014/main" id="{CA0498B5-E943-8BA9-4960-58D3379D701D}"/>
              </a:ext>
            </a:extLst>
          </p:cNvPr>
          <p:cNvPicPr>
            <a:picLocks noChangeAspect="1"/>
          </p:cNvPicPr>
          <p:nvPr/>
        </p:nvPicPr>
        <p:blipFill>
          <a:blip r:embed="rId5"/>
          <a:srcRect/>
          <a:stretch/>
        </p:blipFill>
        <p:spPr>
          <a:xfrm>
            <a:off x="3819795" y="2547583"/>
            <a:ext cx="1637613" cy="1637613"/>
          </a:xfrm>
          <a:prstGeom prst="rect">
            <a:avLst/>
          </a:prstGeom>
        </p:spPr>
      </p:pic>
      <p:pic>
        <p:nvPicPr>
          <p:cNvPr id="11" name="Picture 10">
            <a:extLst>
              <a:ext uri="{FF2B5EF4-FFF2-40B4-BE49-F238E27FC236}">
                <a16:creationId xmlns:a16="http://schemas.microsoft.com/office/drawing/2014/main" id="{389A27D1-EED8-E0F6-DD98-418D8378A954}"/>
              </a:ext>
            </a:extLst>
          </p:cNvPr>
          <p:cNvPicPr>
            <a:picLocks noChangeAspect="1"/>
          </p:cNvPicPr>
          <p:nvPr/>
        </p:nvPicPr>
        <p:blipFill>
          <a:blip r:embed="rId6"/>
          <a:srcRect/>
          <a:stretch/>
        </p:blipFill>
        <p:spPr>
          <a:xfrm>
            <a:off x="881968" y="2479348"/>
            <a:ext cx="1774081" cy="1774081"/>
          </a:xfrm>
          <a:prstGeom prst="rect">
            <a:avLst/>
          </a:prstGeom>
        </p:spPr>
      </p:pic>
    </p:spTree>
    <p:extLst>
      <p:ext uri="{BB962C8B-B14F-4D97-AF65-F5344CB8AC3E}">
        <p14:creationId xmlns:p14="http://schemas.microsoft.com/office/powerpoint/2010/main" val="517342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BAE911-CAE5-FE4D-538C-4B05B30C0C0E}"/>
              </a:ext>
            </a:extLst>
          </p:cNvPr>
          <p:cNvPicPr>
            <a:picLocks noChangeAspect="1"/>
          </p:cNvPicPr>
          <p:nvPr/>
        </p:nvPicPr>
        <p:blipFill>
          <a:blip r:embed="rId3"/>
          <a:srcRect l="23912" r="23912"/>
          <a:stretch/>
        </p:blipFill>
        <p:spPr>
          <a:xfrm>
            <a:off x="7414053" y="0"/>
            <a:ext cx="4777946" cy="6858000"/>
          </a:xfrm>
          <a:prstGeom prst="rect">
            <a:avLst/>
          </a:prstGeom>
        </p:spPr>
      </p:pic>
      <p:sp>
        <p:nvSpPr>
          <p:cNvPr id="2" name="Title 1">
            <a:extLst>
              <a:ext uri="{FF2B5EF4-FFF2-40B4-BE49-F238E27FC236}">
                <a16:creationId xmlns:a16="http://schemas.microsoft.com/office/drawing/2014/main" id="{DD1BBC54-6DAD-7DC5-5AF7-323543F232B9}"/>
              </a:ext>
            </a:extLst>
          </p:cNvPr>
          <p:cNvSpPr>
            <a:spLocks noGrp="1"/>
          </p:cNvSpPr>
          <p:nvPr>
            <p:ph type="title"/>
          </p:nvPr>
        </p:nvSpPr>
        <p:spPr>
          <a:xfrm>
            <a:off x="642813" y="1884315"/>
            <a:ext cx="5659514" cy="671660"/>
          </a:xfrm>
        </p:spPr>
        <p:txBody>
          <a:bodyPr/>
          <a:lstStyle/>
          <a:p>
            <a:r>
              <a:rPr lang="en-GB"/>
              <a:t>Anti-corruption</a:t>
            </a:r>
          </a:p>
        </p:txBody>
      </p:sp>
      <p:sp>
        <p:nvSpPr>
          <p:cNvPr id="3" name="Content Placeholder 2">
            <a:extLst>
              <a:ext uri="{FF2B5EF4-FFF2-40B4-BE49-F238E27FC236}">
                <a16:creationId xmlns:a16="http://schemas.microsoft.com/office/drawing/2014/main" id="{EF059239-EE20-70B7-8FC8-26CB1DF66B2E}"/>
              </a:ext>
            </a:extLst>
          </p:cNvPr>
          <p:cNvSpPr>
            <a:spLocks noGrp="1"/>
          </p:cNvSpPr>
          <p:nvPr>
            <p:ph idx="1"/>
          </p:nvPr>
        </p:nvSpPr>
        <p:spPr>
          <a:xfrm>
            <a:off x="642813" y="2813538"/>
            <a:ext cx="5954935" cy="2787654"/>
          </a:xfrm>
        </p:spPr>
        <p:txBody>
          <a:bodyPr>
            <a:normAutofit/>
          </a:bodyPr>
          <a:lstStyle/>
          <a:p>
            <a:pPr marL="0" indent="0">
              <a:buNone/>
            </a:pPr>
            <a:r>
              <a:rPr lang="en-GB" sz="2400"/>
              <a:t>New provisions enhance opportunities for countries and companies to use the EITI platform to </a:t>
            </a:r>
            <a:r>
              <a:rPr lang="en-GB" sz="2400" b="1">
                <a:solidFill>
                  <a:srgbClr val="0090BF"/>
                </a:solidFill>
              </a:rPr>
              <a:t>identify and address corruption risks</a:t>
            </a:r>
            <a:r>
              <a:rPr lang="en-GB" sz="2400"/>
              <a:t> in the natural resource sector. </a:t>
            </a:r>
          </a:p>
        </p:txBody>
      </p:sp>
      <p:sp>
        <p:nvSpPr>
          <p:cNvPr id="5" name="Rectangle 4">
            <a:extLst>
              <a:ext uri="{FF2B5EF4-FFF2-40B4-BE49-F238E27FC236}">
                <a16:creationId xmlns:a16="http://schemas.microsoft.com/office/drawing/2014/main" id="{3DB4C360-DDDB-802D-E96C-A5160824377C}"/>
              </a:ext>
            </a:extLst>
          </p:cNvPr>
          <p:cNvSpPr/>
          <p:nvPr/>
        </p:nvSpPr>
        <p:spPr>
          <a:xfrm>
            <a:off x="7414053" y="-1"/>
            <a:ext cx="4777946" cy="6858000"/>
          </a:xfrm>
          <a:prstGeom prst="rect">
            <a:avLst/>
          </a:prstGeom>
          <a:solidFill>
            <a:srgbClr val="002157">
              <a:alpha val="8528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22EF8A0E-68F7-2763-AF98-BF1706A08A2E}"/>
              </a:ext>
            </a:extLst>
          </p:cNvPr>
          <p:cNvPicPr>
            <a:picLocks noChangeAspect="1"/>
          </p:cNvPicPr>
          <p:nvPr/>
        </p:nvPicPr>
        <p:blipFill>
          <a:blip r:embed="rId4"/>
          <a:srcRect/>
          <a:stretch/>
        </p:blipFill>
        <p:spPr>
          <a:xfrm>
            <a:off x="8007232" y="1633205"/>
            <a:ext cx="3591589" cy="3591589"/>
          </a:xfrm>
          <a:prstGeom prst="rect">
            <a:avLst/>
          </a:prstGeom>
        </p:spPr>
      </p:pic>
    </p:spTree>
    <p:extLst>
      <p:ext uri="{BB962C8B-B14F-4D97-AF65-F5344CB8AC3E}">
        <p14:creationId xmlns:p14="http://schemas.microsoft.com/office/powerpoint/2010/main" val="2285351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10905753" cy="1196510"/>
          </a:xfrm>
        </p:spPr>
        <p:txBody>
          <a:bodyPr/>
          <a:lstStyle/>
          <a:p>
            <a:r>
              <a:rPr lang="en-GB"/>
              <a:t>Mainstreaming anti-corruption into </a:t>
            </a:r>
            <a:br>
              <a:rPr lang="en-GB"/>
            </a:br>
            <a:r>
              <a:rPr lang="en-GB"/>
              <a:t>EITI objectives and the MSG’s work </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520366"/>
          </a:xfrm>
        </p:spPr>
        <p:txBody>
          <a:bodyPr>
            <a:normAutofit fontScale="92500"/>
          </a:bodyPr>
          <a:lstStyle/>
          <a:p>
            <a:r>
              <a:rPr lang="en-GB" sz="2400"/>
              <a:t>The objectives of some EITI Requirements state the need to </a:t>
            </a:r>
            <a:r>
              <a:rPr lang="en-GB" sz="2400" b="1">
                <a:solidFill>
                  <a:srgbClr val="0090BF"/>
                </a:solidFill>
              </a:rPr>
              <a:t>address corruption risks </a:t>
            </a:r>
            <a:r>
              <a:rPr lang="en-GB" sz="2400"/>
              <a:t>(e.g. on licensing, beneficial ownership) </a:t>
            </a:r>
          </a:p>
          <a:p>
            <a:r>
              <a:rPr lang="en-GB" sz="2400"/>
              <a:t>MSGs are </a:t>
            </a:r>
            <a:r>
              <a:rPr lang="en-GB" sz="2400" b="1">
                <a:solidFill>
                  <a:srgbClr val="0090BF"/>
                </a:solidFill>
              </a:rPr>
              <a:t>required to consider issues related to extractive sector governance</a:t>
            </a:r>
            <a:r>
              <a:rPr lang="en-GB" sz="2400"/>
              <a:t> to place more focus on ensuring that EITI implementation strengthens anti-corruption efforts and addresses other nationally relevant governance issues. </a:t>
            </a:r>
          </a:p>
        </p:txBody>
      </p:sp>
      <p:pic>
        <p:nvPicPr>
          <p:cNvPr id="4" name="Picture 3">
            <a:extLst>
              <a:ext uri="{FF2B5EF4-FFF2-40B4-BE49-F238E27FC236}">
                <a16:creationId xmlns:a16="http://schemas.microsoft.com/office/drawing/2014/main" id="{9EB2017D-5F8B-5E6D-D78B-66D4432D8687}"/>
              </a:ext>
            </a:extLst>
          </p:cNvPr>
          <p:cNvPicPr>
            <a:picLocks noChangeAspect="1"/>
          </p:cNvPicPr>
          <p:nvPr/>
        </p:nvPicPr>
        <p:blipFill rotWithShape="1">
          <a:blip r:embed="rId3">
            <a:alphaModFix amt="20000"/>
          </a:blip>
          <a:srcRect r="38386"/>
          <a:stretch/>
        </p:blipFill>
        <p:spPr>
          <a:xfrm>
            <a:off x="8778573" y="1069144"/>
            <a:ext cx="3413427" cy="5539983"/>
          </a:xfrm>
          <a:prstGeom prst="rect">
            <a:avLst/>
          </a:prstGeom>
        </p:spPr>
      </p:pic>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Requirements 1.4, 1.5, 2.1 and 7.1 </a:t>
            </a:r>
          </a:p>
        </p:txBody>
      </p:sp>
    </p:spTree>
    <p:extLst>
      <p:ext uri="{BB962C8B-B14F-4D97-AF65-F5344CB8AC3E}">
        <p14:creationId xmlns:p14="http://schemas.microsoft.com/office/powerpoint/2010/main" val="1317173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10905753" cy="1196510"/>
          </a:xfrm>
        </p:spPr>
        <p:txBody>
          <a:bodyPr/>
          <a:lstStyle/>
          <a:p>
            <a:r>
              <a:rPr lang="en-GB"/>
              <a:t>Disclosure of companies’ anti-corruption policies and practices</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686930"/>
          </a:xfrm>
        </p:spPr>
        <p:txBody>
          <a:bodyPr>
            <a:normAutofit/>
          </a:bodyPr>
          <a:lstStyle/>
          <a:p>
            <a:r>
              <a:rPr lang="en-GB" sz="2200"/>
              <a:t>All reporting companies and SOEs are expected to publish an </a:t>
            </a:r>
            <a:r>
              <a:rPr lang="en-GB" sz="2200" b="1">
                <a:solidFill>
                  <a:srgbClr val="0090BF"/>
                </a:solidFill>
              </a:rPr>
              <a:t>anti-corruption policy </a:t>
            </a:r>
          </a:p>
          <a:p>
            <a:r>
              <a:rPr lang="en-GB" sz="2200"/>
              <a:t>Companies participating in MSGs are expected to engage in rigorous </a:t>
            </a:r>
            <a:r>
              <a:rPr lang="en-GB" sz="2200" b="1">
                <a:solidFill>
                  <a:srgbClr val="0090BF"/>
                </a:solidFill>
              </a:rPr>
              <a:t>due diligence processes</a:t>
            </a:r>
          </a:p>
          <a:p>
            <a:r>
              <a:rPr lang="en-GB" sz="2200"/>
              <a:t>SOEs are encouraged to </a:t>
            </a:r>
            <a:r>
              <a:rPr lang="en-GB" sz="2200" b="1">
                <a:solidFill>
                  <a:srgbClr val="0090BF"/>
                </a:solidFill>
              </a:rPr>
              <a:t>disclose the beneficial owners</a:t>
            </a:r>
            <a:r>
              <a:rPr lang="en-GB" sz="2200"/>
              <a:t> of their agents or intermediaries, suppliers or contractors </a:t>
            </a:r>
          </a:p>
        </p:txBody>
      </p:sp>
      <p:pic>
        <p:nvPicPr>
          <p:cNvPr id="4" name="Picture 3">
            <a:extLst>
              <a:ext uri="{FF2B5EF4-FFF2-40B4-BE49-F238E27FC236}">
                <a16:creationId xmlns:a16="http://schemas.microsoft.com/office/drawing/2014/main" id="{9EB2017D-5F8B-5E6D-D78B-66D4432D8687}"/>
              </a:ext>
            </a:extLst>
          </p:cNvPr>
          <p:cNvPicPr>
            <a:picLocks noChangeAspect="1"/>
          </p:cNvPicPr>
          <p:nvPr/>
        </p:nvPicPr>
        <p:blipFill rotWithShape="1">
          <a:blip r:embed="rId3">
            <a:alphaModFix amt="20000"/>
          </a:blip>
          <a:srcRect r="38386"/>
          <a:stretch/>
        </p:blipFill>
        <p:spPr>
          <a:xfrm>
            <a:off x="8778573" y="1069144"/>
            <a:ext cx="3413427" cy="5539983"/>
          </a:xfrm>
          <a:prstGeom prst="rect">
            <a:avLst/>
          </a:prstGeom>
        </p:spPr>
      </p:pic>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Requirements 1.2 and 2.6</a:t>
            </a:r>
          </a:p>
        </p:txBody>
      </p:sp>
    </p:spTree>
    <p:extLst>
      <p:ext uri="{BB962C8B-B14F-4D97-AF65-F5344CB8AC3E}">
        <p14:creationId xmlns:p14="http://schemas.microsoft.com/office/powerpoint/2010/main" val="1506277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2" y="1194998"/>
            <a:ext cx="9274911" cy="1196510"/>
          </a:xfrm>
        </p:spPr>
        <p:txBody>
          <a:bodyPr/>
          <a:lstStyle/>
          <a:p>
            <a:r>
              <a:rPr lang="en-GB"/>
              <a:t>Ownership thresholds for reporting beneficial owners</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686930"/>
          </a:xfrm>
        </p:spPr>
        <p:txBody>
          <a:bodyPr>
            <a:normAutofit/>
          </a:bodyPr>
          <a:lstStyle/>
          <a:p>
            <a:r>
              <a:rPr lang="en-GB" sz="2200"/>
              <a:t>Countries are encouraged to adopt an ownership threshold of </a:t>
            </a:r>
            <a:r>
              <a:rPr lang="en-GB" sz="2200" b="1">
                <a:solidFill>
                  <a:srgbClr val="0090BF"/>
                </a:solidFill>
              </a:rPr>
              <a:t>10% or lower</a:t>
            </a:r>
          </a:p>
          <a:p>
            <a:r>
              <a:rPr lang="en-GB" sz="2200"/>
              <a:t>Countries are required to request companies to disclose any </a:t>
            </a:r>
            <a:r>
              <a:rPr lang="en-GB" sz="2200" b="1">
                <a:solidFill>
                  <a:srgbClr val="0090BF"/>
                </a:solidFill>
              </a:rPr>
              <a:t>politically exposed persons (PEPs)</a:t>
            </a:r>
            <a:r>
              <a:rPr lang="en-GB" sz="2200"/>
              <a:t> who directly or indirectly hold an interest in a company, regardless of their level of ownership </a:t>
            </a:r>
          </a:p>
        </p:txBody>
      </p:sp>
      <p:pic>
        <p:nvPicPr>
          <p:cNvPr id="4" name="Picture 3">
            <a:extLst>
              <a:ext uri="{FF2B5EF4-FFF2-40B4-BE49-F238E27FC236}">
                <a16:creationId xmlns:a16="http://schemas.microsoft.com/office/drawing/2014/main" id="{9EB2017D-5F8B-5E6D-D78B-66D4432D8687}"/>
              </a:ext>
            </a:extLst>
          </p:cNvPr>
          <p:cNvPicPr>
            <a:picLocks noChangeAspect="1"/>
          </p:cNvPicPr>
          <p:nvPr/>
        </p:nvPicPr>
        <p:blipFill rotWithShape="1">
          <a:blip r:embed="rId3">
            <a:alphaModFix amt="20000"/>
          </a:blip>
          <a:srcRect r="38386"/>
          <a:stretch/>
        </p:blipFill>
        <p:spPr>
          <a:xfrm>
            <a:off x="8778573" y="1069144"/>
            <a:ext cx="3413427" cy="5539983"/>
          </a:xfrm>
          <a:prstGeom prst="rect">
            <a:avLst/>
          </a:prstGeom>
        </p:spPr>
      </p:pic>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Requirement 2.5</a:t>
            </a:r>
          </a:p>
        </p:txBody>
      </p:sp>
    </p:spTree>
    <p:extLst>
      <p:ext uri="{BB962C8B-B14F-4D97-AF65-F5344CB8AC3E}">
        <p14:creationId xmlns:p14="http://schemas.microsoft.com/office/powerpoint/2010/main" val="2664284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800AC7-7E5D-C245-E41B-C6AF25FB1341}"/>
              </a:ext>
            </a:extLst>
          </p:cNvPr>
          <p:cNvPicPr>
            <a:picLocks noChangeAspect="1"/>
          </p:cNvPicPr>
          <p:nvPr/>
        </p:nvPicPr>
        <p:blipFill>
          <a:blip r:embed="rId3"/>
          <a:srcRect l="23912" r="23912"/>
          <a:stretch/>
        </p:blipFill>
        <p:spPr>
          <a:xfrm>
            <a:off x="7414053" y="0"/>
            <a:ext cx="4777946" cy="6858000"/>
          </a:xfrm>
          <a:prstGeom prst="rect">
            <a:avLst/>
          </a:prstGeom>
        </p:spPr>
      </p:pic>
      <p:sp>
        <p:nvSpPr>
          <p:cNvPr id="2" name="Title 1">
            <a:extLst>
              <a:ext uri="{FF2B5EF4-FFF2-40B4-BE49-F238E27FC236}">
                <a16:creationId xmlns:a16="http://schemas.microsoft.com/office/drawing/2014/main" id="{DD1BBC54-6DAD-7DC5-5AF7-323543F232B9}"/>
              </a:ext>
            </a:extLst>
          </p:cNvPr>
          <p:cNvSpPr>
            <a:spLocks noGrp="1"/>
          </p:cNvSpPr>
          <p:nvPr>
            <p:ph type="title"/>
          </p:nvPr>
        </p:nvSpPr>
        <p:spPr>
          <a:xfrm>
            <a:off x="642813" y="1884315"/>
            <a:ext cx="5659514" cy="671660"/>
          </a:xfrm>
        </p:spPr>
        <p:txBody>
          <a:bodyPr/>
          <a:lstStyle/>
          <a:p>
            <a:r>
              <a:rPr lang="en-GB"/>
              <a:t>Energy transition</a:t>
            </a:r>
          </a:p>
        </p:txBody>
      </p:sp>
      <p:sp>
        <p:nvSpPr>
          <p:cNvPr id="3" name="Content Placeholder 2">
            <a:extLst>
              <a:ext uri="{FF2B5EF4-FFF2-40B4-BE49-F238E27FC236}">
                <a16:creationId xmlns:a16="http://schemas.microsoft.com/office/drawing/2014/main" id="{EF059239-EE20-70B7-8FC8-26CB1DF66B2E}"/>
              </a:ext>
            </a:extLst>
          </p:cNvPr>
          <p:cNvSpPr>
            <a:spLocks noGrp="1"/>
          </p:cNvSpPr>
          <p:nvPr>
            <p:ph idx="1"/>
          </p:nvPr>
        </p:nvSpPr>
        <p:spPr>
          <a:xfrm>
            <a:off x="642813" y="2813538"/>
            <a:ext cx="5954935" cy="2787654"/>
          </a:xfrm>
        </p:spPr>
        <p:txBody>
          <a:bodyPr>
            <a:normAutofit/>
          </a:bodyPr>
          <a:lstStyle/>
          <a:p>
            <a:pPr marL="0" indent="0">
              <a:buNone/>
            </a:pPr>
            <a:r>
              <a:rPr lang="en-GB" sz="2400"/>
              <a:t>New provisions support disclosures and public debate on the impacts of the energy transition by shedding light on </a:t>
            </a:r>
            <a:r>
              <a:rPr lang="en-GB" sz="2400" b="1">
                <a:solidFill>
                  <a:srgbClr val="0090BF"/>
                </a:solidFill>
              </a:rPr>
              <a:t>relevant policies</a:t>
            </a:r>
            <a:r>
              <a:rPr lang="en-GB" sz="2400"/>
              <a:t> and </a:t>
            </a:r>
            <a:r>
              <a:rPr lang="en-GB" sz="2400" b="1">
                <a:solidFill>
                  <a:srgbClr val="0090BF"/>
                </a:solidFill>
              </a:rPr>
              <a:t>expected revenues </a:t>
            </a:r>
            <a:r>
              <a:rPr lang="en-GB" sz="2400"/>
              <a:t>from oil, gas and minerals under different market scenarios. </a:t>
            </a:r>
          </a:p>
        </p:txBody>
      </p:sp>
      <p:sp>
        <p:nvSpPr>
          <p:cNvPr id="7" name="Rectangle 6">
            <a:extLst>
              <a:ext uri="{FF2B5EF4-FFF2-40B4-BE49-F238E27FC236}">
                <a16:creationId xmlns:a16="http://schemas.microsoft.com/office/drawing/2014/main" id="{C027A97E-635A-1127-E619-225EAF58D239}"/>
              </a:ext>
            </a:extLst>
          </p:cNvPr>
          <p:cNvSpPr/>
          <p:nvPr/>
        </p:nvSpPr>
        <p:spPr>
          <a:xfrm>
            <a:off x="7414054" y="0"/>
            <a:ext cx="4777946" cy="6858000"/>
          </a:xfrm>
          <a:prstGeom prst="rect">
            <a:avLst/>
          </a:prstGeom>
          <a:solidFill>
            <a:srgbClr val="005B8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739FE8D-CA0C-2030-435A-CBC4FDA8D57F}"/>
              </a:ext>
            </a:extLst>
          </p:cNvPr>
          <p:cNvPicPr>
            <a:picLocks noChangeAspect="1"/>
          </p:cNvPicPr>
          <p:nvPr/>
        </p:nvPicPr>
        <p:blipFill>
          <a:blip r:embed="rId4">
            <a:biLevel thresh="25000"/>
          </a:blip>
          <a:srcRect/>
          <a:stretch/>
        </p:blipFill>
        <p:spPr>
          <a:xfrm>
            <a:off x="8007232" y="1633205"/>
            <a:ext cx="3591589" cy="3591589"/>
          </a:xfrm>
          <a:prstGeom prst="rect">
            <a:avLst/>
          </a:prstGeom>
        </p:spPr>
      </p:pic>
    </p:spTree>
    <p:extLst>
      <p:ext uri="{BB962C8B-B14F-4D97-AF65-F5344CB8AC3E}">
        <p14:creationId xmlns:p14="http://schemas.microsoft.com/office/powerpoint/2010/main" val="3838590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90A8BB-3ED9-74B7-7630-FC1972503FA9}"/>
              </a:ext>
            </a:extLst>
          </p:cNvPr>
          <p:cNvPicPr>
            <a:picLocks noChangeAspect="1"/>
          </p:cNvPicPr>
          <p:nvPr/>
        </p:nvPicPr>
        <p:blipFill rotWithShape="1">
          <a:blip r:embed="rId3">
            <a:alphaModFix amt="20000"/>
          </a:blip>
          <a:srcRect r="26069"/>
          <a:stretch/>
        </p:blipFill>
        <p:spPr>
          <a:xfrm>
            <a:off x="8778573" y="1530593"/>
            <a:ext cx="3413427" cy="4617084"/>
          </a:xfrm>
          <a:prstGeom prst="rect">
            <a:avLst/>
          </a:prstGeom>
        </p:spPr>
      </p:pic>
      <p:sp>
        <p:nvSpPr>
          <p:cNvPr id="2" name="Title 1">
            <a:extLst>
              <a:ext uri="{FF2B5EF4-FFF2-40B4-BE49-F238E27FC236}">
                <a16:creationId xmlns:a16="http://schemas.microsoft.com/office/drawing/2014/main" id="{AD90A5F6-31D9-0F46-D594-CBC6C5E4800C}"/>
              </a:ext>
            </a:extLst>
          </p:cNvPr>
          <p:cNvSpPr>
            <a:spLocks noGrp="1"/>
          </p:cNvSpPr>
          <p:nvPr>
            <p:ph type="title"/>
          </p:nvPr>
        </p:nvSpPr>
        <p:spPr>
          <a:xfrm>
            <a:off x="642813" y="1194998"/>
            <a:ext cx="8585594" cy="1196510"/>
          </a:xfrm>
        </p:spPr>
        <p:txBody>
          <a:bodyPr/>
          <a:lstStyle/>
          <a:p>
            <a:r>
              <a:rPr lang="en-GB"/>
              <a:t>Increasing understanding about energy transition policies</a:t>
            </a:r>
          </a:p>
        </p:txBody>
      </p:sp>
      <p:sp>
        <p:nvSpPr>
          <p:cNvPr id="3" name="Content Placeholder 2">
            <a:extLst>
              <a:ext uri="{FF2B5EF4-FFF2-40B4-BE49-F238E27FC236}">
                <a16:creationId xmlns:a16="http://schemas.microsoft.com/office/drawing/2014/main" id="{B3B2D6CA-2514-5762-F857-050E339D10A2}"/>
              </a:ext>
            </a:extLst>
          </p:cNvPr>
          <p:cNvSpPr>
            <a:spLocks noGrp="1"/>
          </p:cNvSpPr>
          <p:nvPr>
            <p:ph idx="1"/>
          </p:nvPr>
        </p:nvSpPr>
        <p:spPr>
          <a:xfrm>
            <a:off x="642812" y="3080825"/>
            <a:ext cx="7713397" cy="2799470"/>
          </a:xfrm>
        </p:spPr>
        <p:txBody>
          <a:bodyPr>
            <a:normAutofit lnSpcReduction="10000"/>
          </a:bodyPr>
          <a:lstStyle/>
          <a:p>
            <a:r>
              <a:rPr lang="en-GB" sz="2400"/>
              <a:t>Countries are required to disclose </a:t>
            </a:r>
            <a:r>
              <a:rPr lang="en-GB" sz="2400" b="1">
                <a:solidFill>
                  <a:srgbClr val="0090BF"/>
                </a:solidFill>
              </a:rPr>
              <a:t>energy transition commitments</a:t>
            </a:r>
            <a:r>
              <a:rPr lang="en-GB" sz="2400"/>
              <a:t>, </a:t>
            </a:r>
            <a:r>
              <a:rPr lang="en-GB" sz="2400" b="1">
                <a:solidFill>
                  <a:srgbClr val="0090BF"/>
                </a:solidFill>
              </a:rPr>
              <a:t>policies</a:t>
            </a:r>
            <a:r>
              <a:rPr lang="en-GB" sz="2400"/>
              <a:t> and </a:t>
            </a:r>
            <a:r>
              <a:rPr lang="en-GB" sz="2400" b="1">
                <a:solidFill>
                  <a:srgbClr val="0090BF"/>
                </a:solidFill>
              </a:rPr>
              <a:t>plans</a:t>
            </a:r>
          </a:p>
          <a:p>
            <a:r>
              <a:rPr lang="en-GB" sz="2400"/>
              <a:t>Countries are encouraged disclose </a:t>
            </a:r>
            <a:r>
              <a:rPr lang="en-GB" sz="2400" b="1">
                <a:solidFill>
                  <a:srgbClr val="0090BF"/>
                </a:solidFill>
              </a:rPr>
              <a:t>public subsidies </a:t>
            </a:r>
            <a:r>
              <a:rPr lang="en-GB" sz="2400"/>
              <a:t>that are relevant to the sector</a:t>
            </a:r>
          </a:p>
          <a:p>
            <a:r>
              <a:rPr lang="en-US" sz="2400">
                <a:effectLst/>
                <a:latin typeface="Franklin Gothic Book" panose="020B0503020102020204" pitchFamily="34" charset="0"/>
                <a:ea typeface="Cambria" panose="02040503050406030204" pitchFamily="18" charset="0"/>
                <a:cs typeface="Arial" panose="020B0604020202020204" pitchFamily="34" charset="0"/>
              </a:rPr>
              <a:t>Countries are also encouraged to disclose a summary of </a:t>
            </a:r>
            <a:r>
              <a:rPr lang="en-US" sz="2400" b="1">
                <a:solidFill>
                  <a:srgbClr val="0090BF"/>
                </a:solidFill>
                <a:effectLst/>
                <a:latin typeface="Franklin Gothic Book" panose="020B0503020102020204" pitchFamily="34" charset="0"/>
                <a:ea typeface="Cambria" panose="02040503050406030204" pitchFamily="18" charset="0"/>
                <a:cs typeface="Arial" panose="020B0604020202020204" pitchFamily="34" charset="0"/>
              </a:rPr>
              <a:t>carbon pricing mechanisms </a:t>
            </a:r>
            <a:r>
              <a:rPr lang="en-US" sz="2400">
                <a:effectLst/>
                <a:latin typeface="Franklin Gothic Book" panose="020B0503020102020204" pitchFamily="34" charset="0"/>
                <a:ea typeface="Cambria" panose="02040503050406030204" pitchFamily="18" charset="0"/>
                <a:cs typeface="Arial" panose="020B0604020202020204" pitchFamily="34" charset="0"/>
              </a:rPr>
              <a:t>and </a:t>
            </a:r>
            <a:r>
              <a:rPr lang="en-US" sz="2400" b="1">
                <a:solidFill>
                  <a:srgbClr val="0090BF"/>
                </a:solidFill>
                <a:effectLst/>
                <a:latin typeface="Franklin Gothic Book" panose="020B0503020102020204" pitchFamily="34" charset="0"/>
                <a:ea typeface="Cambria" panose="02040503050406030204" pitchFamily="18" charset="0"/>
                <a:cs typeface="Arial" panose="020B0604020202020204" pitchFamily="34" charset="0"/>
              </a:rPr>
              <a:t>carbon taxes</a:t>
            </a:r>
            <a:r>
              <a:rPr lang="en-US" sz="2400">
                <a:effectLst/>
                <a:latin typeface="Franklin Gothic Book" panose="020B0503020102020204" pitchFamily="34" charset="0"/>
                <a:ea typeface="Cambria" panose="02040503050406030204" pitchFamily="18" charset="0"/>
                <a:cs typeface="Arial" panose="020B0604020202020204" pitchFamily="34" charset="0"/>
              </a:rPr>
              <a:t>, as well as any reforms underway</a:t>
            </a:r>
            <a:endParaRPr lang="en-GB" sz="2400"/>
          </a:p>
          <a:p>
            <a:endParaRPr lang="en-GB" sz="2400"/>
          </a:p>
          <a:p>
            <a:endParaRPr lang="en-GB" sz="2400"/>
          </a:p>
          <a:p>
            <a:endParaRPr lang="en-GB" sz="2400"/>
          </a:p>
        </p:txBody>
      </p:sp>
      <p:sp>
        <p:nvSpPr>
          <p:cNvPr id="5" name="TextBox 4">
            <a:extLst>
              <a:ext uri="{FF2B5EF4-FFF2-40B4-BE49-F238E27FC236}">
                <a16:creationId xmlns:a16="http://schemas.microsoft.com/office/drawing/2014/main" id="{6EE98913-2EFE-545E-8BD1-F4B34460136E}"/>
              </a:ext>
            </a:extLst>
          </p:cNvPr>
          <p:cNvSpPr txBox="1"/>
          <p:nvPr/>
        </p:nvSpPr>
        <p:spPr>
          <a:xfrm>
            <a:off x="745587" y="2391508"/>
            <a:ext cx="7174523" cy="461665"/>
          </a:xfrm>
          <a:prstGeom prst="rect">
            <a:avLst/>
          </a:prstGeom>
          <a:noFill/>
        </p:spPr>
        <p:txBody>
          <a:bodyPr wrap="square" rtlCol="0">
            <a:spAutoFit/>
          </a:bodyPr>
          <a:lstStyle/>
          <a:p>
            <a:r>
              <a:rPr lang="en-GB" sz="2400" i="1">
                <a:solidFill>
                  <a:srgbClr val="0090BF"/>
                </a:solidFill>
              </a:rPr>
              <a:t>Requirement 2.1</a:t>
            </a:r>
          </a:p>
        </p:txBody>
      </p:sp>
    </p:spTree>
    <p:extLst>
      <p:ext uri="{BB962C8B-B14F-4D97-AF65-F5344CB8AC3E}">
        <p14:creationId xmlns:p14="http://schemas.microsoft.com/office/powerpoint/2010/main" val="3426550075"/>
      </p:ext>
    </p:extLst>
  </p:cSld>
  <p:clrMapOvr>
    <a:masterClrMapping/>
  </p:clrMapOvr>
</p:sld>
</file>

<file path=ppt/theme/theme1.xml><?xml version="1.0" encoding="utf-8"?>
<a:theme xmlns:a="http://schemas.openxmlformats.org/drawingml/2006/main" name="EITItheme1">
  <a:themeElements>
    <a:clrScheme name="Custom 1">
      <a:dk1>
        <a:srgbClr val="000100"/>
      </a:dk1>
      <a:lt1>
        <a:srgbClr val="165B89"/>
      </a:lt1>
      <a:dk2>
        <a:srgbClr val="122954"/>
      </a:dk2>
      <a:lt2>
        <a:srgbClr val="15C2EE"/>
      </a:lt2>
      <a:accent1>
        <a:srgbClr val="1CC0EE"/>
      </a:accent1>
      <a:accent2>
        <a:srgbClr val="6C5239"/>
      </a:accent2>
      <a:accent3>
        <a:srgbClr val="2C8536"/>
      </a:accent3>
      <a:accent4>
        <a:srgbClr val="F5A60A"/>
      </a:accent4>
      <a:accent5>
        <a:srgbClr val="D24329"/>
      </a:accent5>
      <a:accent6>
        <a:srgbClr val="78325C"/>
      </a:accent6>
      <a:hlink>
        <a:srgbClr val="1AC2ED"/>
      </a:hlink>
      <a:folHlink>
        <a:srgbClr val="12295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822F89D2-8C55-8B4B-88BB-245ADC139331}" vid="{7C9ED5B2-BBF2-DF45-8D59-C876243C56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BB3B790D4CD34F81FC0BEB718ECEB9" ma:contentTypeVersion="16" ma:contentTypeDescription="Create a new document." ma:contentTypeScope="" ma:versionID="2b3c60c549791b94e1de36215c3a607c">
  <xsd:schema xmlns:xsd="http://www.w3.org/2001/XMLSchema" xmlns:xs="http://www.w3.org/2001/XMLSchema" xmlns:p="http://schemas.microsoft.com/office/2006/metadata/properties" xmlns:ns2="d9eb0d81-beec-4074-bc6f-8be11319408c" xmlns:ns3="ec4d7596-7f32-41a8-9a95-4275d9a1ea6b" targetNamespace="http://schemas.microsoft.com/office/2006/metadata/properties" ma:root="true" ma:fieldsID="d2eef05631ed337cff00ecc2bca7ad97" ns2:_="" ns3:_="">
    <xsd:import namespace="d9eb0d81-beec-4074-bc6f-8be11319408c"/>
    <xsd:import namespace="ec4d7596-7f32-41a8-9a95-4275d9a1ea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eb0d81-beec-4074-bc6f-8be1131940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b58f297-623d-4bc9-82bf-53ab639f8509"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4d7596-7f32-41a8-9a95-4275d9a1ea6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52dc68c-65b9-457f-ba02-173d769ec880}" ma:internalName="TaxCatchAll" ma:showField="CatchAllData" ma:web="ec4d7596-7f32-41a8-9a95-4275d9a1ea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c4d7596-7f32-41a8-9a95-4275d9a1ea6b" xsi:nil="true"/>
    <lcf76f155ced4ddcb4097134ff3c332f xmlns="d9eb0d81-beec-4074-bc6f-8be11319408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35E160-9D90-40D5-AC28-A29617C72EA1}">
  <ds:schemaRefs>
    <ds:schemaRef ds:uri="d9eb0d81-beec-4074-bc6f-8be11319408c"/>
    <ds:schemaRef ds:uri="ec4d7596-7f32-41a8-9a95-4275d9a1ea6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2BB9246-1D15-49BF-90DE-50031989DE62}">
  <ds:schemaRefs>
    <ds:schemaRef ds:uri="d9eb0d81-beec-4074-bc6f-8be11319408c"/>
    <ds:schemaRef ds:uri="ec4d7596-7f32-41a8-9a95-4275d9a1ea6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8BC80A8-A295-46CA-AF22-82C68DB359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EITItheme1</Template>
  <TotalTime>0</TotalTime>
  <Words>2840</Words>
  <Application>Microsoft Office PowerPoint</Application>
  <PresentationFormat>Widescreen</PresentationFormat>
  <Paragraphs>199</Paragraphs>
  <Slides>25</Slides>
  <Notes>22</Notes>
  <HiddenSlides>1</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EITItheme1</vt:lpstr>
      <vt:lpstr>PowerPoint Presentation</vt:lpstr>
      <vt:lpstr>2023 EITI Standard</vt:lpstr>
      <vt:lpstr>Key thematic areas</vt:lpstr>
      <vt:lpstr>Anti-corruption</vt:lpstr>
      <vt:lpstr>Mainstreaming anti-corruption into  EITI objectives and the MSG’s work </vt:lpstr>
      <vt:lpstr>Disclosure of companies’ anti-corruption policies and practices</vt:lpstr>
      <vt:lpstr>Ownership thresholds for reporting beneficial owners</vt:lpstr>
      <vt:lpstr>Energy transition</vt:lpstr>
      <vt:lpstr>Increasing understanding about energy transition policies</vt:lpstr>
      <vt:lpstr>Understanding licensing and reserves</vt:lpstr>
      <vt:lpstr>Knowing what to expect from future revenues</vt:lpstr>
      <vt:lpstr>Gender, social and environmental </vt:lpstr>
      <vt:lpstr>Reporting on community consultation and consent</vt:lpstr>
      <vt:lpstr>Gender-disaggregated data on benefits to communities</vt:lpstr>
      <vt:lpstr>Granular data on employment</vt:lpstr>
      <vt:lpstr>Environmental, social and gender impact assessments</vt:lpstr>
      <vt:lpstr>Revenue collection</vt:lpstr>
      <vt:lpstr>Higher quality disclosures on production and exports</vt:lpstr>
      <vt:lpstr>Shedding light on companies’ costs </vt:lpstr>
      <vt:lpstr>Pathway towards a leaner process for revenue disclosure</vt:lpstr>
      <vt:lpstr>Strengthening contract transparency</vt:lpstr>
      <vt:lpstr>Strengthening contract transparency</vt:lpstr>
      <vt:lpstr>Transitional arrangements</vt:lpstr>
      <vt:lpstr>Implications for Ukraine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Leila Pilliard</dc:creator>
  <cp:lastModifiedBy>Esteban Manteca</cp:lastModifiedBy>
  <cp:revision>3</cp:revision>
  <cp:lastPrinted>2023-06-23T10:13:05Z</cp:lastPrinted>
  <dcterms:created xsi:type="dcterms:W3CDTF">2020-01-10T14:54:35Z</dcterms:created>
  <dcterms:modified xsi:type="dcterms:W3CDTF">2024-05-23T11:14:42Z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0x010100F6BB3B790D4CD34F81FC0BEB718ECEB9</vt:lpwstr>
  </property>
  <property fmtid="{D5CDD505-2E9C-101B-9397-08002B2CF9AE}" pid="3" name="MediaServiceImageTags">
    <vt:lpwstr/>
  </property>
</Properties>
</file>