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6"/>
  </p:notesMasterIdLst>
  <p:handoutMasterIdLst>
    <p:handoutMasterId r:id="rId57"/>
  </p:handoutMasterIdLst>
  <p:sldIdLst>
    <p:sldId id="268" r:id="rId5"/>
    <p:sldId id="1946" r:id="rId6"/>
    <p:sldId id="2054" r:id="rId7"/>
    <p:sldId id="2147478536" r:id="rId8"/>
    <p:sldId id="2147478537" r:id="rId9"/>
    <p:sldId id="325" r:id="rId10"/>
    <p:sldId id="2147478515" r:id="rId11"/>
    <p:sldId id="2147478467" r:id="rId12"/>
    <p:sldId id="2147478468" r:id="rId13"/>
    <p:sldId id="2147478470" r:id="rId14"/>
    <p:sldId id="2147478471" r:id="rId15"/>
    <p:sldId id="2147478472" r:id="rId16"/>
    <p:sldId id="2147478473" r:id="rId17"/>
    <p:sldId id="2147478474" r:id="rId18"/>
    <p:sldId id="2147478475" r:id="rId19"/>
    <p:sldId id="2147478538" r:id="rId20"/>
    <p:sldId id="2147478539" r:id="rId21"/>
    <p:sldId id="2147478476" r:id="rId22"/>
    <p:sldId id="2030" r:id="rId23"/>
    <p:sldId id="2031" r:id="rId24"/>
    <p:sldId id="2032" r:id="rId25"/>
    <p:sldId id="2034" r:id="rId26"/>
    <p:sldId id="2147478509" r:id="rId27"/>
    <p:sldId id="2147478477" r:id="rId28"/>
    <p:sldId id="2147478478" r:id="rId29"/>
    <p:sldId id="2147478480" r:id="rId30"/>
    <p:sldId id="2147478481" r:id="rId31"/>
    <p:sldId id="2147478482" r:id="rId32"/>
    <p:sldId id="2027" r:id="rId33"/>
    <p:sldId id="2147478484" r:id="rId34"/>
    <p:sldId id="2147478485" r:id="rId35"/>
    <p:sldId id="2147478486" r:id="rId36"/>
    <p:sldId id="2037" r:id="rId37"/>
    <p:sldId id="2038" r:id="rId38"/>
    <p:sldId id="2147478487" r:id="rId39"/>
    <p:sldId id="2147478510" r:id="rId40"/>
    <p:sldId id="2147478511" r:id="rId41"/>
    <p:sldId id="2147478512" r:id="rId42"/>
    <p:sldId id="2147478513" r:id="rId43"/>
    <p:sldId id="2147478490" r:id="rId44"/>
    <p:sldId id="2147478491" r:id="rId45"/>
    <p:sldId id="2047" r:id="rId46"/>
    <p:sldId id="2050" r:id="rId47"/>
    <p:sldId id="2049" r:id="rId48"/>
    <p:sldId id="2048" r:id="rId49"/>
    <p:sldId id="2051" r:id="rId50"/>
    <p:sldId id="2052" r:id="rId51"/>
    <p:sldId id="2147478542" r:id="rId52"/>
    <p:sldId id="2147478522" r:id="rId53"/>
    <p:sldId id="2147478543" r:id="rId54"/>
    <p:sldId id="2147478540" r:id="rId55"/>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98DC0A-8207-A48E-14DE-57342D551FE4}" name="Alice Perepyolkina" initials="AP" userId="S::aperepyolkina@eiti.org::9eb36148-eb14-49ae-9288-be309ffd3eb1" providerId="AD"/>
  <p188:author id="{93936516-F14B-4F31-8078-4E6356CBBBF0}" name="Sebastian Sahla" initials="SS" userId="S::ssahla@eiti.org::7d1b455b-48a2-4fe3-9b75-163f0c643988" providerId="AD"/>
  <p188:author id="{B7343220-D39C-2832-D875-EDD48B5ED051}" name="Leila Pilliard" initials="LP" userId="S::LPilliard@eiti.org::22dc6cf7-23f1-4fb6-bfda-23a269820100" providerId="AD"/>
  <p188:author id="{AB5B9BC3-C5EA-B5F3-1C04-2F6B25392797}" name="Edwin Wuadom Warden" initials="EWW" userId="S::EWarden@eiti.org::0631b0cd-48f9-4aa4-b50f-875a7be10e5e" providerId="AD"/>
  <p188:author id="{57315ACE-87CD-A4F6-7279-C3A8273BB71E}" name="Leila Pilliard" initials="LP" userId="S::lpilliard@eiti.org::22dc6cf7-23f1-4fb6-bfda-23a269820100" providerId="AD"/>
  <p188:author id="{EE8E42E9-21A4-13FF-E99F-15F8747CC27E}" name="Clémence Contensou" initials="CC" userId="S::ccontensou@eiti.org::795c8ba4-ac54-45f5-8dd8-aa02de98e7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AA2E"/>
    <a:srgbClr val="0090BF"/>
    <a:srgbClr val="005B8C"/>
    <a:srgbClr val="002157"/>
    <a:srgbClr val="FFFFFF"/>
    <a:srgbClr val="EBEBEB"/>
    <a:srgbClr val="00C3F0"/>
    <a:srgbClr val="797979"/>
    <a:srgbClr val="0090BD"/>
    <a:srgbClr val="2C85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7F45FF-B50E-BC64-5543-B4EE6A6D8E0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3940EF-6D6E-C37C-8B43-21B2611B042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3C7FF2F-92CD-9644-8092-FB04B2C2819D}" type="datetimeFigureOut">
              <a:rPr lang="en-US" smtClean="0"/>
              <a:t>1/6/25</a:t>
            </a:fld>
            <a:endParaRPr lang="en-US"/>
          </a:p>
        </p:txBody>
      </p:sp>
      <p:sp>
        <p:nvSpPr>
          <p:cNvPr id="4" name="Footer Placeholder 3">
            <a:extLst>
              <a:ext uri="{FF2B5EF4-FFF2-40B4-BE49-F238E27FC236}">
                <a16:creationId xmlns:a16="http://schemas.microsoft.com/office/drawing/2014/main" id="{58317E65-1532-701D-E7BA-F153DAC53A9D}"/>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52C5C3-9E4F-363F-6FDF-0741E74AA881}"/>
              </a:ext>
            </a:extLst>
          </p:cNvPr>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3C9B0C6-90D5-4E4D-9246-DF4C2877315D}" type="slidenum">
              <a:rPr lang="en-US" smtClean="0"/>
              <a:t>‹#›</a:t>
            </a:fld>
            <a:endParaRPr lang="en-US"/>
          </a:p>
        </p:txBody>
      </p:sp>
    </p:spTree>
    <p:extLst>
      <p:ext uri="{BB962C8B-B14F-4D97-AF65-F5344CB8AC3E}">
        <p14:creationId xmlns:p14="http://schemas.microsoft.com/office/powerpoint/2010/main" val="259424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ea.org/reports/the-role-of-critical-minerals-in-clean-energy-transitions/executive-summar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mneguidelines.oecd.org/Interconnected-supply-chains-a-comprehensive-look-at-due-diligence-challenges-and-opportunities-sourcing-cobalt-and-copper-from-the-DRC.pdf" TargetMode="External"/><Relationship Id="rId5" Type="http://schemas.openxmlformats.org/officeDocument/2006/relationships/hyperlink" Target="https://www.iisd.org/story/green-conflict-minerals/" TargetMode="External"/><Relationship Id="rId4" Type="http://schemas.openxmlformats.org/officeDocument/2006/relationships/hyperlink" Target="https://www.cobaltinstitute.org/cobalt-mining-in-the-democratic-republic-of-congo/"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iti.org/contracts-licenses" TargetMode="External"/><Relationship Id="rId7" Type="http://schemas.openxmlformats.org/officeDocument/2006/relationships/hyperlink" Target="https://eiti.org/social-and-economic-spendin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iti.org/revenue-allocation" TargetMode="External"/><Relationship Id="rId5" Type="http://schemas.openxmlformats.org/officeDocument/2006/relationships/hyperlink" Target="https://eiti.org/revenue-collection" TargetMode="External"/><Relationship Id="rId4" Type="http://schemas.openxmlformats.org/officeDocument/2006/relationships/hyperlink" Target="https://eiti.org/produc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a:t>
            </a:fld>
            <a:endParaRPr lang="nb-NO"/>
          </a:p>
        </p:txBody>
      </p:sp>
    </p:spTree>
    <p:extLst>
      <p:ext uri="{BB962C8B-B14F-4D97-AF65-F5344CB8AC3E}">
        <p14:creationId xmlns:p14="http://schemas.microsoft.com/office/powerpoint/2010/main" val="367918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r>
              <a:rPr lang="en-GB" sz="1200" b="1"/>
              <a:t>Summary</a:t>
            </a:r>
            <a:r>
              <a:rPr lang="en-GB" sz="1200"/>
              <a:t> </a:t>
            </a:r>
          </a:p>
          <a:p>
            <a:pPr marL="383540" indent="-383540"/>
            <a:r>
              <a:rPr lang="en-GB" sz="1200"/>
              <a:t>Disclosure of related </a:t>
            </a:r>
            <a:r>
              <a:rPr lang="en-GB" sz="1200" b="1">
                <a:solidFill>
                  <a:srgbClr val="0090BF"/>
                </a:solidFill>
              </a:rPr>
              <a:t>anti-corruption laws </a:t>
            </a:r>
          </a:p>
          <a:p>
            <a:pPr marL="383540" indent="-383540"/>
            <a:r>
              <a:rPr lang="en-GB" sz="1200"/>
              <a:t>Explanation of </a:t>
            </a:r>
            <a:r>
              <a:rPr lang="en-GB" sz="1200" b="1">
                <a:solidFill>
                  <a:srgbClr val="0090BF"/>
                </a:solidFill>
              </a:rPr>
              <a:t>deviations from laws  </a:t>
            </a:r>
          </a:p>
          <a:p>
            <a:pPr marL="383540" indent="-383540"/>
            <a:r>
              <a:rPr lang="en-GB" sz="1200"/>
              <a:t>Rationale for adopting certain </a:t>
            </a:r>
            <a:r>
              <a:rPr lang="en-GB" sz="1200" b="1">
                <a:solidFill>
                  <a:srgbClr val="0090BF"/>
                </a:solidFill>
              </a:rPr>
              <a:t>methods for awarding licenses </a:t>
            </a:r>
            <a:r>
              <a:rPr lang="en-GB" sz="1200"/>
              <a:t>(e.g. for </a:t>
            </a:r>
            <a:r>
              <a:rPr lang="en-GB" sz="1200">
                <a:solidFill>
                  <a:srgbClr val="002157"/>
                </a:solidFill>
              </a:rPr>
              <a:t>fast-tracked approvals)</a:t>
            </a:r>
          </a:p>
          <a:p>
            <a:pPr marL="383540" indent="-383540"/>
            <a:r>
              <a:rPr lang="en-GB" sz="1200"/>
              <a:t>Linking </a:t>
            </a:r>
            <a:r>
              <a:rPr lang="en-GB" sz="1200" b="1">
                <a:solidFill>
                  <a:srgbClr val="0090BF"/>
                </a:solidFill>
              </a:rPr>
              <a:t>license information </a:t>
            </a:r>
            <a:r>
              <a:rPr lang="en-GB" sz="1200"/>
              <a:t>with </a:t>
            </a:r>
            <a:r>
              <a:rPr lang="en-GB" sz="1200" b="1">
                <a:solidFill>
                  <a:srgbClr val="0090BF"/>
                </a:solidFill>
              </a:rPr>
              <a:t>beneficial ownership </a:t>
            </a:r>
            <a:r>
              <a:rPr lang="en-GB" sz="1200">
                <a:solidFill>
                  <a:srgbClr val="002157"/>
                </a:solidFill>
              </a:rPr>
              <a:t>data</a:t>
            </a:r>
            <a:r>
              <a:rPr lang="en-GB" sz="1200" b="1">
                <a:solidFill>
                  <a:srgbClr val="0090BF"/>
                </a:solidFill>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The 2023 EITI Standard requires the disclosure of national energy transition commitments, policies and plans relevant to the extractive industries. This could include, for example, relevant nationally determined contributions, policies to phase down or phase out fossil fuels, transition mineral strategies, or just transition plans.</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This information can shed light on the relationship between government policy on climate, energy and extractives and support better alignment and coordination.</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6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p>
          <a:p>
            <a:pPr marL="0" indent="0">
              <a:spcBef>
                <a:spcPts val="1200"/>
              </a:spcBef>
              <a:spcAft>
                <a:spcPts val="1200"/>
              </a:spcAft>
              <a:buNone/>
            </a:pPr>
            <a:endParaRPr lang="en-GB" b="0" i="0">
              <a:solidFill>
                <a:srgbClr val="000000"/>
              </a:solidFill>
              <a:effectLst/>
              <a:latin typeface="Metropolis"/>
            </a:endParaRPr>
          </a:p>
          <a:p>
            <a:pPr marL="0" indent="0">
              <a:spcBef>
                <a:spcPts val="1200"/>
              </a:spcBef>
              <a:spcAft>
                <a:spcPts val="1200"/>
              </a:spcAft>
              <a:buNone/>
            </a:pPr>
            <a:r>
              <a:rPr lang="en-GB" b="0" i="0">
                <a:solidFill>
                  <a:srgbClr val="000000"/>
                </a:solidFill>
                <a:effectLst/>
                <a:latin typeface="inherit"/>
              </a:rPr>
              <a:t>iv. Any material deviations from the applicable legal and regulatory framework governing license transfers and awards, </a:t>
            </a:r>
            <a:r>
              <a:rPr lang="en-GB" b="1" i="0">
                <a:solidFill>
                  <a:srgbClr val="FF0000"/>
                </a:solidFill>
                <a:effectLst/>
                <a:latin typeface="inherit"/>
              </a:rPr>
              <a:t>including an explanation of the methodology adopted for the assessment.</a:t>
            </a:r>
          </a:p>
          <a:p>
            <a:br>
              <a:rPr lang="en-GB"/>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2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None/>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336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br>
              <a:rPr lang="en-GB" b="0" i="0">
                <a:solidFill>
                  <a:srgbClr val="000000"/>
                </a:solidFill>
                <a:effectLst/>
                <a:latin typeface="Metropolis"/>
              </a:rPr>
            </a:br>
            <a:endParaRPr lang="en-GB" b="0" i="0">
              <a:solidFill>
                <a:srgbClr val="000000"/>
              </a:solidFill>
              <a:effectLst/>
              <a:latin typeface="Metropolis"/>
            </a:endParaRPr>
          </a:p>
          <a:p>
            <a:pPr marL="228600" indent="-228600">
              <a:spcBef>
                <a:spcPts val="1200"/>
              </a:spcBef>
              <a:spcAft>
                <a:spcPts val="1200"/>
              </a:spcAft>
              <a:buAutoNum type="alphaLcParenR"/>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None/>
            </a:pPr>
            <a:r>
              <a:rPr lang="en-GB" b="0">
                <a:solidFill>
                  <a:srgbClr val="000000"/>
                </a:solidFill>
                <a:effectLst/>
                <a:latin typeface="inherit"/>
              </a:rPr>
              <a:t>2.3 d) Implementing countries are encouraged to link publicly available license registers to other government platforms that disclose or hold information in accordance with Requirement 2.5 on the legal and beneficial owners of oil, gas and mining companies.</a:t>
            </a:r>
          </a:p>
          <a:p>
            <a:br>
              <a:rPr lang="en-GB">
                <a:effectLst/>
              </a:rPr>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1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Mali is Africa's third-largest gold producer, experienced a 23% increase in industrial gold production in 2018 due to new discoveries.</a:t>
            </a:r>
            <a:endParaRPr lang="en-GB" sz="1800" u="sng">
              <a:solidFill>
                <a:srgbClr val="0563C1"/>
              </a:solidFill>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From 2010 to 2022, around 1,700 exploration licenses were granted in the country.</a:t>
            </a:r>
            <a:endParaRPr lang="en-NO" sz="1800">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3200">
                <a:effectLst/>
              </a:rPr>
              <a:t>The EITI International Secretariat conducted an analysis of license data systematically disclosed by Mali's Ministry of Mines, Energy and Water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3200">
                <a:effectLst/>
              </a:rPr>
              <a:t>The analysis </a:t>
            </a:r>
            <a:r>
              <a:rPr lang="en-GB" sz="3200">
                <a:solidFill>
                  <a:srgbClr val="002157"/>
                </a:solidFill>
                <a:latin typeface="Franklin Gothic Book" panose="020B0503020102020204"/>
              </a:rPr>
              <a:t>Illustrates how the period for awarding licensing (from the moment of application) has improved over time.</a:t>
            </a:r>
            <a:endParaRPr lang="en-GB" sz="3200">
              <a:effectLst/>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This may suggest improvements in the efficiency of licensing processes. However, it also raises concerns about vulnerabilities in the process, particularly in instances where licenses were apparently awarded before their applications. </a:t>
            </a:r>
            <a:endParaRPr lang="en-GB" sz="2000">
              <a:solidFill>
                <a:srgbClr val="002157"/>
              </a:solidFill>
              <a:latin typeface="Franklin Gothic Book" panose="020B0503020102020204"/>
            </a:endParaRP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285750" indent="-285750">
              <a:buFont typeface="Arial" panose="020B0604020202020204" pitchFamily="34" charset="0"/>
              <a:buChar char="•"/>
            </a:pPr>
            <a:r>
              <a:rPr lang="en-GB" sz="2000">
                <a:solidFill>
                  <a:srgbClr val="002157"/>
                </a:solidFill>
                <a:latin typeface="Franklin Gothic Book" panose="020B0503020102020204"/>
              </a:rPr>
              <a:t>Investigations  of outliers can help understand </a:t>
            </a: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742950" lvl="1" indent="-285750">
              <a:buFont typeface="Arial" panose="020B0604020202020204" pitchFamily="34" charset="0"/>
              <a:buChar char="•"/>
            </a:pPr>
            <a:r>
              <a:rPr lang="en-GB" sz="2000">
                <a:solidFill>
                  <a:srgbClr val="002157"/>
                </a:solidFill>
                <a:latin typeface="Franklin Gothic Book" panose="020B0503020102020204"/>
              </a:rPr>
              <a:t>Potential risks associated with the </a:t>
            </a:r>
            <a:r>
              <a:rPr lang="en-GB" sz="2000" b="1">
                <a:solidFill>
                  <a:srgbClr val="0090BF"/>
                </a:solidFill>
              </a:rPr>
              <a:t>owners</a:t>
            </a:r>
            <a:r>
              <a:rPr lang="en-GB" sz="2000">
                <a:solidFill>
                  <a:srgbClr val="002157"/>
                </a:solidFill>
                <a:latin typeface="Franklin Gothic Book" panose="020B0503020102020204"/>
              </a:rPr>
              <a:t> </a:t>
            </a:r>
          </a:p>
          <a:p>
            <a:pPr marL="742950" lvl="1" indent="-285750">
              <a:buFont typeface="Arial" panose="020B0604020202020204" pitchFamily="34" charset="0"/>
              <a:buChar char="•"/>
            </a:pPr>
            <a:r>
              <a:rPr lang="en-GB" sz="2000">
                <a:solidFill>
                  <a:srgbClr val="002157"/>
                </a:solidFill>
                <a:latin typeface="Franklin Gothic Book" panose="020B0503020102020204"/>
              </a:rPr>
              <a:t>Whether the </a:t>
            </a:r>
            <a:r>
              <a:rPr lang="en-GB" sz="2000" b="1">
                <a:solidFill>
                  <a:srgbClr val="0090BF"/>
                </a:solidFill>
              </a:rPr>
              <a:t>practice</a:t>
            </a:r>
            <a:r>
              <a:rPr lang="en-GB" sz="2000">
                <a:solidFill>
                  <a:srgbClr val="002157"/>
                </a:solidFill>
                <a:latin typeface="Franklin Gothic Book" panose="020B0503020102020204"/>
              </a:rPr>
              <a:t> of license awards is consistent with the analysis of the rule</a:t>
            </a:r>
          </a:p>
          <a:p>
            <a:pPr marL="742950" lvl="1" indent="-285750">
              <a:buFont typeface="Arial" panose="020B0604020202020204" pitchFamily="34" charset="0"/>
              <a:buChar char="•"/>
            </a:pPr>
            <a:r>
              <a:rPr lang="en-GB" sz="2000" b="1">
                <a:solidFill>
                  <a:srgbClr val="0090BF"/>
                </a:solidFill>
              </a:rPr>
              <a:t>Compliance</a:t>
            </a:r>
            <a:r>
              <a:rPr lang="en-GB" sz="2000">
                <a:solidFill>
                  <a:srgbClr val="002157"/>
                </a:solidFill>
                <a:latin typeface="Franklin Gothic Book" panose="020B0503020102020204"/>
              </a:rPr>
              <a:t> risks </a:t>
            </a:r>
            <a:br>
              <a:rPr lang="en-GB" sz="2000">
                <a:solidFill>
                  <a:srgbClr val="002157"/>
                </a:solidFill>
                <a:latin typeface="Franklin Gothic Book" panose="020B0503020102020204"/>
              </a:rPr>
            </a:br>
            <a:endParaRPr lang="en-GB" sz="2000">
              <a:solidFill>
                <a:srgbClr val="002157"/>
              </a:solidFill>
              <a:latin typeface="Franklin Gothic Book" panose="020B0503020102020204"/>
            </a:endParaRPr>
          </a:p>
          <a:p>
            <a:pPr algn="l"/>
            <a:endParaRPr lang="en-GB" sz="2800"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a:effectLst/>
                <a:latin typeface="Franklin Gothic Book" panose="020B0503020102020204" pitchFamily="34" charset="0"/>
                <a:ea typeface="Courier New" panose="02070309020205020404" pitchFamily="49" charset="0"/>
                <a:cs typeface="Courier New" panose="02070309020205020404" pitchFamily="49" charset="0"/>
              </a:rPr>
              <a:t>These insights can be used to enhance oversight of licensing processes and ensure they adhere to established protocols, promoting transparency and accountability in Mali's extractive sector.</a:t>
            </a:r>
            <a:endParaRPr lang="en-NO" sz="2800">
              <a:effectLst/>
              <a:latin typeface="Franklin Gothic Book" panose="020B0503020102020204" pitchFamily="34" charset="0"/>
              <a:ea typeface="Courier New" panose="02070309020205020404" pitchFamily="49" charset="0"/>
              <a:cs typeface="Courier New" panose="02070309020205020404" pitchFamily="49"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a:t>
            </a:r>
          </a:p>
          <a:p>
            <a:pPr algn="l"/>
            <a:r>
              <a:rPr lang="en-GB" sz="2800" b="0" i="0">
                <a:solidFill>
                  <a:srgbClr val="000000"/>
                </a:solidFill>
                <a:effectLst/>
                <a:latin typeface="Times New Roman" panose="02020603050405020304" pitchFamily="18" charset="0"/>
              </a:rPr>
              <a:t>Key findings</a:t>
            </a: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The (monthly) average time taken to award prospection and exploration licenses (calculated as the difference between the dates of applications and of award) has declined over the 2010-2022 period, with a sharp decline from 2015 onwards.</a:t>
            </a:r>
          </a:p>
          <a:p>
            <a:pPr algn="l"/>
            <a:r>
              <a:rPr lang="en-GB" sz="2800" b="0" i="0">
                <a:solidFill>
                  <a:srgbClr val="000000"/>
                </a:solidFill>
                <a:effectLst/>
                <a:latin typeface="Times New Roman" panose="02020603050405020304" pitchFamily="18" charset="0"/>
              </a:rPr>
              <a:t>· The time for awarding prospection and exploration licenses has become more consistent for all such licenses over time, particularly since 2020 onwards.</a:t>
            </a:r>
          </a:p>
          <a:p>
            <a:pPr algn="l"/>
            <a:r>
              <a:rPr lang="en-GB" sz="2800" b="0" i="0">
                <a:solidFill>
                  <a:srgbClr val="000000"/>
                </a:solidFill>
                <a:effectLst/>
                <a:latin typeface="Times New Roman" panose="02020603050405020304" pitchFamily="18" charset="0"/>
              </a:rPr>
              <a:t>· The time for awarding prospection and exploration licenses does not appear to correlate to the type of prospection and exploration license awarded.</a:t>
            </a:r>
          </a:p>
          <a:p>
            <a:pPr algn="l"/>
            <a:r>
              <a:rPr lang="en-GB" sz="2800" b="0" i="0">
                <a:solidFill>
                  <a:srgbClr val="000000"/>
                </a:solidFill>
                <a:effectLst/>
                <a:latin typeface="Times New Roman" panose="02020603050405020304" pitchFamily="18" charset="0"/>
              </a:rPr>
              <a:t>· The average time for awarding prospection and exploration licenses continues to exceed the 45 day limit set in the 2019 Mining Code, including for licenses awarded since the implementation of the 2019 Mining Code in November 2020.</a:t>
            </a:r>
          </a:p>
          <a:p>
            <a:pPr algn="l"/>
            <a:r>
              <a:rPr lang="en-GB" sz="2800" b="0" i="0">
                <a:solidFill>
                  <a:srgbClr val="000000"/>
                </a:solidFill>
                <a:effectLst/>
                <a:latin typeface="Times New Roman" panose="02020603050405020304" pitchFamily="18" charset="0"/>
              </a:rPr>
              <a:t>· There are several (older) prospection and exploration licenses whose date of award is recorded as pre-dating the date of application.</a:t>
            </a:r>
          </a:p>
          <a:p>
            <a:endParaRPr lang="en-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138851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sz="1800"/>
              <a:t>The Philippines is one of the world’s top producers of nickel, an important transition mineral that is expected to see growing demand due to its use in a range of low-carbon technologies. </a:t>
            </a:r>
            <a:endParaRPr lang="en-US" sz="1800"/>
          </a:p>
          <a:p>
            <a:pPr marL="285750" indent="-285750">
              <a:buFont typeface="Arial"/>
              <a:buChar char="•"/>
            </a:pPr>
            <a:r>
              <a:rPr lang="en-GB" sz="1800"/>
              <a:t>To better understand potential corruption risks related to nickel extraction, the Philippines EITI commissioned an integrity study with support from USAID in 2023. </a:t>
            </a:r>
            <a:endParaRPr lang="en-US" sz="1800"/>
          </a:p>
          <a:p>
            <a:pPr marL="285750" indent="-285750">
              <a:buFont typeface="Arial"/>
              <a:buChar char="•"/>
            </a:pPr>
            <a:r>
              <a:rPr lang="en-GB" sz="1800"/>
              <a:t>The study used a corruption diagnostic tool, developed by NRGI, to conduct an in-depth investigation of integrity risks, including in the licensing and contracting procedures for large-scale nickel mines. </a:t>
            </a:r>
            <a:endParaRPr lang="en-US" sz="1800"/>
          </a:p>
          <a:p>
            <a:pPr marL="285750" indent="-285750">
              <a:buFont typeface="Arial"/>
              <a:buChar char="•"/>
            </a:pPr>
            <a:r>
              <a:rPr lang="en-GB" sz="1800"/>
              <a:t>It provided recommendations for mitigating governance and corruption risks, as well as an action plan for the Philippines EITI to address priority risks and strengthen its anti-corruption work.</a:t>
            </a:r>
            <a:endParaRPr lang="nb-NO" sz="1800"/>
          </a:p>
          <a:p>
            <a:endParaRPr lang="en-US" sz="1800">
              <a:ea typeface="Calibri"/>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313837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O" b="1">
                <a:latin typeface="Franklin Gothic Medium"/>
              </a:rPr>
              <a:t>Summary</a:t>
            </a:r>
            <a:endParaRPr lang="en-GB" b="1">
              <a:latin typeface="Franklin Gothic Medium"/>
            </a:endParaRPr>
          </a:p>
          <a:p>
            <a:pPr marL="0" indent="0">
              <a:buNone/>
            </a:pPr>
            <a:r>
              <a:rPr lang="en-GB"/>
              <a:t>Encouraged disclosures: </a:t>
            </a:r>
          </a:p>
          <a:p>
            <a:pPr>
              <a:buFont typeface="Wingdings" pitchFamily="2" charset="2"/>
              <a:buChar char="§"/>
            </a:pPr>
            <a:r>
              <a:rPr lang="en-GB" sz="1200"/>
              <a:t>Material </a:t>
            </a:r>
            <a:r>
              <a:rPr lang="en-GB" sz="1200" b="1">
                <a:solidFill>
                  <a:srgbClr val="0090BF"/>
                </a:solidFill>
              </a:rPr>
              <a:t>exploration contracts </a:t>
            </a:r>
          </a:p>
          <a:p>
            <a:pPr>
              <a:buFont typeface="Wingdings" pitchFamily="2" charset="2"/>
              <a:buChar char="§"/>
            </a:pPr>
            <a:r>
              <a:rPr lang="en-GB" sz="1200"/>
              <a:t>Terms of </a:t>
            </a:r>
            <a:r>
              <a:rPr lang="en-GB" sz="1200" b="1">
                <a:solidFill>
                  <a:srgbClr val="0090BF"/>
                </a:solidFill>
              </a:rPr>
              <a:t>sale of state’s share </a:t>
            </a:r>
            <a:r>
              <a:rPr lang="en-GB" sz="1200"/>
              <a:t>of production or other </a:t>
            </a:r>
            <a:r>
              <a:rPr lang="en-GB" sz="1200" b="1">
                <a:solidFill>
                  <a:srgbClr val="0090BF"/>
                </a:solidFill>
              </a:rPr>
              <a:t>in-kind revenues</a:t>
            </a:r>
          </a:p>
          <a:p>
            <a:pPr>
              <a:buClr>
                <a:srgbClr val="002157"/>
              </a:buClr>
              <a:buFont typeface="Wingdings" pitchFamily="2" charset="2"/>
              <a:buChar char="§"/>
            </a:pPr>
            <a:r>
              <a:rPr lang="en-GB" sz="1200" b="1">
                <a:solidFill>
                  <a:srgbClr val="0090BF"/>
                </a:solidFill>
              </a:rPr>
              <a:t>Infrastructure and barter provisions </a:t>
            </a:r>
            <a:r>
              <a:rPr lang="en-GB" sz="1200"/>
              <a:t>in contracts (including resource-backed </a:t>
            </a:r>
            <a:br>
              <a:rPr lang="en-GB" sz="1200"/>
            </a:br>
            <a:r>
              <a:rPr lang="en-GB" sz="1200"/>
              <a:t>loans)</a:t>
            </a:r>
          </a:p>
          <a:p>
            <a:pPr marL="0" indent="0">
              <a:buNone/>
            </a:pPr>
            <a:r>
              <a:rPr lang="en-GB"/>
              <a:t>Expected disclosures: </a:t>
            </a:r>
          </a:p>
          <a:p>
            <a:pPr>
              <a:buFont typeface="Wingdings" pitchFamily="2" charset="2"/>
              <a:buChar char="§"/>
            </a:pPr>
            <a:r>
              <a:rPr lang="en-GB" sz="1200"/>
              <a:t>Agreements mandating </a:t>
            </a:r>
            <a:r>
              <a:rPr lang="en-GB" sz="1200" b="1">
                <a:solidFill>
                  <a:srgbClr val="0090BF"/>
                </a:solidFill>
              </a:rPr>
              <a:t>social and environmental payments</a:t>
            </a:r>
            <a:endParaRPr lang="en-GB" sz="1200"/>
          </a:p>
          <a:p>
            <a:pPr marL="0" indent="0">
              <a:buNone/>
            </a:pPr>
            <a:endParaRPr lang="en-NO"/>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82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GB" b="0" i="0">
                <a:solidFill>
                  <a:srgbClr val="000000"/>
                </a:solidFill>
                <a:effectLst/>
                <a:latin typeface="Metropolis"/>
              </a:rPr>
              <a:t>Implementing countries are encouraged to publicly disclose any contracts and licenses that provide the terms attached to the exploitation of oil, gas and minerals, as well as material exploration contracts.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7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67"/>
              </a:spcBef>
              <a:spcAft>
                <a:spcPts val="1267"/>
              </a:spcAft>
              <a:defRPr/>
            </a:pPr>
            <a:r>
              <a:rPr lang="en-GB" sz="1600">
                <a:latin typeface="Franklin Gothic Book"/>
                <a:ea typeface="Calibri"/>
                <a:cs typeface="Arial" panose="020B0604020202020204" pitchFamily="34" charset="0"/>
              </a:rPr>
              <a:t>Scene setting... </a:t>
            </a:r>
            <a:endParaRPr lang="en-US" sz="1600">
              <a:latin typeface="Franklin Gothic Book"/>
              <a:ea typeface="Calibri"/>
              <a:cs typeface="Arial" panose="020B0604020202020204" pitchFamily="34" charset="0"/>
            </a:endParaRPr>
          </a:p>
          <a:p>
            <a:pPr>
              <a:spcBef>
                <a:spcPts val="1267"/>
              </a:spcBef>
              <a:spcAft>
                <a:spcPts val="1267"/>
              </a:spcAft>
            </a:pPr>
            <a:endParaRPr lang="en-GB" sz="1600">
              <a:latin typeface="Franklin Gothic Book"/>
              <a:ea typeface="Calibri"/>
              <a:cs typeface="Arial" panose="020B0604020202020204" pitchFamily="34" charset="0"/>
            </a:endParaRPr>
          </a:p>
          <a:p>
            <a:pPr>
              <a:spcBef>
                <a:spcPts val="1267"/>
              </a:spcBef>
              <a:spcAft>
                <a:spcPts val="1267"/>
              </a:spcAft>
            </a:pPr>
            <a:r>
              <a:rPr lang="en-GB" sz="1600">
                <a:latin typeface="Franklin Gothic Book"/>
                <a:ea typeface="Calibri"/>
                <a:cs typeface="Arial" panose="020B0604020202020204" pitchFamily="34" charset="0"/>
              </a:rPr>
              <a:t>Corruption is a pressing challenge for many resource-rich countries. The lack of transparency and accountability has created opportunities for corrupt individuals, officials, companies and entities to exploit natural resources revenues for their own benefit. The statistics are alarming: Africa loses approximately $88.6 billion annually in illicit financial flows, equivalent to 3.7 percent of Africa’s GDP, as per the UN (United Nations) Conference on Trade and Development. </a:t>
            </a:r>
          </a:p>
          <a:p>
            <a:pPr>
              <a:spcBef>
                <a:spcPts val="1267"/>
              </a:spcBef>
              <a:spcAft>
                <a:spcPts val="1267"/>
              </a:spcAft>
            </a:pPr>
            <a:endParaRPr lang="en-GB" sz="1600">
              <a:latin typeface="Franklin Gothic Book"/>
              <a:ea typeface="Calibri"/>
              <a:cs typeface="Arial" panose="020B0604020202020204" pitchFamily="34" charset="0"/>
            </a:endParaRPr>
          </a:p>
          <a:p>
            <a:pPr>
              <a:spcBef>
                <a:spcPts val="1267"/>
              </a:spcBef>
              <a:spcAft>
                <a:spcPts val="1267"/>
              </a:spcAft>
            </a:pPr>
            <a:r>
              <a:rPr lang="en-US" sz="1600">
                <a:latin typeface="Franklin Gothic Book"/>
                <a:ea typeface="Calibri"/>
                <a:cs typeface="Arial" panose="020B0604020202020204" pitchFamily="34" charset="0"/>
              </a:rPr>
              <a:t>The prevalence of extractive sector corruption has led the EITI to face some tough questions: Why hasn’t the EITI prevented extractive sector corruption from cropping up in its member countries? Why didn’t its reports expose these scandals? What role can the EITI realistically play in fighting corruption?</a:t>
            </a:r>
          </a:p>
          <a:p>
            <a:pPr>
              <a:spcBef>
                <a:spcPts val="1267"/>
              </a:spcBef>
              <a:spcAft>
                <a:spcPts val="1267"/>
              </a:spcAft>
            </a:pPr>
            <a:endParaRPr lang="es-AR" sz="1600">
              <a:latin typeface="Franklin Gothic Book"/>
              <a:ea typeface="Calibri"/>
              <a:cs typeface="Arial" panose="020B0604020202020204" pitchFamily="34" charset="0"/>
            </a:endParaRPr>
          </a:p>
          <a:p>
            <a:pPr>
              <a:spcBef>
                <a:spcPts val="1267"/>
              </a:spcBef>
              <a:spcAft>
                <a:spcPts val="1267"/>
              </a:spcAft>
            </a:pPr>
            <a:endParaRPr lang="en-US" sz="1600">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35088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17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0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92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*Estimated gains in revenue had the government switched the 1993 PSCs to the terms of the 2005 fiscal regime. USD 16 - 28 bn</a:t>
            </a:r>
            <a:endParaRPr lang="en-GB"/>
          </a:p>
          <a:p>
            <a:br>
              <a:rPr lang="en-GB" b="1">
                <a:cs typeface="+mn-lt"/>
              </a:rPr>
            </a:br>
            <a:r>
              <a:rPr lang="en-GB" b="1"/>
              <a:t>Key message: </a:t>
            </a:r>
            <a:r>
              <a:rPr lang="en-GB"/>
              <a:t>Natural resource income, in the form of taxes, royalties, production shares and bonuses, makes up a significant portion of revenue in some countries. Making revenue information public can help to inform fiscal policies and strengthen tax administration to support development. </a:t>
            </a:r>
            <a:endParaRPr lang="en-US">
              <a:cs typeface="Calibri"/>
            </a:endParaRPr>
          </a:p>
          <a:p>
            <a:endParaRPr lang="en-GB"/>
          </a:p>
          <a:p>
            <a:r>
              <a:rPr lang="en-GB" b="1"/>
              <a:t>Nigeria:</a:t>
            </a:r>
            <a:br>
              <a:rPr lang="en-GB" b="1"/>
            </a:br>
            <a:endParaRPr lang="en-GB"/>
          </a:p>
          <a:p>
            <a:r>
              <a:rPr lang="en-GB"/>
              <a:t>When Nigeria ventured into offshore oil extraction in the 1990s, the government incentivised exploration and production activities by awarding licenses through Production Sharing Contracts (PSCs). These contracts featured low tax and royalty rates. While they represented a small portion of Nigeria’s oil industry at the time, they make up a 45% share of total production today. </a:t>
            </a:r>
            <a:endParaRPr lang="en-US"/>
          </a:p>
          <a:p>
            <a:br>
              <a:rPr lang="en-US"/>
            </a:br>
            <a:r>
              <a:rPr lang="en-GB"/>
              <a:t>Nigeria’s 1993 law governing these PSCs stipulates that the contracts ought to have been reviewed when oil prices exceeded USD 20 per barrel (which occurred in 2004), as well as 15 years after the law came into force. Yet, these reviews were not enforced.</a:t>
            </a:r>
            <a:endParaRPr lang="en-US"/>
          </a:p>
          <a:p>
            <a:endParaRPr lang="en-GB"/>
          </a:p>
          <a:p>
            <a:r>
              <a:rPr lang="en-GB"/>
              <a:t>Nigeria EITI undertook financial modelling to estimate the oil revenue loss that resulted from not triggering the 15-year review of the 1993 PSCs. The startling conclusion of the study – that the loss of revenue was in the order of USD 16 billion to 28 billion – contributed to an amendment of the PSC Act in November 2019, introducing increased royalty rates, periodic reviews and stringent penalties for non-compliance.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242336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1479009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latin typeface="Franklin Gothic Medium"/>
              </a:rPr>
              <a:t>Summary</a:t>
            </a:r>
            <a:endParaRPr lang="en-GB" b="1">
              <a:latin typeface="Franklin Gothic Medium"/>
            </a:endParaRPr>
          </a:p>
          <a:p>
            <a:r>
              <a:rPr lang="en-GB" sz="1200"/>
              <a:t>Encourages </a:t>
            </a:r>
            <a:r>
              <a:rPr lang="en-GB" sz="1400" b="1">
                <a:solidFill>
                  <a:srgbClr val="0090BF"/>
                </a:solidFill>
              </a:rPr>
              <a:t>threshold of 10% or lower </a:t>
            </a:r>
            <a:r>
              <a:rPr lang="en-GB" sz="1200"/>
              <a:t>for ownership disclosure</a:t>
            </a:r>
          </a:p>
          <a:p>
            <a:r>
              <a:rPr lang="en-GB" sz="1200"/>
              <a:t>Requires </a:t>
            </a:r>
            <a:r>
              <a:rPr lang="en-GB" sz="1400" b="1">
                <a:solidFill>
                  <a:srgbClr val="0090BF"/>
                </a:solidFill>
              </a:rPr>
              <a:t>zero threshold for politically exposed persons </a:t>
            </a:r>
          </a:p>
          <a:p>
            <a:r>
              <a:rPr lang="en-GB" sz="1200"/>
              <a:t>Encourages disclosure of </a:t>
            </a:r>
            <a:r>
              <a:rPr lang="en-GB" sz="1400" b="1">
                <a:solidFill>
                  <a:srgbClr val="0090BF"/>
                </a:solidFill>
              </a:rPr>
              <a:t>company structures</a:t>
            </a:r>
          </a:p>
          <a:p>
            <a:r>
              <a:rPr lang="en-GB" sz="1200"/>
              <a:t>Encourages </a:t>
            </a:r>
            <a:r>
              <a:rPr lang="en-GB" sz="1400" b="1">
                <a:solidFill>
                  <a:srgbClr val="0090BF"/>
                </a:solidFill>
              </a:rPr>
              <a:t>SOEs </a:t>
            </a:r>
            <a:r>
              <a:rPr lang="en-GB" sz="1200"/>
              <a:t>to disclose beneficial owners of their </a:t>
            </a:r>
            <a:r>
              <a:rPr lang="en-GB" sz="1400" b="1">
                <a:solidFill>
                  <a:srgbClr val="0090BF"/>
                </a:solidFill>
              </a:rPr>
              <a:t>agents or intermediaries</a:t>
            </a:r>
            <a:endParaRPr lang="en-GB" sz="1400" b="0" i="0">
              <a:solidFill>
                <a:srgbClr val="374151"/>
              </a:solidFill>
              <a:effectLst/>
              <a:latin typeface="Söhne"/>
            </a:endParaRPr>
          </a:p>
          <a:p>
            <a:endParaRPr lang="en-GB" sz="1400"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There are also new requirements for SOEs specifically on how ownership or control is exerted. </a:t>
            </a:r>
            <a:r>
              <a:rPr lang="en-US" sz="1400" err="1">
                <a:effectLst/>
                <a:latin typeface="Franklin Gothic Book" panose="020B0503020102020204" pitchFamily="34" charset="0"/>
                <a:ea typeface="Calibri" panose="020F0502020204030204" pitchFamily="34" charset="0"/>
                <a:cs typeface="Times New Roman" panose="02020603050405020304" pitchFamily="18" charset="0"/>
              </a:rPr>
              <a:t>Recognising</a:t>
            </a:r>
            <a:r>
              <a:rPr lang="en-US" sz="1400">
                <a:effectLst/>
                <a:latin typeface="Franklin Gothic Book" panose="020B0503020102020204" pitchFamily="34" charset="0"/>
                <a:ea typeface="Calibri" panose="020F0502020204030204" pitchFamily="34" charset="0"/>
                <a:cs typeface="Times New Roman" panose="02020603050405020304" pitchFamily="18" charset="0"/>
              </a:rPr>
              <a:t> that many of the corruption cases involving SOEs are done through the use of third parties, Requirement 2.6 now encourages SOEs to disclose the beneficial owners of their agents or intermediaries.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b="1">
              <a:solidFill>
                <a:srgbClr val="0090BF"/>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981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In extractives, a high-risk sector for corruption, it has long been acknowledged that low thresholds are important for understanding ownership, for example of a small percentage stake in a very large extractives company.</a:t>
            </a:r>
          </a:p>
          <a:p>
            <a:r>
              <a:rPr lang="en-US" sz="1200"/>
              <a:t>Lower thresholds for reporting the beneficial owners of oil, gas and mining companies enable the public to have a more comprehensive view of who benefits from natural resources.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0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a:t>
            </a:r>
            <a:endParaRPr lang="nb-NO" sz="1000">
              <a:effectLst/>
              <a:latin typeface="Franklin Gothic Book" panose="020B0503020102020204" pitchFamily="34" charset="0"/>
              <a:ea typeface="Cambria" panose="02040503050406030204" pitchFamily="18" charset="0"/>
              <a:cs typeface="Arial" panose="020B0604020202020204" pitchFamily="34" charset="0"/>
            </a:endParaRP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8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148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29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GB"/>
              <a:t>Ghanaian CSO spotted wrongdoings by a mining company operating under restructured ownership in Ghana and incorporated in Australia. </a:t>
            </a:r>
            <a:endParaRPr lang="en-US"/>
          </a:p>
          <a:p>
            <a:pPr marL="285750" indent="-285750">
              <a:buFont typeface="Arial,Sans-Serif"/>
              <a:buChar char="•"/>
            </a:pPr>
            <a:endParaRPr lang="en-GB"/>
          </a:p>
          <a:p>
            <a:pPr marL="285750" indent="-285750">
              <a:buFont typeface="Arial,Sans-Serif"/>
              <a:buChar char="•"/>
            </a:pPr>
            <a:r>
              <a:rPr lang="en-GB"/>
              <a:t>Used Ghana’s BO register to identify beneficial owners of the company</a:t>
            </a:r>
            <a:endParaRPr lang="en-US"/>
          </a:p>
          <a:p>
            <a:pPr marL="285750" indent="-285750">
              <a:buFont typeface="Arial,Sans-Serif"/>
              <a:buChar char="•"/>
            </a:pPr>
            <a:endParaRPr lang="en-GB"/>
          </a:p>
          <a:p>
            <a:pPr marL="285750" indent="-285750">
              <a:buFont typeface="Arial,Sans-Serif"/>
              <a:buChar char="•"/>
            </a:pPr>
            <a:r>
              <a:rPr lang="en-GB"/>
              <a:t>Used Australia judicial records to establish evidence of criminal history of some beneficial owners  </a:t>
            </a:r>
            <a:endParaRPr lang="en-US"/>
          </a:p>
          <a:p>
            <a:pPr marL="285750" indent="-285750">
              <a:buFont typeface="Arial,Sans-Serif"/>
              <a:buChar char="•"/>
            </a:pPr>
            <a:endParaRPr lang="en-GB"/>
          </a:p>
          <a:p>
            <a:pPr marL="285750" indent="-285750">
              <a:buFont typeface="Arial,Sans-Serif"/>
              <a:buChar char="•"/>
            </a:pPr>
            <a:r>
              <a:rPr lang="en-GB"/>
              <a:t>CSO informed the relevant government entities, which later revoked the company’s mining license.</a:t>
            </a:r>
            <a:endParaRPr lang="nb-NO"/>
          </a:p>
          <a:p>
            <a:pPr marL="285750" indent="-285750">
              <a:buFont typeface="Arial,Sans-Serif"/>
              <a:buChar char="-"/>
            </a:pPr>
            <a:endParaRPr lang="en-GB"/>
          </a:p>
          <a:p>
            <a:pPr marL="285750" indent="-285750">
              <a:buFont typeface="Arial,Sans-Serif"/>
              <a:buChar char="-"/>
            </a:pPr>
            <a:r>
              <a:rPr lang="en-GB" b="1"/>
              <a:t>Using BO data to identify deviations from legal provisions</a:t>
            </a:r>
            <a:endParaRPr lang="en-US"/>
          </a:p>
          <a:p>
            <a:pPr marL="285750" indent="-285750">
              <a:buFont typeface="Arial,Sans-Serif"/>
              <a:buChar char="-"/>
            </a:pPr>
            <a:endParaRPr lang="en-GB"/>
          </a:p>
          <a:p>
            <a:pPr marL="285750" indent="-285750">
              <a:buFont typeface="Arial,Sans-Serif"/>
              <a:buChar char="-"/>
            </a:pPr>
            <a:r>
              <a:rPr lang="en-GB"/>
              <a:t>In 2022, the Ghanaian CSO NOPRA spotted wrongdoings by a mining company operating under restructured ownership in Ghana and incorporated in Australia. Using Ghana’s BO register, NOPRA (supported by the Opening Extractives program) could link the companies to Australia and provide evidence that some of the directors of the Ghanaian structure had a criminal past that should have prevented them owning a mining license in Ghana. The CSO informed the relevant government entities, which later revoked the company’s mining license.</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204336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 Potential replies that you could highlight: </a:t>
            </a:r>
          </a:p>
          <a:p>
            <a:pPr marL="228600" indent="-228600">
              <a:buAutoNum type="arabicPeriod"/>
            </a:pPr>
            <a:r>
              <a:rPr lang="en-GB"/>
              <a:t>Transparency enables detection/identification of risks or vulnerabilities to risks </a:t>
            </a:r>
          </a:p>
          <a:p>
            <a:pPr marL="228600" indent="-228600">
              <a:buAutoNum type="arabicPeriod"/>
            </a:pPr>
            <a:r>
              <a:rPr lang="en-GB"/>
              <a:t>Transparency empowers citizens to monitor corrupt practices</a:t>
            </a:r>
          </a:p>
          <a:p>
            <a:pPr marL="228600" indent="-228600">
              <a:buAutoNum type="arabicPeriod"/>
            </a:pPr>
            <a:r>
              <a:rPr lang="en-GB"/>
              <a:t>Transparency increases understanding of types of corruption risks, how they occur</a:t>
            </a:r>
          </a:p>
          <a:p>
            <a:pPr marL="228600" indent="-228600">
              <a:buAutoNum type="arabicPeriod"/>
            </a:pPr>
            <a:r>
              <a:rPr lang="en-GB"/>
              <a:t>Transparency deters corrupt </a:t>
            </a:r>
            <a:r>
              <a:rPr lang="en-GB" err="1"/>
              <a:t>behavior</a:t>
            </a:r>
            <a:endParaRPr lang="en-GB"/>
          </a:p>
          <a:p>
            <a:pPr marL="228600" indent="-228600">
              <a:buAutoNum type="arabicPeriod"/>
            </a:pPr>
            <a:r>
              <a:rPr lang="en-GB"/>
              <a:t>Transparency stimulates debates /policies that are essential to fight corruption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3222302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GB">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802691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t>Summary</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mitigate risks of corrupt speculation of reserves and potential revenue leakages, the 2023 EITI Standard encourages disclosure of proven economic oil, gas or mineral reserves and methods for verifying accuracy of production data as well as an estimate of production and export from artisanal mining (Requirement 3.1, 3.2, 3.3)   Project costs are also expected to be disclosed to understand how governments are managing revenue loss risks (Requirement 4.10)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r>
              <a:rPr lang="en-GB"/>
              <a:t>Requires disclosure of </a:t>
            </a:r>
            <a:r>
              <a:rPr lang="en-GB" b="1">
                <a:solidFill>
                  <a:srgbClr val="0090BF"/>
                </a:solidFill>
              </a:rPr>
              <a:t>sources</a:t>
            </a:r>
            <a:r>
              <a:rPr lang="en-GB"/>
              <a:t> and </a:t>
            </a:r>
            <a:r>
              <a:rPr lang="en-GB" b="1">
                <a:solidFill>
                  <a:srgbClr val="0090BF"/>
                </a:solidFill>
              </a:rPr>
              <a:t>methods </a:t>
            </a:r>
            <a:r>
              <a:rPr lang="en-GB"/>
              <a:t>for calculating production volumes and values</a:t>
            </a:r>
          </a:p>
          <a:p>
            <a:r>
              <a:rPr lang="en-GB"/>
              <a:t>Requires disclosure of </a:t>
            </a:r>
            <a:r>
              <a:rPr lang="en-GB" b="1">
                <a:solidFill>
                  <a:srgbClr val="0090BF"/>
                </a:solidFill>
              </a:rPr>
              <a:t>mechanisms</a:t>
            </a:r>
            <a:r>
              <a:rPr lang="en-GB"/>
              <a:t> for </a:t>
            </a:r>
            <a:r>
              <a:rPr lang="en-GB" b="1">
                <a:solidFill>
                  <a:srgbClr val="0090BF"/>
                </a:solidFill>
              </a:rPr>
              <a:t>verifying</a:t>
            </a:r>
            <a:r>
              <a:rPr lang="en-GB"/>
              <a:t> </a:t>
            </a:r>
            <a:r>
              <a:rPr lang="en-GB" b="1">
                <a:solidFill>
                  <a:srgbClr val="0090BF"/>
                </a:solidFill>
              </a:rPr>
              <a:t>accuracy</a:t>
            </a:r>
            <a:r>
              <a:rPr lang="en-GB"/>
              <a:t> of production data </a:t>
            </a:r>
          </a:p>
          <a:p>
            <a:r>
              <a:rPr lang="en-GB"/>
              <a:t>Encourages disclosure of proven economic oil, gas or mineral </a:t>
            </a:r>
            <a:r>
              <a:rPr lang="en-GB" b="1">
                <a:solidFill>
                  <a:srgbClr val="0090BF"/>
                </a:solidFill>
              </a:rPr>
              <a:t>reserves </a:t>
            </a:r>
          </a:p>
          <a:p>
            <a:r>
              <a:rPr lang="en-GB"/>
              <a:t>Encourages disclosure of estimated production and export from </a:t>
            </a:r>
            <a:r>
              <a:rPr lang="en-GB" b="1">
                <a:solidFill>
                  <a:srgbClr val="0090BF"/>
                </a:solidFill>
              </a:rPr>
              <a:t>artisanal mining</a:t>
            </a:r>
          </a:p>
          <a:p>
            <a:r>
              <a:rPr lang="en-GB"/>
              <a:t>Expects disclosure of </a:t>
            </a:r>
            <a:r>
              <a:rPr lang="en-GB" b="1">
                <a:solidFill>
                  <a:srgbClr val="0090BF"/>
                </a:solidFill>
              </a:rPr>
              <a:t>project costs</a:t>
            </a:r>
          </a:p>
          <a:p>
            <a:endParaRPr lang="en-GB" b="1">
              <a:solidFill>
                <a:srgbClr val="0090BF"/>
              </a:solidFill>
            </a:endParaRPr>
          </a:p>
          <a:p>
            <a:endParaRPr lang="en-GB" b="1">
              <a:solidFill>
                <a:srgbClr val="0090BF"/>
              </a:solidFill>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Production volumes and values data enhance financial transparency in the extractive sector, reducing opportunities for corruption by ensuring accurate reporting of revenues, taxes, and payments to governments.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Accessible data empowers the public, civil society, and local communities to monitor extractive activities, fostering accountability and identifying potential irregularities or corrupt practices.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Governments and companies can utilise production data for risk assessments, enabling targeted anti-corruption measures and contributing to effective resource governance within the extractive sector.</a:t>
            </a:r>
          </a:p>
          <a:p>
            <a:br>
              <a:rPr lang="en-GB" b="0" i="0">
                <a:solidFill>
                  <a:srgbClr val="000000"/>
                </a:solidFill>
                <a:effectLst/>
                <a:latin typeface="Inter"/>
              </a:rPr>
            </a:b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942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b="0">
                <a:solidFill>
                  <a:srgbClr val="000000"/>
                </a:solidFill>
                <a:effectLst/>
                <a:latin typeface="inherit"/>
              </a:rPr>
              <a:t>b) Implementing countries and companies are encouraged to disclose data on proven economic oil, gas or mineral reserves, where available.</a:t>
            </a:r>
          </a:p>
          <a:p>
            <a:br>
              <a:rPr lang="en-GB">
                <a:effectLs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591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a) Implementing countries are required to disclose timely production data, including production volumes and values by commodity. Data must be further disaggregated by project, where available. An estimate of production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production volumes and values must be disclosed. Implementing countries are required to disclose existing mechanisms to monitor and verify the accuracy of production data and document findings, including any weaknesses related to the comprehensiveness and reliability of publicly available production data.  </a:t>
            </a: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811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timely export data, including export volumes and the value by commodity and by exporting company.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Implementing countries are expected to disaggregate export data by transaction.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An estimate of exports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export volumes and values must be disclosed. Implementing countries must disclose existing mechanisms to monitor and verify the accuracy of export data and document findings, including any weaknesses related to the comprehensiveness and reliability of publicly available export data. This could involve analysing possible deviations between export values and market prices and/or import values reported by the destination country.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820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government policies and practices for monitoring oil, gas and mining project costs and managing revenue loss risks. This must include the disclosure of relevant laws, regulations and policies, as well as actions undertaken to monitor costs.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46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22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c) Companies and implementing countries are encouraged to disclose declared costs disaggregated by project, and by costs related to operating and capital expenditures. Operating expenditures declared in the reporting year may include amortisation or depreciation of costs incurred in prior years. Companies and implementing countries are encouraged to disclose costs incurred since the commencement of the project.</a:t>
            </a:r>
          </a:p>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45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t>The analysis showed that even with high oil prices, revenues were not expected to return to the level seen in 2013-2014 due to changes in the fiscal regime. </a:t>
            </a:r>
          </a:p>
          <a:p>
            <a:endParaRPr lang="en-GB" sz="1200"/>
          </a:p>
          <a:p>
            <a:endParaRPr lang="en-GB" sz="1200"/>
          </a:p>
          <a:p>
            <a:pPr marL="285750" indent="-285750">
              <a:spcBef>
                <a:spcPts val="1200"/>
              </a:spcBef>
              <a:spcAft>
                <a:spcPts val="1200"/>
              </a:spcAft>
              <a:buFont typeface="Arial" panose="020B0604020202020204" pitchFamily="34" charset="0"/>
              <a:buChar char="•"/>
            </a:pP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 energy transition will impact government revenues that are generated from both fossil fuel and minerals, particularly those needed for renewable energy technologies.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Governments will be expected to disclose their revenue forecasts or scenarios, as well as the assumptions that underlie these forecasts.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Companies are expected to disclose information about future production plans, when requested by the multi-stakeholder group.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These disclosures help citizens understand how prepared their country is to manage the energy transition and enable public debate about the sustainability of public revenues.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81143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Summary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2023 Standard strengthens the multi-stakeholder’s mandate to use the EITI process in engaging in anti-corruption issues in their country. MSGs are now required to include in their work plans objectives that reflect national priorities including issues related to corruption (Requirement 1.5)  and to conduct related activities (Requirement 1.4.vii). Requirement 7.1. further states that tackling corruption issues through public debate is a key objective of the requirement. Companies and SOEs are now expected to publish their anti-corruption policies, how they manage corruption risks and how they use BO data. They are further encouraged to engage in rigorous due diligence processes (Requirement 1.2 and 2.6). . All of these new provisions are expected to address perceived limitations on the MSGs mandate in engaging with corruption issues and to directly involve companies and SOEs in the efforts to prevent corruption through the EITI process.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83540" indent="-383540">
              <a:buFont typeface="Arial" panose="020B0604020202020204" pitchFamily="34" charset="0"/>
              <a:buChar char="•"/>
            </a:pPr>
            <a:r>
              <a:rPr lang="en-GB" sz="1200"/>
              <a:t>Country </a:t>
            </a:r>
            <a:r>
              <a:rPr lang="en-GB" sz="1200" b="1">
                <a:solidFill>
                  <a:srgbClr val="0090BF"/>
                </a:solidFill>
              </a:rPr>
              <a:t>work plans </a:t>
            </a:r>
            <a:r>
              <a:rPr lang="en-GB" sz="1200"/>
              <a:t>must reflect national priorities (e.g. </a:t>
            </a:r>
            <a:r>
              <a:rPr lang="en-GB" sz="1200" b="1">
                <a:solidFill>
                  <a:srgbClr val="0090BF"/>
                </a:solidFill>
              </a:rPr>
              <a:t>anti-corruption</a:t>
            </a:r>
            <a:r>
              <a:rPr lang="en-GB" sz="1200"/>
              <a:t>) and conduct related activities</a:t>
            </a:r>
          </a:p>
          <a:p>
            <a:pPr marL="383540" indent="-383540">
              <a:buFont typeface="Arial" panose="020B0604020202020204" pitchFamily="34" charset="0"/>
              <a:buChar char="•"/>
            </a:pPr>
            <a:r>
              <a:rPr lang="en-GB" sz="1200"/>
              <a:t>Companies and SOEs expected to publish </a:t>
            </a:r>
            <a:r>
              <a:rPr lang="en-GB" sz="1200" b="1">
                <a:solidFill>
                  <a:srgbClr val="0090BF"/>
                </a:solidFill>
              </a:rPr>
              <a:t>anti-corruption policies</a:t>
            </a:r>
            <a:r>
              <a:rPr lang="en-GB" sz="1200"/>
              <a:t>, how they manage </a:t>
            </a:r>
            <a:r>
              <a:rPr lang="en-GB" sz="1200" b="1">
                <a:solidFill>
                  <a:srgbClr val="0090BF"/>
                </a:solidFill>
              </a:rPr>
              <a:t>corruption risks </a:t>
            </a:r>
            <a:r>
              <a:rPr lang="en-GB" sz="1200"/>
              <a:t>and </a:t>
            </a:r>
            <a:r>
              <a:rPr lang="en-GB" sz="1200" b="1">
                <a:solidFill>
                  <a:srgbClr val="0090BF"/>
                </a:solidFill>
              </a:rPr>
              <a:t>use beneficial ownership data</a:t>
            </a:r>
          </a:p>
          <a:p>
            <a:pPr marL="383540" indent="-383540">
              <a:buFont typeface="Arial" panose="020B0604020202020204" pitchFamily="34" charset="0"/>
              <a:buChar char="•"/>
            </a:pPr>
            <a:r>
              <a:rPr lang="en-GB" sz="1200"/>
              <a:t>Companies and SOEs encouraged to engage in rigorous </a:t>
            </a:r>
            <a:r>
              <a:rPr lang="en-GB" sz="1200" b="1">
                <a:solidFill>
                  <a:srgbClr val="0090BF"/>
                </a:solidFill>
              </a:rPr>
              <a:t>due diligence </a:t>
            </a:r>
            <a:r>
              <a:rPr lang="en-GB" sz="1200"/>
              <a:t>processes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70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LICENSES &amp; LICENSE ALLOCATION: </a:t>
            </a:r>
            <a:r>
              <a:rPr lang="en-US"/>
              <a:t>Exploration and production licenses are the industry’s most valuable prizes, and competition for them creates all kinds of corruption risks.</a:t>
            </a:r>
          </a:p>
          <a:p>
            <a:endParaRPr lang="en-US"/>
          </a:p>
          <a:p>
            <a:r>
              <a:rPr lang="en-US" b="1"/>
              <a:t>CONTRACTS: </a:t>
            </a:r>
            <a:r>
              <a:rPr lang="en-US"/>
              <a:t>contractual terms sit at the heart of some extractive sector corruption cases, with questions arising about whether the parties to the deal received an overly lucrative deal. With the contract in hand, anti-corruption actors can ask well-informed questions about whether the company received terms that deviate from industry or market norms. </a:t>
            </a:r>
          </a:p>
          <a:p>
            <a:endParaRPr lang="en-US"/>
          </a:p>
          <a:p>
            <a:r>
              <a:rPr lang="en-US" b="1"/>
              <a:t>BENEFICIAL OWNERSHIP: </a:t>
            </a:r>
            <a:r>
              <a:rPr lang="en-US"/>
              <a:t>Assuming the information is verified and reliable, regulators, law enforcement and oversight actors can use BO data to assess to holds the license. BO data can also inform public debate about conflict of interest policies and other important anti-corruption measures. Past corruption cases reveal how PEPs have used front companies to receive lucrative extractive sector licenses, and BO disclosure could be useful in detecting and deterring this kind of behavior.</a:t>
            </a:r>
          </a:p>
          <a:p>
            <a:endParaRPr lang="en-US"/>
          </a:p>
          <a:p>
            <a:r>
              <a:rPr lang="en-US" b="1"/>
              <a:t>SOEs: </a:t>
            </a:r>
            <a:r>
              <a:rPr lang="en-US"/>
              <a:t>SOEs receive huge amounts of funds, often operate apart from standard government oversight systems, and some have proven susceptible to both bribery and rent-seeking activities. In some cases, the misappropriation of SOE revenues impedes the company’s performance and its ability to meet its contractual obligations. For these reasons, SOEs sit at the center of many prominent corruption cases. Brazil’s Petrobras is perhaps the most famous case, but it’s far from alone. </a:t>
            </a:r>
            <a:endParaRPr lang="es-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3220559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b) Reporting companies are expected to publish an anti-corruption policy setting out how the company manages corruption risk, including their use of beneficial ownership data. In addition, companies on the multi-stakeholder group are expected to engage in rigorous due diligence processes.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Other reporting companies are also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544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fontAlgn="base">
              <a:buFont typeface="Arial" panose="020B0604020202020204" pitchFamily="34" charset="0"/>
              <a:buNone/>
            </a:pPr>
            <a:r>
              <a:rPr lang="en-GB" b="0" i="0">
                <a:solidFill>
                  <a:srgbClr val="000000"/>
                </a:solidFill>
                <a:effectLst/>
                <a:latin typeface="inherit"/>
              </a:rPr>
              <a:t>vii. The multi-stakeholder group is required to consider issues linked to the governance of the extractive industries, including complementary activities related to anti-corruption; energy transition reforms; gender equity; and artisanal and small-scale mining (where applicable).</a:t>
            </a:r>
          </a:p>
          <a:p>
            <a:br>
              <a:rPr lang="en-GB"/>
            </a:br>
            <a:endParaRPr lang="en-GB"/>
          </a:p>
          <a:p>
            <a:r>
              <a:rPr lang="en-GB" b="1"/>
              <a:t>Creating an MSG anticorruption working group or subcommittee </a:t>
            </a:r>
            <a:r>
              <a:rPr lang="en-GB"/>
              <a:t>In countries where corruption is a sensitive topic which may create controversy, it may be strategic to frame anticorruption efforts as promotion of “integrity” or “good governance.” • It may also be more strategic to task existing thematic working groups or subcommittees with responsibility for mainstreaming anticorruption in other EITI thematic engagements, rather than to form a new grouping explicitly dedicated to working on corruption issues. • Either way, a working group’s mission should include engaging with external anticorruption actors such as government commissions, law enforcement agencies, auditors, anticorruption NGOs, investigative journalists and the compliance staff of reporting companies.</a:t>
            </a:r>
          </a:p>
          <a:p>
            <a:endParaRPr lang="en-GB" b="1"/>
          </a:p>
          <a:p>
            <a:r>
              <a:rPr lang="en-GB" b="1"/>
              <a:t>Creating a focus group on governance risks in supply chains: </a:t>
            </a:r>
            <a:r>
              <a:rPr lang="en-GB"/>
              <a:t>In Indonesia, the EITI established a focus group to </a:t>
            </a:r>
            <a:r>
              <a:rPr lang="en-GB" err="1"/>
              <a:t>analyze</a:t>
            </a:r>
            <a:r>
              <a:rPr lang="en-GB"/>
              <a:t> governance risks in the critical minerals supply chain for the battery industry, and commissioned a study describing each of these risks. The MSG is linking these efforts to the country’s national anticorruption plan and conducted a study to identify how the EITI could provide support to existing anticorruption initiatives. </a:t>
            </a:r>
          </a:p>
          <a:p>
            <a:endParaRPr lang="en-GB" sz="1200"/>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972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a:t>a) The multi-stakeholder group is required to maintain a work plan for implementation. The work plan must address the most relevant themes for natural resource governance in line with national priorities. The work plan must include: </a:t>
            </a:r>
            <a:r>
              <a:rPr lang="en-GB" b="0" i="0" err="1">
                <a:solidFill>
                  <a:srgbClr val="000000"/>
                </a:solidFill>
                <a:effectLst/>
                <a:latin typeface="Metropolis"/>
              </a:rPr>
              <a:t>i</a:t>
            </a:r>
            <a:r>
              <a:rPr lang="en-GB" b="0" i="0">
                <a:solidFill>
                  <a:srgbClr val="000000"/>
                </a:solidFill>
                <a:effectLst/>
                <a:latin typeface="Metropolis"/>
              </a:rPr>
              <a:t>. EITI implementation objectives that reflect national priorities, including issues related to corruption; gender equity; energy transition; revenue collection; artisanal and small-scale mining (where applicable); and other key extractive sector governance issues, as well as consultations with key stakeholders. </a:t>
            </a:r>
          </a:p>
          <a:p>
            <a:br>
              <a:rPr lang="en-GB" b="0">
                <a:effectLst/>
                <a:latin typeface="inheri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873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In line with Expectation 7 for EITI supporting companies, SOEs are expected to publish their anti-corruption policies and are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iii. Use EITI implementation to disclose data beyond the EITI Requirements that would enhance public debate on extractive sector governance, including on corruption risks, gender equity, revenue collection, the impact of the energy transition, and artisanal and small-scale mining, as determined by the multi-stakeholder group.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02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a:t>In November 2020, CSOs in the Malawi EITI MSG brought to the group’s attention a corruption case involving senior officers at the Ministry of Mining, pertaining to the renewal of a mining license, after several media outlets had covered the story.4 The CSOs leveraged the Malawi EITI reporting process and the multi-stakeholder platform to demand a public statement from the government and call for robust government action to address the allegations. The case was later reported to the </a:t>
            </a:r>
            <a:r>
              <a:rPr lang="en-GB" sz="1200" err="1"/>
              <a:t>AntiCorruption</a:t>
            </a:r>
            <a:r>
              <a:rPr lang="en-GB" sz="1200"/>
              <a:t> Bureau, which subsequently conducted an investigation. These events prompted the Malawi EITI to develop an anticorruption policy and strategy, including measures to identify future deviations from laws and regulations.</a:t>
            </a:r>
          </a:p>
          <a:p>
            <a:pPr marL="0" indent="0">
              <a:buFontTx/>
              <a:buNone/>
            </a:pPr>
            <a:endParaRPr lang="en-GB" sz="1200"/>
          </a:p>
          <a:p>
            <a:pPr marL="0" indent="0">
              <a:buFontTx/>
              <a:buNone/>
            </a:pPr>
            <a:endParaRPr lang="en-GB" sz="1200"/>
          </a:p>
          <a:p>
            <a:pPr marL="0" indent="0">
              <a:buFontTx/>
              <a:buNone/>
            </a:pPr>
            <a:endParaRPr lang="nb-NO" sz="800"/>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805799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49</a:t>
            </a:fld>
            <a:endParaRPr lang="nb-NO"/>
          </a:p>
        </p:txBody>
      </p:sp>
    </p:spTree>
    <p:extLst>
      <p:ext uri="{BB962C8B-B14F-4D97-AF65-F5344CB8AC3E}">
        <p14:creationId xmlns:p14="http://schemas.microsoft.com/office/powerpoint/2010/main" val="1732628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50</a:t>
            </a:fld>
            <a:endParaRPr lang="nb-NO"/>
          </a:p>
        </p:txBody>
      </p:sp>
    </p:spTree>
    <p:extLst>
      <p:ext uri="{BB962C8B-B14F-4D97-AF65-F5344CB8AC3E}">
        <p14:creationId xmlns:p14="http://schemas.microsoft.com/office/powerpoint/2010/main" val="421201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IEA 2020 - their share of total demand rises significantly over the next two decades to over 40% for copper and rare earth elements, 60-70% for nickel and cobalt, and almost 90% for lithium. EVs and battery storage have already displaced consumer electronics to become the largest consumer of lithium and are set to take over from stainless steel as the largest end-user of nickel by 2040. </a:t>
            </a:r>
            <a:r>
              <a:rPr lang="en-US" sz="1200">
                <a:hlinkClick r:id="rId3"/>
              </a:rPr>
              <a:t>https://www.iea.org/reports/the-role-of-critical-minerals-in-clean-energy-transitions/executive-summary</a:t>
            </a:r>
            <a:r>
              <a:rPr lang="en-US" sz="1200"/>
              <a:t>  </a:t>
            </a:r>
          </a:p>
          <a:p>
            <a:r>
              <a:rPr lang="en-US" sz="1200" b="1"/>
              <a:t>Transition minerals are in countries with huge informal sectors (e.g. Cobalt. Total demand is expected to rise by 60-70% by 2040. 10 per cent of the global supply of cobalt, and 20 percent of the DRC’s total cobalt exports, comes from ASM operations.</a:t>
            </a:r>
            <a:endParaRPr lang="en-US" sz="1200"/>
          </a:p>
          <a:p>
            <a:endParaRPr lang="en-US" sz="1200"/>
          </a:p>
          <a:p>
            <a:endParaRPr lang="en-US" sz="1200"/>
          </a:p>
          <a:p>
            <a:r>
              <a:rPr lang="en-US" sz="1200"/>
              <a:t>The Democratic Republic of Congo (DRC) is the world’s leading source of mined cobalt, supplying approximately 70% of Global cobalt mine production (Source: United States Geological Survey). </a:t>
            </a:r>
            <a:r>
              <a:rPr lang="en-US" sz="1200">
                <a:hlinkClick r:id="rId4"/>
              </a:rPr>
              <a:t>https://www.cobaltinstitute.org/cobalt-mining-in-the-democratic-republic-of-congo/</a:t>
            </a:r>
            <a:endParaRPr lang="en-US" sz="1200"/>
          </a:p>
          <a:p>
            <a:endParaRPr lang="en-US" sz="1200"/>
          </a:p>
          <a:p>
            <a:r>
              <a:rPr lang="en-US" sz="1200"/>
              <a:t>10 per cent of the global supply of cobalt, and 20 per cent of the DRC’s total cobalt exports, comes from ASM operations  </a:t>
            </a:r>
            <a:r>
              <a:rPr lang="en-US" sz="1200">
                <a:hlinkClick r:id="rId5"/>
              </a:rPr>
              <a:t>https://www.iisd.org/story/green-conflict-minerals/</a:t>
            </a:r>
            <a:endParaRPr lang="en-US" sz="1200"/>
          </a:p>
          <a:p>
            <a:endParaRPr lang="en-US" sz="1200"/>
          </a:p>
          <a:p>
            <a:endParaRPr lang="en-US" sz="1200"/>
          </a:p>
          <a:p>
            <a:r>
              <a:rPr lang="en-US" sz="1200"/>
              <a:t> (e.g. children have been found to be present at about 30% of cobalt ASM sites in the DRC) IEA, 2021. </a:t>
            </a:r>
          </a:p>
          <a:p>
            <a:endParaRPr lang="en-US" sz="1200"/>
          </a:p>
          <a:p>
            <a:r>
              <a:rPr lang="en-US" sz="1200"/>
              <a:t>Corruption risks were taken from OECD Report on Supply Chains </a:t>
            </a:r>
            <a:r>
              <a:rPr lang="en-US" sz="1200">
                <a:hlinkClick r:id="rId6"/>
              </a:rPr>
              <a:t>https://mneguidelines.oecd.org/Interconnected-supply-chains-a-comprehensive-look-at-due-diligence-challenges-and-opportunities-sourcing-cobalt-and-copper-from-the-DRC.pdf</a:t>
            </a:r>
            <a:endParaRPr lang="en-US" sz="1200"/>
          </a:p>
          <a:p>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330720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kern="1200">
                <a:solidFill>
                  <a:srgbClr val="002157"/>
                </a:solidFill>
                <a:effectLst/>
                <a:latin typeface="+mn-lt"/>
                <a:ea typeface="+mn-ea"/>
                <a:cs typeface="+mn-cs"/>
              </a:rPr>
              <a:t>The EITI Standard </a:t>
            </a:r>
            <a:r>
              <a:rPr lang="nb-NO" sz="1200" b="0" i="0" u="none" kern="1200" err="1">
                <a:solidFill>
                  <a:srgbClr val="002157"/>
                </a:solidFill>
                <a:effectLst/>
                <a:latin typeface="+mn-lt"/>
                <a:ea typeface="+mn-ea"/>
                <a:cs typeface="+mn-cs"/>
              </a:rPr>
              <a:t>requires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countries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key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which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call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EITI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rPr>
              <a:t>Here is a </a:t>
            </a:r>
            <a:r>
              <a:rPr lang="nb-NO" sz="1200" b="0" i="0" u="none" kern="1200" err="1">
                <a:solidFill>
                  <a:srgbClr val="002157"/>
                </a:solidFill>
                <a:effectLst/>
                <a:latin typeface="+mn-lt"/>
                <a:ea typeface="+mn-ea"/>
                <a:cs typeface="+mn-cs"/>
              </a:rPr>
              <a:t>short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overview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cover:</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Legal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framework</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distribution</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of</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licenses</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and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contracts</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a:t>
            </a:r>
            <a:r>
              <a:rPr lang="nb-NO" sz="1200" b="0" i="0" u="none" kern="1200" err="1">
                <a:solidFill>
                  <a:srgbClr val="002157"/>
                </a:solidFill>
                <a:effectLst/>
                <a:latin typeface="+mn-lt"/>
                <a:ea typeface="+mn-ea"/>
                <a:cs typeface="+mn-cs"/>
              </a:rPr>
              <a:t>section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stage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governed</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particularly</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relation</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rights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extract</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Exploration and </a:t>
            </a:r>
            <a:r>
              <a:rPr lang="nb-NO" sz="1200" b="0" i="0" u="none" kern="1200" err="1">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production</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exploration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activities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under </a:t>
            </a:r>
            <a:r>
              <a:rPr lang="nb-NO" sz="1200" b="0" i="0" u="none" kern="1200" err="1">
                <a:solidFill>
                  <a:srgbClr val="002157"/>
                </a:solidFill>
                <a:effectLst/>
                <a:latin typeface="+mn-lt"/>
                <a:ea typeface="+mn-ea"/>
                <a:cs typeface="+mn-cs"/>
              </a:rPr>
              <a:t>way</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much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country </a:t>
            </a:r>
            <a:r>
              <a:rPr lang="nb-NO" sz="1200" b="0" i="0" u="none" kern="1200" err="1">
                <a:solidFill>
                  <a:srgbClr val="002157"/>
                </a:solidFill>
                <a:effectLst/>
                <a:latin typeface="+mn-lt"/>
                <a:ea typeface="+mn-ea"/>
                <a:cs typeface="+mn-cs"/>
              </a:rPr>
              <a:t>produces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exports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collection</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The major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pay</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tax</a:t>
            </a:r>
            <a:r>
              <a:rPr lang="nb-NO" sz="1200" b="0" i="0" u="none" kern="1200">
                <a:solidFill>
                  <a:srgbClr val="002157"/>
                </a:solidFill>
                <a:effectLst/>
                <a:latin typeface="+mn-lt"/>
                <a:ea typeface="+mn-ea"/>
                <a:cs typeface="+mn-cs"/>
              </a:rPr>
              <a:t>, royalties, </a:t>
            </a:r>
            <a:r>
              <a:rPr lang="nb-NO" sz="1200" b="0" i="0" u="none" kern="1200" err="1">
                <a:solidFill>
                  <a:srgbClr val="002157"/>
                </a:solidFill>
                <a:effectLst/>
                <a:latin typeface="+mn-lt"/>
                <a:ea typeface="+mn-ea"/>
                <a:cs typeface="+mn-cs"/>
              </a:rPr>
              <a:t>signature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bonuses</a:t>
            </a:r>
            <a:r>
              <a:rPr lang="nb-NO" sz="1200" b="0" i="0" u="none" kern="1200">
                <a:solidFill>
                  <a:srgbClr val="002157"/>
                </a:solidFill>
                <a:effectLst/>
                <a:latin typeface="+mn-lt"/>
                <a:ea typeface="+mn-ea"/>
                <a:cs typeface="+mn-cs"/>
              </a:rPr>
              <a:t>, etc.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receives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figures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broken </a:t>
            </a:r>
            <a:r>
              <a:rPr lang="nb-NO" sz="1200" b="0" i="0" u="none" kern="1200" err="1">
                <a:solidFill>
                  <a:srgbClr val="002157"/>
                </a:solidFill>
                <a:effectLst/>
                <a:latin typeface="+mn-lt"/>
                <a:ea typeface="+mn-ea"/>
                <a:cs typeface="+mn-cs"/>
              </a:rPr>
              <a:t>down</a:t>
            </a:r>
            <a:r>
              <a:rPr lang="nb-NO" sz="1200" b="0" i="0" u="none" kern="1200">
                <a:solidFill>
                  <a:srgbClr val="002157"/>
                </a:solidFill>
                <a:effectLst/>
                <a:latin typeface="+mn-lt"/>
                <a:ea typeface="+mn-ea"/>
                <a:cs typeface="+mn-cs"/>
              </a:rPr>
              <a:t> by </a:t>
            </a:r>
            <a:r>
              <a:rPr lang="nb-NO" sz="1200" b="0" i="0" u="none" kern="1200" err="1">
                <a:solidFill>
                  <a:srgbClr val="002157"/>
                </a:solidFill>
                <a:effectLst/>
                <a:latin typeface="+mn-lt"/>
                <a:ea typeface="+mn-ea"/>
                <a:cs typeface="+mn-cs"/>
              </a:rPr>
              <a:t>company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stream</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allocation</a:t>
            </a:r>
            <a:br>
              <a:rPr lang="nb-NO" sz="1200" b="0" i="0" u="none" kern="1200">
                <a:solidFill>
                  <a:srgbClr val="002157"/>
                </a:solidFill>
                <a:effectLst/>
                <a:latin typeface="+mn-lt"/>
                <a:ea typeface="+mn-ea"/>
                <a:cs typeface="+mn-cs"/>
              </a:rPr>
            </a:br>
            <a:r>
              <a:rPr lang="nb-NO" sz="1200" b="0" i="0" u="none" kern="1200" err="1">
                <a:solidFill>
                  <a:srgbClr val="002157"/>
                </a:solidFill>
                <a:effectLst/>
                <a:latin typeface="+mn-lt"/>
                <a:ea typeface="+mn-ea"/>
                <a:cs typeface="+mn-cs"/>
              </a:rPr>
              <a:t>Once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collected</a:t>
            </a:r>
            <a:r>
              <a:rPr lang="nb-NO" sz="1200" b="0" i="0" u="none" kern="1200">
                <a:solidFill>
                  <a:srgbClr val="002157"/>
                </a:solidFill>
                <a:effectLst/>
                <a:latin typeface="+mn-lt"/>
                <a:ea typeface="+mn-ea"/>
                <a:cs typeface="+mn-cs"/>
              </a:rPr>
              <a:t> from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need</a:t>
            </a:r>
            <a:r>
              <a:rPr lang="nb-NO" sz="1200" b="0" i="0" u="none" kern="1200">
                <a:solidFill>
                  <a:srgbClr val="002157"/>
                </a:solidFill>
                <a:effectLst/>
                <a:latin typeface="+mn-lt"/>
                <a:ea typeface="+mn-ea"/>
                <a:cs typeface="+mn-cs"/>
              </a:rPr>
              <a:t> to be </a:t>
            </a:r>
            <a:r>
              <a:rPr lang="nb-NO" sz="1200" b="0" i="0" u="none" kern="1200" err="1">
                <a:solidFill>
                  <a:srgbClr val="002157"/>
                </a:solidFill>
                <a:effectLst/>
                <a:latin typeface="+mn-lt"/>
                <a:ea typeface="+mn-ea"/>
                <a:cs typeface="+mn-cs"/>
              </a:rPr>
              <a:t>recorded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accounts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Usually</a:t>
            </a:r>
            <a:r>
              <a:rPr lang="nb-NO" sz="1200" b="0" i="0" u="none" kern="1200">
                <a:solidFill>
                  <a:srgbClr val="002157"/>
                </a:solidFill>
                <a:effectLst/>
                <a:latin typeface="+mn-lt"/>
                <a:ea typeface="+mn-ea"/>
                <a:cs typeface="+mn-cs"/>
              </a:rPr>
              <a:t>, most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central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Sometimes</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straight to or is </a:t>
            </a:r>
            <a:r>
              <a:rPr lang="nb-NO" sz="1200" b="0" i="0" u="none" kern="1200" err="1">
                <a:solidFill>
                  <a:srgbClr val="002157"/>
                </a:solidFill>
                <a:effectLst/>
                <a:latin typeface="+mn-lt"/>
                <a:ea typeface="+mn-ea"/>
                <a:cs typeface="+mn-cs"/>
              </a:rPr>
              <a:t>transferred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subnational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or to </a:t>
            </a:r>
            <a:r>
              <a:rPr lang="nb-NO" sz="1200" b="0" i="0" u="none" kern="1200" err="1">
                <a:solidFill>
                  <a:srgbClr val="002157"/>
                </a:solidFill>
                <a:effectLst/>
                <a:latin typeface="+mn-lt"/>
                <a:ea typeface="+mn-ea"/>
                <a:cs typeface="+mn-cs"/>
              </a:rPr>
              <a:t>special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or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Social</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and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economic</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spending</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some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ways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contributing</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economic</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development</a:t>
            </a:r>
            <a:r>
              <a:rPr lang="nb-NO" sz="1200" b="0" i="0" u="none" kern="1200">
                <a:solidFill>
                  <a:srgbClr val="002157"/>
                </a:solidFill>
                <a:effectLst/>
                <a:latin typeface="+mn-lt"/>
                <a:ea typeface="+mn-ea"/>
                <a:cs typeface="+mn-cs"/>
              </a:rPr>
              <a:t>.  Companies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where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have </a:t>
            </a:r>
            <a:r>
              <a:rPr lang="nb-NO" sz="1200" b="0" i="0" u="none" kern="1200" err="1">
                <a:solidFill>
                  <a:srgbClr val="002157"/>
                </a:solidFill>
                <a:effectLst/>
                <a:latin typeface="+mn-lt"/>
                <a:ea typeface="+mn-ea"/>
                <a:cs typeface="+mn-cs"/>
              </a:rPr>
              <a:t>been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mandated</a:t>
            </a:r>
            <a:r>
              <a:rPr lang="nb-NO" sz="1200" b="0" i="0" u="none" kern="1200">
                <a:solidFill>
                  <a:srgbClr val="002157"/>
                </a:solidFill>
                <a:effectLst/>
                <a:latin typeface="+mn-lt"/>
                <a:ea typeface="+mn-ea"/>
                <a:cs typeface="+mn-cs"/>
              </a:rPr>
              <a:t> to be spent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asked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publish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about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role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many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people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employed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important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contribution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This </a:t>
            </a:r>
            <a:r>
              <a:rPr lang="nb-NO" sz="1200" b="0" i="0" u="none" kern="1200" err="1">
                <a:solidFill>
                  <a:srgbClr val="002157"/>
                </a:solidFill>
                <a:effectLst/>
                <a:latin typeface="+mn-lt"/>
                <a:ea typeface="+mn-ea"/>
                <a:cs typeface="+mn-cs"/>
              </a:rPr>
              <a:t>allows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citizens</a:t>
            </a:r>
            <a:r>
              <a:rPr lang="nb-NO" sz="1200" b="0" i="0" u="none" kern="1200">
                <a:solidFill>
                  <a:srgbClr val="002157"/>
                </a:solidFill>
                <a:effectLst/>
                <a:latin typeface="+mn-lt"/>
                <a:ea typeface="+mn-ea"/>
                <a:cs typeface="+mn-cs"/>
              </a:rPr>
              <a:t> to understand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importance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their</a:t>
            </a:r>
            <a:r>
              <a:rPr lang="nb-NO" sz="1200" b="0" i="0" u="none" kern="1200">
                <a:solidFill>
                  <a:srgbClr val="002157"/>
                </a:solidFill>
                <a:effectLst/>
                <a:latin typeface="+mn-lt"/>
                <a:ea typeface="+mn-ea"/>
                <a:cs typeface="+mn-cs"/>
              </a:rPr>
              <a:t> country. </a:t>
            </a:r>
          </a:p>
          <a:p>
            <a:endParaRPr lang="nb-NO"/>
          </a:p>
          <a:p>
            <a:r>
              <a:rPr lang="nb-NO" b="1" err="1"/>
              <a:t>Common</a:t>
            </a:r>
            <a:r>
              <a:rPr lang="nb-NO" b="1"/>
              <a:t> questions </a:t>
            </a:r>
            <a:r>
              <a:rPr lang="nb-NO" b="1" err="1"/>
              <a:t>asked</a:t>
            </a:r>
            <a:r>
              <a:rPr lang="nb-NO" b="1"/>
              <a:t> </a:t>
            </a:r>
            <a:r>
              <a:rPr lang="nb-NO" b="1" err="1"/>
              <a:t>when</a:t>
            </a:r>
            <a:r>
              <a:rPr lang="nb-NO" b="1"/>
              <a:t> </a:t>
            </a:r>
            <a:r>
              <a:rPr lang="nb-NO" b="1" err="1"/>
              <a:t>detecting</a:t>
            </a:r>
            <a:r>
              <a:rPr lang="nb-NO" b="1"/>
              <a:t> </a:t>
            </a:r>
            <a:r>
              <a:rPr lang="nb-NO" b="1" err="1"/>
              <a:t>corruption</a:t>
            </a:r>
            <a:r>
              <a:rPr lang="nb-NO" b="1"/>
              <a:t>:</a:t>
            </a:r>
            <a:endParaRPr lang="nb-NO" b="1" u="none">
              <a:solidFill>
                <a:srgbClr val="002157"/>
              </a:solidFill>
            </a:endParaRPr>
          </a:p>
          <a:p>
            <a:endParaRPr lang="nb-NO" b="0" u="none">
              <a:solidFill>
                <a:srgbClr val="002157"/>
              </a:solidFill>
            </a:endParaRPr>
          </a:p>
          <a:p>
            <a:r>
              <a:rPr lang="nb-NO" err="1"/>
              <a:t>Licensing</a:t>
            </a:r>
            <a:r>
              <a:rPr lang="nb-NO"/>
              <a:t> and </a:t>
            </a:r>
            <a:r>
              <a:rPr lang="nb-NO" err="1"/>
              <a:t>contracting</a:t>
            </a:r>
            <a:r>
              <a:rPr lang="nb-NO"/>
              <a:t>:</a:t>
            </a:r>
          </a:p>
          <a:p>
            <a:pPr lvl="1"/>
            <a:r>
              <a:rPr lang="nb-NO" err="1"/>
              <a:t>What</a:t>
            </a:r>
            <a:r>
              <a:rPr lang="nb-NO"/>
              <a:t> </a:t>
            </a:r>
            <a:r>
              <a:rPr lang="nb-NO" err="1"/>
              <a:t>are</a:t>
            </a:r>
            <a:r>
              <a:rPr lang="nb-NO"/>
              <a:t> </a:t>
            </a:r>
            <a:r>
              <a:rPr lang="nb-NO" err="1"/>
              <a:t>the</a:t>
            </a:r>
            <a:r>
              <a:rPr lang="nb-NO"/>
              <a:t> </a:t>
            </a:r>
            <a:r>
              <a:rPr lang="nb-NO" err="1"/>
              <a:t>rules</a:t>
            </a:r>
            <a:r>
              <a:rPr lang="nb-NO"/>
              <a:t> for </a:t>
            </a:r>
            <a:r>
              <a:rPr lang="nb-NO" err="1"/>
              <a:t>licensing</a:t>
            </a:r>
            <a:r>
              <a:rPr lang="nb-NO"/>
              <a:t>/</a:t>
            </a:r>
            <a:r>
              <a:rPr lang="nb-NO" err="1"/>
              <a:t>contracting</a:t>
            </a:r>
            <a:r>
              <a:rPr lang="nb-NO"/>
              <a:t> and </a:t>
            </a:r>
            <a:r>
              <a:rPr lang="nb-NO" err="1"/>
              <a:t>are</a:t>
            </a:r>
            <a:r>
              <a:rPr lang="nb-NO"/>
              <a:t> </a:t>
            </a:r>
            <a:r>
              <a:rPr lang="nb-NO" err="1"/>
              <a:t>these</a:t>
            </a:r>
            <a:r>
              <a:rPr lang="nb-NO"/>
              <a:t> </a:t>
            </a:r>
            <a:r>
              <a:rPr lang="nb-NO" err="1"/>
              <a:t>rules</a:t>
            </a:r>
            <a:r>
              <a:rPr lang="nb-NO"/>
              <a:t> </a:t>
            </a:r>
            <a:r>
              <a:rPr lang="nb-NO" err="1"/>
              <a:t>followed</a:t>
            </a:r>
            <a:r>
              <a:rPr lang="nb-NO"/>
              <a:t>? IF not, </a:t>
            </a:r>
            <a:r>
              <a:rPr lang="nb-NO" err="1"/>
              <a:t>what</a:t>
            </a:r>
            <a:r>
              <a:rPr lang="nb-NO"/>
              <a:t> </a:t>
            </a:r>
            <a:r>
              <a:rPr lang="nb-NO" err="1"/>
              <a:t>were</a:t>
            </a:r>
            <a:r>
              <a:rPr lang="nb-NO"/>
              <a:t> </a:t>
            </a:r>
            <a:r>
              <a:rPr lang="nb-NO" err="1"/>
              <a:t>the</a:t>
            </a:r>
            <a:r>
              <a:rPr lang="nb-NO"/>
              <a:t> </a:t>
            </a:r>
            <a:r>
              <a:rPr lang="nb-NO" err="1"/>
              <a:t>motivations</a:t>
            </a:r>
            <a:r>
              <a:rPr lang="nb-NO"/>
              <a:t> for not </a:t>
            </a:r>
            <a:r>
              <a:rPr lang="nb-NO" err="1"/>
              <a:t>following</a:t>
            </a:r>
            <a:r>
              <a:rPr lang="nb-NO"/>
              <a:t> </a:t>
            </a:r>
            <a:r>
              <a:rPr lang="nb-NO" err="1"/>
              <a:t>them</a:t>
            </a:r>
            <a:r>
              <a:rPr lang="nb-NO"/>
              <a:t>? E.g. </a:t>
            </a:r>
            <a:r>
              <a:rPr lang="nb-NO" err="1"/>
              <a:t>undue</a:t>
            </a:r>
            <a:r>
              <a:rPr lang="nb-NO"/>
              <a:t> </a:t>
            </a:r>
            <a:r>
              <a:rPr lang="nb-NO" err="1"/>
              <a:t>favor</a:t>
            </a:r>
            <a:r>
              <a:rPr lang="nb-NO"/>
              <a:t> given to </a:t>
            </a:r>
            <a:r>
              <a:rPr lang="nb-NO" err="1"/>
              <a:t>high-level</a:t>
            </a:r>
            <a:r>
              <a:rPr lang="nb-NO"/>
              <a:t>/</a:t>
            </a:r>
            <a:r>
              <a:rPr lang="nb-NO" err="1"/>
              <a:t>influential</a:t>
            </a:r>
            <a:r>
              <a:rPr lang="nb-NO"/>
              <a:t> </a:t>
            </a:r>
            <a:r>
              <a:rPr lang="nb-NO" err="1"/>
              <a:t>individuals</a:t>
            </a:r>
            <a:r>
              <a:rPr lang="nb-NO"/>
              <a:t> </a:t>
            </a:r>
          </a:p>
          <a:p>
            <a:pPr lvl="1"/>
            <a:r>
              <a:rPr lang="nb-NO" err="1"/>
              <a:t>What</a:t>
            </a:r>
            <a:r>
              <a:rPr lang="nb-NO"/>
              <a:t> </a:t>
            </a:r>
            <a:r>
              <a:rPr lang="nb-NO" err="1"/>
              <a:t>are</a:t>
            </a:r>
            <a:r>
              <a:rPr lang="nb-NO"/>
              <a:t> </a:t>
            </a:r>
            <a:r>
              <a:rPr lang="nb-NO" err="1"/>
              <a:t>the</a:t>
            </a:r>
            <a:r>
              <a:rPr lang="nb-NO"/>
              <a:t> terms </a:t>
            </a:r>
            <a:r>
              <a:rPr lang="nb-NO" err="1"/>
              <a:t>of</a:t>
            </a:r>
            <a:r>
              <a:rPr lang="nb-NO"/>
              <a:t> </a:t>
            </a:r>
            <a:r>
              <a:rPr lang="nb-NO" err="1"/>
              <a:t>the</a:t>
            </a:r>
            <a:r>
              <a:rPr lang="nb-NO"/>
              <a:t> </a:t>
            </a:r>
            <a:r>
              <a:rPr lang="nb-NO" err="1"/>
              <a:t>extractive</a:t>
            </a:r>
            <a:r>
              <a:rPr lang="nb-NO"/>
              <a:t> </a:t>
            </a:r>
            <a:r>
              <a:rPr lang="nb-NO" err="1"/>
              <a:t>contracts</a:t>
            </a:r>
            <a:r>
              <a:rPr lang="nb-NO"/>
              <a:t>? Are </a:t>
            </a:r>
            <a:r>
              <a:rPr lang="nb-NO" err="1"/>
              <a:t>these</a:t>
            </a:r>
            <a:r>
              <a:rPr lang="nb-NO"/>
              <a:t> terms fair or do </a:t>
            </a:r>
            <a:r>
              <a:rPr lang="nb-NO" err="1"/>
              <a:t>they</a:t>
            </a:r>
            <a:r>
              <a:rPr lang="nb-NO"/>
              <a:t> </a:t>
            </a:r>
            <a:r>
              <a:rPr lang="nb-NO" err="1"/>
              <a:t>unduly</a:t>
            </a:r>
            <a:r>
              <a:rPr lang="nb-NO"/>
              <a:t> </a:t>
            </a:r>
            <a:r>
              <a:rPr lang="nb-NO" err="1"/>
              <a:t>favor</a:t>
            </a:r>
            <a:r>
              <a:rPr lang="nb-NO"/>
              <a:t> </a:t>
            </a:r>
            <a:r>
              <a:rPr lang="nb-NO" err="1"/>
              <a:t>certain</a:t>
            </a:r>
            <a:r>
              <a:rPr lang="nb-NO"/>
              <a:t> </a:t>
            </a:r>
            <a:r>
              <a:rPr lang="nb-NO" err="1"/>
              <a:t>parties</a:t>
            </a:r>
            <a:r>
              <a:rPr lang="nb-NO"/>
              <a:t>? How? </a:t>
            </a:r>
          </a:p>
          <a:p>
            <a:pPr lvl="1"/>
            <a:r>
              <a:rPr lang="nb-NO"/>
              <a:t>Who </a:t>
            </a:r>
            <a:r>
              <a:rPr lang="nb-NO" err="1"/>
              <a:t>ultimately</a:t>
            </a:r>
            <a:r>
              <a:rPr lang="nb-NO"/>
              <a:t> </a:t>
            </a:r>
            <a:r>
              <a:rPr lang="nb-NO" err="1"/>
              <a:t>benefits</a:t>
            </a:r>
            <a:r>
              <a:rPr lang="nb-NO"/>
              <a:t> from </a:t>
            </a:r>
            <a:r>
              <a:rPr lang="nb-NO" err="1"/>
              <a:t>these</a:t>
            </a:r>
            <a:r>
              <a:rPr lang="nb-NO"/>
              <a:t> </a:t>
            </a:r>
            <a:r>
              <a:rPr lang="nb-NO" err="1"/>
              <a:t>contracts</a:t>
            </a:r>
            <a:r>
              <a:rPr lang="nb-NO"/>
              <a:t>? </a:t>
            </a:r>
          </a:p>
          <a:p>
            <a:r>
              <a:rPr lang="nb-NO"/>
              <a:t>Revenue </a:t>
            </a:r>
            <a:r>
              <a:rPr lang="nb-NO" err="1"/>
              <a:t>collection</a:t>
            </a:r>
            <a:endParaRPr lang="nb-NO"/>
          </a:p>
          <a:p>
            <a:pPr lvl="1"/>
            <a:r>
              <a:rPr lang="nb-NO"/>
              <a:t>Are </a:t>
            </a:r>
            <a:r>
              <a:rPr lang="nb-NO" err="1"/>
              <a:t>the</a:t>
            </a:r>
            <a:r>
              <a:rPr lang="nb-NO"/>
              <a:t> right </a:t>
            </a:r>
            <a:r>
              <a:rPr lang="nb-NO" err="1"/>
              <a:t>payments</a:t>
            </a:r>
            <a:r>
              <a:rPr lang="nb-NO"/>
              <a:t> </a:t>
            </a:r>
            <a:r>
              <a:rPr lang="nb-NO" err="1"/>
              <a:t>made</a:t>
            </a:r>
            <a:r>
              <a:rPr lang="nb-NO"/>
              <a:t> to </a:t>
            </a:r>
            <a:r>
              <a:rPr lang="nb-NO" err="1"/>
              <a:t>the</a:t>
            </a:r>
            <a:r>
              <a:rPr lang="nb-NO"/>
              <a:t> </a:t>
            </a:r>
            <a:r>
              <a:rPr lang="nb-NO" err="1"/>
              <a:t>government</a:t>
            </a:r>
            <a:r>
              <a:rPr lang="nb-NO"/>
              <a:t>?</a:t>
            </a:r>
          </a:p>
          <a:p>
            <a:pPr lvl="1"/>
            <a:r>
              <a:rPr lang="nb-NO"/>
              <a:t>Do </a:t>
            </a:r>
            <a:r>
              <a:rPr lang="nb-NO" err="1"/>
              <a:t>these</a:t>
            </a:r>
            <a:r>
              <a:rPr lang="nb-NO"/>
              <a:t> </a:t>
            </a:r>
            <a:r>
              <a:rPr lang="nb-NO" err="1"/>
              <a:t>payments</a:t>
            </a:r>
            <a:r>
              <a:rPr lang="nb-NO"/>
              <a:t> </a:t>
            </a:r>
            <a:r>
              <a:rPr lang="nb-NO" err="1"/>
              <a:t>reach</a:t>
            </a:r>
            <a:r>
              <a:rPr lang="nb-NO"/>
              <a:t> </a:t>
            </a:r>
            <a:r>
              <a:rPr lang="nb-NO" err="1"/>
              <a:t>the</a:t>
            </a:r>
            <a:r>
              <a:rPr lang="nb-NO"/>
              <a:t> national </a:t>
            </a:r>
            <a:r>
              <a:rPr lang="nb-NO" err="1"/>
              <a:t>budget</a:t>
            </a:r>
            <a:r>
              <a:rPr lang="nb-NO"/>
              <a:t>? </a:t>
            </a:r>
          </a:p>
          <a:p>
            <a:pPr lvl="1"/>
            <a:r>
              <a:rPr lang="nb-NO"/>
              <a:t>How </a:t>
            </a:r>
            <a:r>
              <a:rPr lang="nb-NO" err="1"/>
              <a:t>are</a:t>
            </a:r>
            <a:r>
              <a:rPr lang="nb-NO"/>
              <a:t> </a:t>
            </a:r>
            <a:r>
              <a:rPr lang="nb-NO" err="1"/>
              <a:t>they</a:t>
            </a:r>
            <a:r>
              <a:rPr lang="nb-NO"/>
              <a:t> spent? Who </a:t>
            </a:r>
            <a:r>
              <a:rPr lang="nb-NO" err="1"/>
              <a:t>benefits</a:t>
            </a:r>
            <a:r>
              <a:rPr lang="nb-NO"/>
              <a:t> from </a:t>
            </a:r>
            <a:r>
              <a:rPr lang="nb-NO" err="1"/>
              <a:t>these</a:t>
            </a:r>
            <a:r>
              <a:rPr lang="nb-NO"/>
              <a:t> </a:t>
            </a:r>
            <a:r>
              <a:rPr lang="nb-NO" err="1"/>
              <a:t>payments</a:t>
            </a:r>
            <a:r>
              <a:rPr lang="nb-NO"/>
              <a:t>? </a:t>
            </a:r>
          </a:p>
          <a:p>
            <a:pPr lvl="1"/>
            <a:endParaRPr lang="nb-NO"/>
          </a:p>
          <a:p>
            <a:pPr lvl="1"/>
            <a:endParaRPr lang="nb-NO"/>
          </a:p>
          <a:p>
            <a:pPr>
              <a:buFont typeface="Wingdings" panose="05000000000000000000" pitchFamily="2" charset="2"/>
              <a:buChar char="§"/>
            </a:pPr>
            <a:r>
              <a:rPr lang="nb-NO"/>
              <a:t>State </a:t>
            </a:r>
            <a:r>
              <a:rPr lang="nb-NO" err="1"/>
              <a:t>participation</a:t>
            </a:r>
            <a:endParaRPr lang="nb-NO"/>
          </a:p>
          <a:p>
            <a:pPr lvl="1">
              <a:buFont typeface="Wingdings" panose="05000000000000000000" pitchFamily="2" charset="2"/>
              <a:buChar char="§"/>
            </a:pPr>
            <a:r>
              <a:rPr lang="nb-NO"/>
              <a:t>How </a:t>
            </a:r>
            <a:r>
              <a:rPr lang="nb-NO" err="1"/>
              <a:t>much</a:t>
            </a:r>
            <a:r>
              <a:rPr lang="nb-NO"/>
              <a:t> </a:t>
            </a:r>
            <a:r>
              <a:rPr lang="nb-NO" err="1"/>
              <a:t>does</a:t>
            </a:r>
            <a:r>
              <a:rPr lang="nb-NO"/>
              <a:t> </a:t>
            </a:r>
            <a:r>
              <a:rPr lang="nb-NO" err="1"/>
              <a:t>the</a:t>
            </a:r>
            <a:r>
              <a:rPr lang="nb-NO"/>
              <a:t> </a:t>
            </a:r>
            <a:r>
              <a:rPr lang="nb-NO" err="1"/>
              <a:t>state</a:t>
            </a:r>
            <a:r>
              <a:rPr lang="nb-NO"/>
              <a:t> /</a:t>
            </a:r>
            <a:r>
              <a:rPr lang="nb-NO" err="1"/>
              <a:t>SOEs</a:t>
            </a:r>
            <a:r>
              <a:rPr lang="nb-NO"/>
              <a:t> </a:t>
            </a:r>
            <a:r>
              <a:rPr lang="nb-NO" err="1"/>
              <a:t>get</a:t>
            </a:r>
            <a:r>
              <a:rPr lang="nb-NO"/>
              <a:t> in </a:t>
            </a:r>
            <a:r>
              <a:rPr lang="nb-NO" err="1"/>
              <a:t>extractive</a:t>
            </a:r>
            <a:r>
              <a:rPr lang="nb-NO"/>
              <a:t> </a:t>
            </a:r>
            <a:r>
              <a:rPr lang="nb-NO" err="1"/>
              <a:t>sector</a:t>
            </a:r>
            <a:r>
              <a:rPr lang="nb-NO"/>
              <a:t> </a:t>
            </a:r>
            <a:r>
              <a:rPr lang="nb-NO" err="1"/>
              <a:t>revenues</a:t>
            </a:r>
            <a:r>
              <a:rPr lang="nb-NO"/>
              <a:t>? </a:t>
            </a:r>
          </a:p>
          <a:p>
            <a:pPr lvl="1">
              <a:buFont typeface="Wingdings" panose="05000000000000000000" pitchFamily="2" charset="2"/>
              <a:buChar char="§"/>
            </a:pPr>
            <a:r>
              <a:rPr lang="nb-NO"/>
              <a:t>How do </a:t>
            </a:r>
            <a:r>
              <a:rPr lang="nb-NO" err="1"/>
              <a:t>revenues</a:t>
            </a:r>
            <a:r>
              <a:rPr lang="nb-NO"/>
              <a:t> </a:t>
            </a:r>
            <a:r>
              <a:rPr lang="nb-NO" err="1"/>
              <a:t>flow</a:t>
            </a:r>
            <a:r>
              <a:rPr lang="nb-NO"/>
              <a:t> from </a:t>
            </a:r>
            <a:r>
              <a:rPr lang="nb-NO" err="1"/>
              <a:t>the</a:t>
            </a:r>
            <a:r>
              <a:rPr lang="nb-NO"/>
              <a:t> </a:t>
            </a:r>
            <a:r>
              <a:rPr lang="nb-NO" err="1"/>
              <a:t>state</a:t>
            </a:r>
            <a:r>
              <a:rPr lang="nb-NO"/>
              <a:t> to </a:t>
            </a:r>
            <a:r>
              <a:rPr lang="nb-NO" err="1"/>
              <a:t>SOEs</a:t>
            </a:r>
            <a:r>
              <a:rPr lang="nb-NO"/>
              <a:t>?</a:t>
            </a:r>
          </a:p>
          <a:p>
            <a:pPr>
              <a:buFont typeface="Wingdings" panose="05000000000000000000" pitchFamily="2" charset="2"/>
              <a:buChar char="§"/>
            </a:pPr>
            <a:r>
              <a:rPr lang="nb-NO" err="1"/>
              <a:t>Social</a:t>
            </a:r>
            <a:r>
              <a:rPr lang="nb-NO"/>
              <a:t> and </a:t>
            </a:r>
            <a:r>
              <a:rPr lang="nb-NO" err="1"/>
              <a:t>environmental</a:t>
            </a:r>
            <a:r>
              <a:rPr lang="nb-NO"/>
              <a:t> </a:t>
            </a:r>
            <a:r>
              <a:rPr lang="nb-NO" err="1"/>
              <a:t>obligations</a:t>
            </a:r>
            <a:endParaRPr lang="nb-NO"/>
          </a:p>
          <a:p>
            <a:pPr lvl="1">
              <a:buFont typeface="Wingdings" panose="05000000000000000000" pitchFamily="2" charset="2"/>
              <a:buChar char="§"/>
            </a:pPr>
            <a:r>
              <a:rPr lang="nb-NO" err="1"/>
              <a:t>What</a:t>
            </a:r>
            <a:r>
              <a:rPr lang="nb-NO"/>
              <a:t> </a:t>
            </a:r>
            <a:r>
              <a:rPr lang="nb-NO" err="1"/>
              <a:t>are</a:t>
            </a:r>
            <a:r>
              <a:rPr lang="nb-NO"/>
              <a:t> </a:t>
            </a:r>
            <a:r>
              <a:rPr lang="nb-NO" err="1"/>
              <a:t>these</a:t>
            </a:r>
            <a:r>
              <a:rPr lang="nb-NO"/>
              <a:t> </a:t>
            </a:r>
            <a:r>
              <a:rPr lang="nb-NO" err="1"/>
              <a:t>obligations</a:t>
            </a:r>
            <a:r>
              <a:rPr lang="nb-NO"/>
              <a:t> and </a:t>
            </a:r>
            <a:r>
              <a:rPr lang="nb-NO" err="1"/>
              <a:t>how</a:t>
            </a:r>
            <a:r>
              <a:rPr lang="nb-NO"/>
              <a:t> </a:t>
            </a:r>
            <a:r>
              <a:rPr lang="nb-NO" err="1"/>
              <a:t>were</a:t>
            </a:r>
            <a:r>
              <a:rPr lang="nb-NO"/>
              <a:t> </a:t>
            </a:r>
            <a:r>
              <a:rPr lang="nb-NO" err="1"/>
              <a:t>they</a:t>
            </a:r>
            <a:r>
              <a:rPr lang="nb-NO"/>
              <a:t> </a:t>
            </a:r>
            <a:r>
              <a:rPr lang="nb-NO" err="1"/>
              <a:t>negotiated</a:t>
            </a:r>
            <a:r>
              <a:rPr lang="nb-NO"/>
              <a:t>? </a:t>
            </a:r>
          </a:p>
          <a:p>
            <a:pPr lvl="1">
              <a:buFont typeface="Wingdings" panose="05000000000000000000" pitchFamily="2" charset="2"/>
              <a:buChar char="§"/>
            </a:pPr>
            <a:r>
              <a:rPr lang="nb-NO"/>
              <a:t>Who </a:t>
            </a:r>
            <a:r>
              <a:rPr lang="nb-NO" err="1"/>
              <a:t>benefits</a:t>
            </a:r>
            <a:r>
              <a:rPr lang="nb-NO"/>
              <a:t> from </a:t>
            </a:r>
            <a:r>
              <a:rPr lang="nb-NO" err="1"/>
              <a:t>these</a:t>
            </a:r>
            <a:r>
              <a:rPr lang="nb-NO"/>
              <a:t> </a:t>
            </a:r>
            <a:r>
              <a:rPr lang="nb-NO" err="1"/>
              <a:t>social</a:t>
            </a:r>
            <a:r>
              <a:rPr lang="nb-NO"/>
              <a:t> and </a:t>
            </a:r>
            <a:r>
              <a:rPr lang="nb-NO" err="1"/>
              <a:t>environmental</a:t>
            </a:r>
            <a:r>
              <a:rPr lang="nb-NO"/>
              <a:t> </a:t>
            </a:r>
            <a:r>
              <a:rPr lang="nb-NO" err="1"/>
              <a:t>obligations</a:t>
            </a:r>
            <a:r>
              <a:rPr lang="nb-NO"/>
              <a:t>? </a:t>
            </a:r>
          </a:p>
          <a:p>
            <a:pPr lvl="1">
              <a:buFont typeface="Wingdings" panose="05000000000000000000" pitchFamily="2" charset="2"/>
              <a:buChar char="§"/>
            </a:pPr>
            <a:r>
              <a:rPr lang="nb-NO"/>
              <a:t>How </a:t>
            </a:r>
            <a:r>
              <a:rPr lang="nb-NO" err="1"/>
              <a:t>are</a:t>
            </a:r>
            <a:r>
              <a:rPr lang="nb-NO"/>
              <a:t> </a:t>
            </a:r>
            <a:r>
              <a:rPr lang="nb-NO" err="1"/>
              <a:t>they</a:t>
            </a:r>
            <a:r>
              <a:rPr lang="nb-NO"/>
              <a:t> </a:t>
            </a:r>
            <a:r>
              <a:rPr lang="nb-NO" err="1"/>
              <a:t>enforced</a:t>
            </a:r>
            <a:r>
              <a:rPr lang="nb-NO"/>
              <a:t>? </a:t>
            </a:r>
            <a:r>
              <a:rPr lang="nb-NO" err="1"/>
              <a:t>What</a:t>
            </a:r>
            <a:r>
              <a:rPr lang="nb-NO"/>
              <a:t> </a:t>
            </a:r>
            <a:r>
              <a:rPr lang="nb-NO" err="1"/>
              <a:t>are</a:t>
            </a:r>
            <a:r>
              <a:rPr lang="nb-NO"/>
              <a:t> </a:t>
            </a:r>
            <a:r>
              <a:rPr lang="nb-NO" err="1"/>
              <a:t>the</a:t>
            </a:r>
            <a:r>
              <a:rPr lang="nb-NO"/>
              <a:t> </a:t>
            </a:r>
            <a:r>
              <a:rPr lang="nb-NO" err="1"/>
              <a:t>motivations</a:t>
            </a:r>
            <a:r>
              <a:rPr lang="nb-NO"/>
              <a:t> for </a:t>
            </a:r>
            <a:r>
              <a:rPr lang="nb-NO" err="1"/>
              <a:t>enforcing</a:t>
            </a:r>
            <a:r>
              <a:rPr lang="nb-NO"/>
              <a:t> </a:t>
            </a:r>
            <a:r>
              <a:rPr lang="nb-NO" err="1"/>
              <a:t>them</a:t>
            </a:r>
            <a:r>
              <a:rPr lang="nb-NO"/>
              <a:t>? </a:t>
            </a:r>
          </a:p>
          <a:p>
            <a:pPr>
              <a:buFont typeface="Wingdings" panose="05000000000000000000" pitchFamily="2" charset="2"/>
              <a:buChar char="§"/>
            </a:pPr>
            <a:r>
              <a:rPr lang="nb-NO"/>
              <a:t>Production, </a:t>
            </a:r>
            <a:r>
              <a:rPr lang="nb-NO" err="1"/>
              <a:t>exports</a:t>
            </a:r>
            <a:r>
              <a:rPr lang="nb-NO"/>
              <a:t>, </a:t>
            </a:r>
            <a:r>
              <a:rPr lang="nb-NO" err="1"/>
              <a:t>commodity</a:t>
            </a:r>
            <a:r>
              <a:rPr lang="nb-NO"/>
              <a:t> trading</a:t>
            </a:r>
          </a:p>
          <a:p>
            <a:pPr lvl="1">
              <a:buFont typeface="Wingdings" panose="05000000000000000000" pitchFamily="2" charset="2"/>
              <a:buChar char="§"/>
            </a:pPr>
            <a:r>
              <a:rPr lang="nb-NO"/>
              <a:t>How is </a:t>
            </a:r>
            <a:r>
              <a:rPr lang="nb-NO" err="1"/>
              <a:t>production</a:t>
            </a:r>
            <a:r>
              <a:rPr lang="nb-NO"/>
              <a:t> </a:t>
            </a:r>
            <a:r>
              <a:rPr lang="nb-NO" err="1"/>
              <a:t>valued</a:t>
            </a:r>
            <a:r>
              <a:rPr lang="nb-NO"/>
              <a:t> and is it </a:t>
            </a:r>
            <a:r>
              <a:rPr lang="nb-NO" err="1"/>
              <a:t>accurate</a:t>
            </a:r>
            <a:r>
              <a:rPr lang="nb-NO"/>
              <a:t>? </a:t>
            </a:r>
          </a:p>
          <a:p>
            <a:pPr lvl="1">
              <a:buFont typeface="Wingdings" panose="05000000000000000000" pitchFamily="2" charset="2"/>
              <a:buChar char="§"/>
            </a:pPr>
            <a:r>
              <a:rPr lang="nb-NO"/>
              <a:t>Who </a:t>
            </a:r>
            <a:r>
              <a:rPr lang="nb-NO" err="1"/>
              <a:t>are</a:t>
            </a:r>
            <a:r>
              <a:rPr lang="nb-NO"/>
              <a:t> </a:t>
            </a:r>
            <a:r>
              <a:rPr lang="nb-NO" err="1"/>
              <a:t>we</a:t>
            </a:r>
            <a:r>
              <a:rPr lang="nb-NO"/>
              <a:t> trading </a:t>
            </a:r>
            <a:r>
              <a:rPr lang="nb-NO" err="1"/>
              <a:t>with</a:t>
            </a:r>
            <a:r>
              <a:rPr lang="nb-NO"/>
              <a:t> and </a:t>
            </a:r>
            <a:r>
              <a:rPr lang="nb-NO" err="1"/>
              <a:t>on</a:t>
            </a:r>
            <a:r>
              <a:rPr lang="nb-NO"/>
              <a:t> </a:t>
            </a:r>
            <a:r>
              <a:rPr lang="nb-NO" err="1"/>
              <a:t>what</a:t>
            </a:r>
            <a:r>
              <a:rPr lang="nb-NO"/>
              <a:t> terms?</a:t>
            </a:r>
          </a:p>
          <a:p>
            <a:pPr lvl="1">
              <a:buFont typeface="Wingdings" panose="05000000000000000000" pitchFamily="2" charset="2"/>
              <a:buChar char="§"/>
            </a:pPr>
            <a:endParaRPr lang="nb-NO"/>
          </a:p>
          <a:p>
            <a:pPr marL="530352" lvl="1" indent="0">
              <a:buNone/>
            </a:pPr>
            <a:endParaRPr lang="nb-NO"/>
          </a:p>
          <a:p>
            <a:pPr lvl="1"/>
            <a:endParaRPr lang="nb-NO"/>
          </a:p>
          <a:p>
            <a:endParaRPr lang="nb-NO" b="0" u="none">
              <a:solidFill>
                <a:srgbClr val="002157"/>
              </a:solidFill>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359943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Since 2020, the EITI has been strengthening its work on anti-corruption, recognising the unique opportunity for EITI implementation to address corruption and governance risks in the natural resource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For the first time, the 2023 EITI Standard explicitly reflects anti-corruption in the objectives and text of several EITI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It includes provisions to help EITI implementing countries identify areas across the extractive sector value chain that are vulnerable to corruption, without imposing burdensome reporting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In addition, all companies participating in EITI reporting are now expected to disclose their anti-corruption policies.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a:t>
            </a:fld>
            <a:endParaRPr lang="nb-NO"/>
          </a:p>
        </p:txBody>
      </p:sp>
    </p:spTree>
    <p:extLst>
      <p:ext uri="{BB962C8B-B14F-4D97-AF65-F5344CB8AC3E}">
        <p14:creationId xmlns:p14="http://schemas.microsoft.com/office/powerpoint/2010/main" val="329737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solidFill>
                <a:srgbClr val="0090BF"/>
              </a:solidFill>
              <a:latin typeface="Franklin Gothic Book" panose="020B0503020102020204"/>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8</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1448478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0"/>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Tree>
    <p:extLst>
      <p:ext uri="{BB962C8B-B14F-4D97-AF65-F5344CB8AC3E}">
        <p14:creationId xmlns:p14="http://schemas.microsoft.com/office/powerpoint/2010/main" val="277936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98975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046162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60421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948193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94566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312697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3442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97496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two columns">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tart 3">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eature">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a:extLst>
              <a:ext uri="{FF2B5EF4-FFF2-40B4-BE49-F238E27FC236}">
                <a16:creationId xmlns:a16="http://schemas.microsoft.com/office/drawing/2014/main" id="{E9D9B0E8-6908-14E0-0127-363092040268}"/>
              </a:ext>
            </a:extLst>
          </p:cNvPr>
          <p:cNvSpPr/>
          <p:nvPr userDrawn="1"/>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670057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Tree>
    <p:extLst>
      <p:ext uri="{BB962C8B-B14F-4D97-AF65-F5344CB8AC3E}">
        <p14:creationId xmlns:p14="http://schemas.microsoft.com/office/powerpoint/2010/main" val="1448907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827477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1/6/25</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3298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64098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901808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a:t>
            </a:r>
            <a:r>
              <a:rPr lang="nb-NO"/>
              <a:t> </a:t>
            </a:r>
            <a:r>
              <a:rPr lang="nb-NO" err="1"/>
              <a: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a:t>
            </a:r>
            <a:r>
              <a:rPr lang="nb-NO"/>
              <a:t> </a:t>
            </a:r>
            <a:r>
              <a:rPr lang="nb-NO" err="1"/>
              <a:t>text</a:t>
            </a:r>
            <a:r>
              <a:rPr lang="nb-NO"/>
              <a:t>
Second </a:t>
            </a:r>
            <a:r>
              <a:rPr lang="nb-NO" err="1"/>
              <a:t>level</a:t>
            </a:r>
            <a:r>
              <a:rPr lang="nb-NO"/>
              <a:t>
Third </a:t>
            </a:r>
            <a:r>
              <a:rPr lang="nb-NO" err="1"/>
              <a:t>level</a:t>
            </a:r>
            <a:r>
              <a:rPr lang="nb-NO"/>
              <a:t>
</a:t>
            </a:r>
            <a:r>
              <a:rPr lang="nb-NO" err="1"/>
              <a:t>Fourth</a:t>
            </a:r>
            <a:r>
              <a:rPr lang="nb-NO"/>
              <a:t> </a:t>
            </a:r>
            <a:r>
              <a:rPr lang="nb-NO" err="1"/>
              <a:t>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4" r:id="rId1"/>
    <p:sldLayoutId id="2147483690" r:id="rId2"/>
    <p:sldLayoutId id="2147483692" r:id="rId3"/>
    <p:sldLayoutId id="2147483693" r:id="rId4"/>
    <p:sldLayoutId id="2147483694" r:id="rId5"/>
    <p:sldLayoutId id="2147483695" r:id="rId6"/>
    <p:sldLayoutId id="2147483696" r:id="rId7"/>
    <p:sldLayoutId id="2147483708" r:id="rId8"/>
    <p:sldLayoutId id="2147483709" r:id="rId9"/>
    <p:sldLayoutId id="2147483710" r:id="rId10"/>
    <p:sldLayoutId id="2147483701" r:id="rId11"/>
    <p:sldLayoutId id="2147483702" r:id="rId12"/>
    <p:sldLayoutId id="2147483703" r:id="rId13"/>
    <p:sldLayoutId id="2147483704" r:id="rId14"/>
    <p:sldLayoutId id="2147483705" r:id="rId15"/>
    <p:sldLayoutId id="2147483706" r:id="rId16"/>
    <p:sldLayoutId id="2147483707" r:id="rId17"/>
    <p:sldLayoutId id="2147483650" r:id="rId18"/>
    <p:sldLayoutId id="2147483691" r:id="rId19"/>
    <p:sldLayoutId id="2147483697" r:id="rId20"/>
    <p:sldLayoutId id="2147483698" r:id="rId21"/>
    <p:sldLayoutId id="2147483699" r:id="rId22"/>
    <p:sldLayoutId id="2147483700" r:id="rId23"/>
    <p:sldLayoutId id="2147483711" r:id="rId24"/>
    <p:sldLayoutId id="2147483712" r:id="rId25"/>
    <p:sldLayoutId id="2147483713" r:id="rId26"/>
    <p:sldLayoutId id="2147483688" r:id="rId27"/>
    <p:sldLayoutId id="2147483686" r:id="rId28"/>
    <p:sldLayoutId id="2147483684" r:id="rId29"/>
    <p:sldLayoutId id="2147483654" r:id="rId30"/>
    <p:sldLayoutId id="2147483718" r:id="rId31"/>
    <p:sldLayoutId id="2147483715" r:id="rId32"/>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49.xml.rels><?xml version="1.0" encoding="UTF-8" standalone="yes"?>
<Relationships xmlns="http://schemas.openxmlformats.org/package/2006/relationships"><Relationship Id="rId3" Type="http://schemas.openxmlformats.org/officeDocument/2006/relationships/hyperlink" Target="https://eiti.org/guide-implementing-eiti-standard"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s://eiti.org/guidance-notes/addressing-corruption-risks-through-eiti-implementation" TargetMode="External"/><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2.xml"/><Relationship Id="rId6" Type="http://schemas.openxmlformats.org/officeDocument/2006/relationships/hyperlink" Target="https://eiti.org/sites/default/files/2022-12/OE%20Policy%20brief_Who%20benefits_0.pdf" TargetMode="External"/><Relationship Id="rId5" Type="http://schemas.openxmlformats.org/officeDocument/2006/relationships/hyperlink" Target="https://eiti.org/documents/eitis-role-addressing-corruption" TargetMode="External"/><Relationship Id="rId4" Type="http://schemas.openxmlformats.org/officeDocument/2006/relationships/hyperlink" Target="https://resourcegovernance.org/publications/how-anticorruption-actors-can-use-eiti-standar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vert="horz" lIns="91440" tIns="45720" rIns="91440" bIns="45720" rtlCol="0" anchor="t">
            <a:normAutofit/>
          </a:bodyPr>
          <a:lstStyle/>
          <a:p>
            <a:r>
              <a:rPr lang="en-GB" sz="3600"/>
              <a:t>Anti-corruption </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fontScale="85000" lnSpcReduction="20000"/>
          </a:bodyPr>
          <a:lstStyle/>
          <a:p>
            <a:r>
              <a:rPr lang="nb-NO">
                <a:latin typeface="Franklin Gothic Demi"/>
              </a:rPr>
              <a:t>2023 EITI Standard: </a:t>
            </a:r>
            <a:r>
              <a:rPr lang="en-GB" sz="6000">
                <a:latin typeface="Franklin Gothic Demi"/>
              </a:rPr>
              <a:t>Key changes</a:t>
            </a:r>
          </a:p>
          <a:p>
            <a:endParaRPr lang="nb-NO"/>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latin typeface="Franklin Gothic Medium"/>
              </a:rPr>
              <a:t>Rationale</a:t>
            </a:r>
            <a:endParaRPr lang="en-US">
              <a:latin typeface="Franklin Gothic Medium"/>
            </a:endParaRP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176465"/>
            <a:ext cx="5813405" cy="4139708"/>
          </a:xfrm>
        </p:spPr>
        <p:txBody>
          <a:bodyPr vert="horz" lIns="91440" tIns="45720" rIns="91440" bIns="45720" rtlCol="0" anchor="t">
            <a:noAutofit/>
          </a:bodyPr>
          <a:lstStyle/>
          <a:p>
            <a:pPr marL="383540" indent="-383540"/>
            <a:r>
              <a:rPr lang="en-GB" sz="3000"/>
              <a:t>Understand </a:t>
            </a:r>
            <a:r>
              <a:rPr lang="en-GB" sz="3000" b="1">
                <a:solidFill>
                  <a:srgbClr val="0090BF"/>
                </a:solidFill>
              </a:rPr>
              <a:t>legal</a:t>
            </a:r>
            <a:r>
              <a:rPr lang="en-GB" sz="3000"/>
              <a:t> and </a:t>
            </a:r>
            <a:r>
              <a:rPr lang="en-GB" sz="3000" b="1">
                <a:solidFill>
                  <a:srgbClr val="0090BF"/>
                </a:solidFill>
              </a:rPr>
              <a:t>institutional</a:t>
            </a:r>
            <a:r>
              <a:rPr lang="en-GB" sz="3000"/>
              <a:t> framework to </a:t>
            </a:r>
            <a:r>
              <a:rPr lang="en-GB" sz="3000" b="1">
                <a:solidFill>
                  <a:srgbClr val="0090BF"/>
                </a:solidFill>
              </a:rPr>
              <a:t>fight corruption </a:t>
            </a:r>
            <a:endParaRPr lang="en-US" sz="3000"/>
          </a:p>
          <a:p>
            <a:pPr marL="383540" indent="-383540"/>
            <a:r>
              <a:rPr lang="en-GB" sz="3000">
                <a:solidFill>
                  <a:srgbClr val="002060"/>
                </a:solidFill>
              </a:rPr>
              <a:t>Identify </a:t>
            </a:r>
            <a:r>
              <a:rPr lang="en-GB" sz="3000">
                <a:solidFill>
                  <a:srgbClr val="002157"/>
                </a:solidFill>
              </a:rPr>
              <a:t>weaknesses and vulnerabilities </a:t>
            </a:r>
            <a:r>
              <a:rPr lang="en-GB" sz="3000">
                <a:solidFill>
                  <a:srgbClr val="002060"/>
                </a:solidFill>
              </a:rPr>
              <a:t>in the </a:t>
            </a:r>
            <a:r>
              <a:rPr lang="en-GB" sz="3000" b="1">
                <a:solidFill>
                  <a:srgbClr val="0090BF"/>
                </a:solidFill>
              </a:rPr>
              <a:t>license allocations </a:t>
            </a:r>
            <a:r>
              <a:rPr lang="en-GB" sz="3000">
                <a:solidFill>
                  <a:srgbClr val="002060"/>
                </a:solidFill>
              </a:rPr>
              <a:t>and </a:t>
            </a:r>
            <a:r>
              <a:rPr lang="en-GB" sz="3000" b="1">
                <a:solidFill>
                  <a:srgbClr val="0090BF"/>
                </a:solidFill>
              </a:rPr>
              <a:t>SOE governance </a:t>
            </a:r>
          </a:p>
          <a:p>
            <a:pPr marL="383540" indent="-383540"/>
            <a:r>
              <a:rPr lang="en-GB" sz="3000">
                <a:solidFill>
                  <a:srgbClr val="002060"/>
                </a:solidFill>
              </a:rPr>
              <a:t>Enhance public </a:t>
            </a:r>
            <a:r>
              <a:rPr lang="en-GB" sz="3000" b="1">
                <a:solidFill>
                  <a:srgbClr val="0090BF"/>
                </a:solidFill>
              </a:rPr>
              <a:t>access to data </a:t>
            </a:r>
            <a:r>
              <a:rPr lang="en-GB" sz="3000">
                <a:solidFill>
                  <a:srgbClr val="002060"/>
                </a:solidFill>
              </a:rPr>
              <a:t>to address corruption risks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pic>
        <p:nvPicPr>
          <p:cNvPr id="18" name="Picture 17" descr="A person pointing at a computer&#10;&#10;Description automatically generated">
            <a:extLst>
              <a:ext uri="{FF2B5EF4-FFF2-40B4-BE49-F238E27FC236}">
                <a16:creationId xmlns:a16="http://schemas.microsoft.com/office/drawing/2014/main" id="{C2F84FE3-B649-FCCF-E29C-EEC4E620A799}"/>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0" name="Rectangle 19">
            <a:extLst>
              <a:ext uri="{FF2B5EF4-FFF2-40B4-BE49-F238E27FC236}">
                <a16:creationId xmlns:a16="http://schemas.microsoft.com/office/drawing/2014/main" id="{73CBFFD0-76CB-097B-4BA9-6F8BBD94C0B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23797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3495293" y="3207320"/>
            <a:ext cx="141596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98877" y="2726479"/>
            <a:ext cx="5264764" cy="3046988"/>
          </a:xfrm>
          <a:prstGeom prst="rect">
            <a:avLst/>
          </a:prstGeom>
          <a:noFill/>
        </p:spPr>
        <p:txBody>
          <a:bodyPr wrap="square" lIns="91440" tIns="45720" rIns="91440" bIns="45720" anchor="t">
            <a:spAutoFit/>
          </a:bodyPr>
          <a:lstStyle/>
          <a:p>
            <a:pPr>
              <a:defRPr/>
            </a:pPr>
            <a:r>
              <a:rPr lang="en-US" sz="3200">
                <a:solidFill>
                  <a:srgbClr val="002157"/>
                </a:solidFill>
                <a:latin typeface="Franklin Gothic Book" panose="020B0503020102020204"/>
              </a:rPr>
              <a:t>Countries are required to disclose </a:t>
            </a:r>
            <a:r>
              <a:rPr lang="en-GB" sz="3200">
                <a:solidFill>
                  <a:srgbClr val="002157"/>
                </a:solidFill>
                <a:latin typeface="Franklin Gothic Book" panose="020B0503020102020204"/>
              </a:rPr>
              <a:t>a description of the legal framework</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 including</a:t>
            </a:r>
            <a:r>
              <a:rPr lang="en-GB" sz="3200" b="1">
                <a:solidFill>
                  <a:srgbClr val="0090BF"/>
                </a:solidFill>
              </a:rPr>
              <a:t> laws related to preventing corruption </a:t>
            </a:r>
            <a:r>
              <a:rPr lang="en-GB" sz="3200">
                <a:solidFill>
                  <a:srgbClr val="002157"/>
                </a:solidFill>
              </a:rPr>
              <a:t>in the extractive sector</a:t>
            </a:r>
            <a:r>
              <a:rPr lang="en-GB" sz="3200">
                <a:solidFill>
                  <a:srgbClr val="002157"/>
                </a:solidFill>
                <a:latin typeface="Franklin Gothic Book" panose="020B0503020102020204"/>
              </a:rPr>
              <a:t> </a:t>
            </a:r>
            <a:endParaRPr lang="nb-NO" sz="3200" i="1"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lIns="91440" tIns="45720" rIns="91440" bIns="45720" rtlCol="0" anchor="t">
            <a:spAutoFit/>
          </a:bodyPr>
          <a:lstStyle/>
          <a:p>
            <a:pPr>
              <a:defRPr/>
            </a:pPr>
            <a:r>
              <a:rPr kumimoji="0" lang="en-NO" sz="2800" b="0" i="0" u="none" strike="noStrike" kern="1200" cap="none" spc="0" normalizeH="0" baseline="0" noProof="0">
                <a:ln>
                  <a:noFill/>
                </a:ln>
                <a:solidFill>
                  <a:srgbClr val="FFFFFF"/>
                </a:solidFill>
                <a:effectLst/>
                <a:uLnTx/>
                <a:uFillTx/>
                <a:latin typeface="Franklin Gothic Medium"/>
              </a:rPr>
              <a:t>Requirement 2.1</a:t>
            </a:r>
            <a:r>
              <a:rPr kumimoji="0" lang="en-GB" sz="2800" b="0" i="0" u="none" strike="noStrike" kern="1200" cap="none" spc="0" normalizeH="0" baseline="0" noProof="0">
                <a:ln>
                  <a:noFill/>
                </a:ln>
                <a:solidFill>
                  <a:srgbClr val="FFFFFF"/>
                </a:solidFill>
                <a:effectLst/>
                <a:uLnTx/>
                <a:uFillTx/>
                <a:latin typeface="Franklin Gothic Medium"/>
              </a:rPr>
              <a:t> </a:t>
            </a:r>
            <a:r>
              <a:rPr kumimoji="0" lang="en-NO" sz="2800" b="0" i="0" u="none" strike="noStrike" kern="1200" cap="none" spc="0" normalizeH="0" baseline="0" noProof="0">
                <a:ln>
                  <a:noFill/>
                </a:ln>
                <a:solidFill>
                  <a:srgbClr val="FFFFFF"/>
                </a:solidFill>
                <a:effectLst/>
                <a:uLnTx/>
                <a:uFillTx/>
                <a:latin typeface="Franklin Gothic Medium"/>
              </a:rPr>
              <a:t>(</a:t>
            </a:r>
            <a:r>
              <a:rPr lang="en-GB" sz="2800">
                <a:solidFill>
                  <a:srgbClr val="FFFFFF"/>
                </a:solidFill>
                <a:latin typeface="Franklin Gothic Medium"/>
              </a:rPr>
              <a:t>a</a:t>
            </a:r>
            <a:r>
              <a:rPr kumimoji="0" lang="en-NO" sz="2800" b="0" i="0" u="none" strike="noStrike" kern="1200" cap="none" spc="0" normalizeH="0" baseline="0" noProof="0">
                <a:ln>
                  <a:noFill/>
                </a:ln>
                <a:solidFill>
                  <a:srgbClr val="FFFFFF"/>
                </a:solidFill>
                <a:effectLst/>
                <a:uLnTx/>
                <a:uFillTx/>
                <a:latin typeface="Franklin Gothic Medium"/>
              </a:rPr>
              <a:t>)</a:t>
            </a:r>
            <a:r>
              <a:rPr lang="en-NO" sz="2800">
                <a:solidFill>
                  <a:srgbClr val="FFFFFF"/>
                </a:solidFill>
                <a:latin typeface="Franklin Gothic Medium"/>
              </a:rPr>
              <a:t> </a:t>
            </a:r>
            <a:endParaRPr lang="en-US" sz="2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pic>
        <p:nvPicPr>
          <p:cNvPr id="19" name="Picture 18" descr="A person pointing at a computer&#10;&#10;Description automatically generated">
            <a:extLst>
              <a:ext uri="{FF2B5EF4-FFF2-40B4-BE49-F238E27FC236}">
                <a16:creationId xmlns:a16="http://schemas.microsoft.com/office/drawing/2014/main" id="{F5387D5D-4C5B-5BAD-B4E2-B16C23E9028D}"/>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1" name="Rectangle 20">
            <a:extLst>
              <a:ext uri="{FF2B5EF4-FFF2-40B4-BE49-F238E27FC236}">
                <a16:creationId xmlns:a16="http://schemas.microsoft.com/office/drawing/2014/main" id="{D20F92EE-387F-A0E0-F3D7-EDB0272596FB}"/>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55577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3437928" y="3156805"/>
            <a:ext cx="141116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36531" y="2677988"/>
            <a:ext cx="5159469"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a:solidFill>
                  <a:srgbClr val="002157"/>
                </a:solidFill>
                <a:latin typeface="Franklin Gothic Book" panose="020B0503020102020204"/>
              </a:rPr>
              <a:t>Countries are required to disclose information related to </a:t>
            </a:r>
            <a:r>
              <a:rPr lang="en-GB" sz="3200" b="1">
                <a:solidFill>
                  <a:srgbClr val="0090BF"/>
                </a:solidFill>
              </a:rPr>
              <a:t>material deviations </a:t>
            </a:r>
            <a:r>
              <a:rPr lang="en-GB" sz="3200">
                <a:solidFill>
                  <a:srgbClr val="002157"/>
                </a:solidFill>
                <a:latin typeface="Franklin Gothic Book" panose="020B0503020102020204"/>
              </a:rPr>
              <a:t>from the applicable legal and regulatory framework governing license transfers and awards</a:t>
            </a:r>
            <a:endParaRPr kumimoji="0" lang="nb-NO" sz="3200" b="0" i="1"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606895"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2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err="1">
                <a:solidFill>
                  <a:srgbClr val="FFFFFF"/>
                </a:solidFill>
                <a:latin typeface="Franklin Gothic Medium" panose="020B0603020102020204" pitchFamily="34" charset="0"/>
              </a:rPr>
              <a:t>a.iv</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2" name="Picture 21" descr="A person pointing at a computer&#10;&#10;Description automatically generated">
            <a:extLst>
              <a:ext uri="{FF2B5EF4-FFF2-40B4-BE49-F238E27FC236}">
                <a16:creationId xmlns:a16="http://schemas.microsoft.com/office/drawing/2014/main" id="{90472F89-55F5-A130-A60F-272D11E91036}"/>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4" name="Rectangle 23">
            <a:extLst>
              <a:ext uri="{FF2B5EF4-FFF2-40B4-BE49-F238E27FC236}">
                <a16:creationId xmlns:a16="http://schemas.microsoft.com/office/drawing/2014/main" id="{BA397430-EFF2-1F12-2136-1629BF93D961}"/>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435480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EEA59A-A403-AE6F-BC80-D6EFC59CE268}"/>
              </a:ext>
            </a:extLst>
          </p:cNvPr>
          <p:cNvCxnSpPr>
            <a:cxnSpLocks/>
          </p:cNvCxnSpPr>
          <p:nvPr/>
        </p:nvCxnSpPr>
        <p:spPr>
          <a:xfrm>
            <a:off x="917677" y="4849821"/>
            <a:ext cx="163156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03366" y="2846649"/>
            <a:ext cx="5546873"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600">
                <a:solidFill>
                  <a:srgbClr val="002157"/>
                </a:solidFill>
                <a:latin typeface="Franklin Gothic Book" panose="020B0503020102020204"/>
              </a:rPr>
              <a:t>Where governments can select </a:t>
            </a:r>
            <a:r>
              <a:rPr lang="en-GB" sz="2600" b="1">
                <a:solidFill>
                  <a:srgbClr val="0090BF"/>
                </a:solidFill>
              </a:rPr>
              <a:t>different methods</a:t>
            </a:r>
            <a:r>
              <a:rPr lang="en-GB" sz="2600">
                <a:solidFill>
                  <a:srgbClr val="002157"/>
                </a:solidFill>
                <a:latin typeface="Franklin Gothic Book" panose="020B0503020102020204"/>
              </a:rPr>
              <a:t> for awarding a contract or license (e.g. competitive bidding or direct negotiations), the MSG is encouraged to include an </a:t>
            </a:r>
            <a:r>
              <a:rPr lang="en-GB" sz="2600" b="1">
                <a:solidFill>
                  <a:srgbClr val="0090BF"/>
                </a:solidFill>
              </a:rPr>
              <a:t>explanation</a:t>
            </a:r>
            <a:r>
              <a:rPr lang="en-GB" sz="2600">
                <a:solidFill>
                  <a:srgbClr val="002157"/>
                </a:solidFill>
                <a:latin typeface="Franklin Gothic Book" panose="020B0503020102020204"/>
              </a:rPr>
              <a:t> </a:t>
            </a:r>
            <a:r>
              <a:rPr lang="en-GB" sz="2600" b="1">
                <a:solidFill>
                  <a:srgbClr val="0090BF"/>
                </a:solidFill>
                <a:latin typeface="Franklin Gothic Book" panose="020B0503020102020204"/>
              </a:rPr>
              <a:t>of the </a:t>
            </a:r>
            <a:r>
              <a:rPr lang="en-GB" sz="2600" b="1">
                <a:solidFill>
                  <a:srgbClr val="0090BF"/>
                </a:solidFill>
              </a:rPr>
              <a:t>rules </a:t>
            </a:r>
            <a:r>
              <a:rPr lang="en-GB" sz="2600">
                <a:solidFill>
                  <a:srgbClr val="002157"/>
                </a:solidFill>
                <a:latin typeface="Franklin Gothic Book" panose="020B0503020102020204"/>
              </a:rPr>
              <a:t>that determine which procedure should be used and why a particular procedure was selected. </a:t>
            </a:r>
            <a:endParaRPr kumimoji="0" lang="nb-NO" sz="2600" b="0" i="1"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2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a</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35813EA7-88ED-9CC4-8F06-AE5861CC831B}"/>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C0A73AC-E2A4-D4F8-D000-A935DF50D12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1401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581891" y="2295417"/>
            <a:ext cx="5957132"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a:solidFill>
                  <a:srgbClr val="002157"/>
                </a:solidFill>
                <a:latin typeface="Franklin Gothic Book" panose="020B0503020102020204"/>
              </a:rPr>
              <a:t>Where governments use </a:t>
            </a:r>
            <a:r>
              <a:rPr lang="en-GB" sz="2800" b="1">
                <a:solidFill>
                  <a:srgbClr val="0090BF"/>
                </a:solidFill>
              </a:rPr>
              <a:t>expedited</a:t>
            </a:r>
            <a:r>
              <a:rPr lang="en-GB" sz="2800">
                <a:solidFill>
                  <a:srgbClr val="002157"/>
                </a:solidFill>
                <a:latin typeface="Franklin Gothic Book" panose="020B0503020102020204"/>
              </a:rPr>
              <a:t> or </a:t>
            </a:r>
            <a:r>
              <a:rPr lang="en-GB" sz="2800" b="1">
                <a:solidFill>
                  <a:srgbClr val="0090BF"/>
                </a:solidFill>
              </a:rPr>
              <a:t>“fast-tracked” </a:t>
            </a:r>
            <a:r>
              <a:rPr lang="en-GB" sz="2800">
                <a:solidFill>
                  <a:srgbClr val="002157"/>
                </a:solidFill>
                <a:latin typeface="Franklin Gothic Book" panose="020B0503020102020204"/>
              </a:rPr>
              <a:t>awards or transfer processes, the MSG must document: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400" b="1">
                <a:solidFill>
                  <a:srgbClr val="0090BF"/>
                </a:solidFill>
              </a:rPr>
              <a:t>Rationale</a:t>
            </a:r>
            <a:endParaRPr lang="en-GB" sz="2400">
              <a:solidFill>
                <a:srgbClr val="002157"/>
              </a:solidFill>
              <a:latin typeface="Franklin Gothic Book" panose="020B0503020102020204"/>
            </a:endParaRP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400">
                <a:solidFill>
                  <a:srgbClr val="002157"/>
                </a:solidFill>
                <a:latin typeface="Franklin Gothic Book" panose="020B0503020102020204"/>
              </a:rPr>
              <a:t>Award or transfer </a:t>
            </a:r>
            <a:r>
              <a:rPr lang="en-GB" sz="2400" b="1">
                <a:solidFill>
                  <a:srgbClr val="0090BF"/>
                </a:solidFill>
              </a:rPr>
              <a:t>processes</a:t>
            </a:r>
            <a:r>
              <a:rPr lang="en-GB" sz="2400">
                <a:solidFill>
                  <a:srgbClr val="002157"/>
                </a:solidFill>
                <a:latin typeface="Franklin Gothic Book" panose="020B0503020102020204"/>
              </a:rPr>
              <a:t> to which these processes applied</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400" b="1">
                <a:solidFill>
                  <a:srgbClr val="0090BF"/>
                </a:solidFill>
              </a:rPr>
              <a:t>Procedures</a:t>
            </a:r>
            <a:r>
              <a:rPr lang="en-GB" sz="2400">
                <a:solidFill>
                  <a:srgbClr val="002157"/>
                </a:solidFill>
                <a:latin typeface="Franklin Gothic Book" panose="020B0503020102020204"/>
              </a:rPr>
              <a:t> and </a:t>
            </a:r>
            <a:r>
              <a:rPr lang="en-GB" sz="2400" b="1">
                <a:solidFill>
                  <a:srgbClr val="0090BF"/>
                </a:solidFill>
              </a:rPr>
              <a:t>criteria</a:t>
            </a:r>
            <a:r>
              <a:rPr lang="en-GB" sz="2400">
                <a:solidFill>
                  <a:srgbClr val="002157"/>
                </a:solidFill>
                <a:latin typeface="Franklin Gothic Book" panose="020B0503020102020204"/>
              </a:rPr>
              <a:t> used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400" b="1">
                <a:solidFill>
                  <a:srgbClr val="0090BF"/>
                </a:solidFill>
              </a:rPr>
              <a:t>Institutions</a:t>
            </a:r>
            <a:r>
              <a:rPr lang="en-GB" sz="2400">
                <a:solidFill>
                  <a:srgbClr val="002157"/>
                </a:solidFill>
                <a:latin typeface="Franklin Gothic Book" panose="020B0503020102020204"/>
              </a:rPr>
              <a:t> involved</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400" b="1">
                <a:solidFill>
                  <a:srgbClr val="0090BF"/>
                </a:solidFill>
              </a:rPr>
              <a:t>Outcomes</a:t>
            </a:r>
            <a:r>
              <a:rPr lang="en-GB" sz="2400">
                <a:solidFill>
                  <a:srgbClr val="002157"/>
                </a:solidFill>
                <a:latin typeface="Franklin Gothic Book" panose="020B0503020102020204"/>
              </a:rPr>
              <a:t> of the award and transfer processes</a:t>
            </a:r>
            <a:endParaRPr kumimoji="0" lang="nb-NO" sz="2400" b="0" i="1"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sp>
        <p:nvSpPr>
          <p:cNvPr id="10" name="Rectangle 9">
            <a:extLst>
              <a:ext uri="{FF2B5EF4-FFF2-40B4-BE49-F238E27FC236}">
                <a16:creationId xmlns:a16="http://schemas.microsoft.com/office/drawing/2014/main" id="{840B7A77-C695-7142-E225-8C9B4B84CB67}"/>
              </a:ext>
            </a:extLst>
          </p:cNvPr>
          <p:cNvSpPr/>
          <p:nvPr/>
        </p:nvSpPr>
        <p:spPr>
          <a:xfrm>
            <a:off x="0" y="1216437"/>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3090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2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a)</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cxnSp>
        <p:nvCxnSpPr>
          <p:cNvPr id="3" name="Straight Connector 2">
            <a:extLst>
              <a:ext uri="{FF2B5EF4-FFF2-40B4-BE49-F238E27FC236}">
                <a16:creationId xmlns:a16="http://schemas.microsoft.com/office/drawing/2014/main" id="{F9521F21-71CD-AFFB-3EA2-1C1C1174331D}"/>
              </a:ext>
            </a:extLst>
          </p:cNvPr>
          <p:cNvCxnSpPr>
            <a:cxnSpLocks/>
          </p:cNvCxnSpPr>
          <p:nvPr/>
        </p:nvCxnSpPr>
        <p:spPr>
          <a:xfrm>
            <a:off x="3774174" y="3596289"/>
            <a:ext cx="74240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F809150-AD7F-12E4-A07A-A1A8068D2590}"/>
              </a:ext>
            </a:extLst>
          </p:cNvPr>
          <p:cNvSpPr>
            <a:spLocks noGrp="1"/>
          </p:cNvSpPr>
          <p:nvPr>
            <p:ph type="pic" sz="quarter" idx="14"/>
          </p:nvPr>
        </p:nvSpPr>
        <p:spPr/>
        <p:txBody>
          <a:bodyPr/>
          <a:lstStyle/>
          <a:p>
            <a:endParaRPr lang="en-NO"/>
          </a:p>
        </p:txBody>
      </p:sp>
      <p:pic>
        <p:nvPicPr>
          <p:cNvPr id="20" name="Picture 19" descr="A person pointing at a computer&#10;&#10;Description automatically generated">
            <a:extLst>
              <a:ext uri="{FF2B5EF4-FFF2-40B4-BE49-F238E27FC236}">
                <a16:creationId xmlns:a16="http://schemas.microsoft.com/office/drawing/2014/main" id="{EAA528D6-B22C-E79D-51DD-9B03AC180F3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BDC693B-BCEB-613E-ADE4-8669D50366ED}"/>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0816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9A3E8E7-EE12-E545-FCB3-8F948F26FCC1}"/>
              </a:ext>
            </a:extLst>
          </p:cNvPr>
          <p:cNvCxnSpPr>
            <a:cxnSpLocks/>
          </p:cNvCxnSpPr>
          <p:nvPr/>
        </p:nvCxnSpPr>
        <p:spPr>
          <a:xfrm>
            <a:off x="3519932" y="3209397"/>
            <a:ext cx="195261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84551" y="2731045"/>
            <a:ext cx="5306639" cy="3539430"/>
          </a:xfrm>
          <a:prstGeom prst="rect">
            <a:avLst/>
          </a:prstGeom>
          <a:noFill/>
        </p:spPr>
        <p:txBody>
          <a:bodyPr wrap="square" lIns="91440" tIns="45720" rIns="91440" bIns="45720" anchor="t">
            <a:spAutoFit/>
          </a:bodyPr>
          <a:lstStyle/>
          <a:p>
            <a:pPr>
              <a:defRPr/>
            </a:pPr>
            <a:r>
              <a:rPr lang="en-GB" sz="3200">
                <a:solidFill>
                  <a:srgbClr val="002157"/>
                </a:solidFill>
                <a:latin typeface="Franklin Gothic Book" panose="020B0503020102020204"/>
              </a:rPr>
              <a:t>Countries are encouraged to </a:t>
            </a:r>
            <a:r>
              <a:rPr lang="en-GB" sz="3200" b="1">
                <a:solidFill>
                  <a:srgbClr val="0090BF"/>
                </a:solidFill>
              </a:rPr>
              <a:t>link public license registers </a:t>
            </a:r>
            <a:r>
              <a:rPr lang="en-GB" sz="3200">
                <a:solidFill>
                  <a:srgbClr val="002157"/>
                </a:solidFill>
                <a:latin typeface="Franklin Gothic Book" panose="020B0503020102020204"/>
              </a:rPr>
              <a:t>to other government platforms in line with </a:t>
            </a:r>
            <a:r>
              <a:rPr lang="en-GB" sz="3200" err="1">
                <a:solidFill>
                  <a:srgbClr val="002157"/>
                </a:solidFill>
                <a:latin typeface="Franklin Gothic Book" panose="020B0503020102020204"/>
              </a:rPr>
              <a:t>Req</a:t>
            </a:r>
            <a:r>
              <a:rPr lang="en-GB" sz="3200">
                <a:solidFill>
                  <a:srgbClr val="002157"/>
                </a:solidFill>
                <a:latin typeface="Franklin Gothic Book" panose="020B0503020102020204"/>
              </a:rPr>
              <a:t> 2.5 on disclosing </a:t>
            </a:r>
            <a:r>
              <a:rPr lang="en-GB" sz="3200" b="1">
                <a:solidFill>
                  <a:srgbClr val="0090BF"/>
                </a:solidFill>
                <a:latin typeface="Franklin Gothic Book" panose="020B0503020102020204"/>
              </a:rPr>
              <a:t>legal</a:t>
            </a:r>
            <a:r>
              <a:rPr lang="en-GB" sz="3200" b="1">
                <a:solidFill>
                  <a:srgbClr val="0090BF"/>
                </a:solidFill>
              </a:rPr>
              <a:t> and beneficial owners </a:t>
            </a:r>
            <a:r>
              <a:rPr lang="en-GB" sz="3200">
                <a:solidFill>
                  <a:srgbClr val="002157"/>
                </a:solidFill>
                <a:latin typeface="Franklin Gothic Book" panose="020B0503020102020204"/>
              </a:rPr>
              <a:t>of extractive companies.</a:t>
            </a:r>
            <a:endParaRPr lang="en-GB" sz="3200" b="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lang="en-GB" sz="2800">
                <a:solidFill>
                  <a:srgbClr val="FFFFFF"/>
                </a:solidFill>
                <a:latin typeface="Franklin Gothic Medium" panose="020B0603020102020204" pitchFamily="34" charset="0"/>
              </a:rPr>
              <a:t>3</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d</a:t>
            </a:r>
            <a:r>
              <a:rPr lang="en-GB" sz="2800">
                <a:solidFill>
                  <a:srgbClr val="FFFFFF"/>
                </a:solidFill>
                <a:latin typeface="Franklin Gothic Medium" panose="020B0603020102020204" pitchFamily="34" charset="0"/>
              </a:rPr>
              <a:t>)</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514CD952-F511-D4EC-98ED-0733AD6DECB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ED496A22-E061-EF0D-8548-6FB335448FC5}"/>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58971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BDA83-61A6-9739-92F5-6CF48F3725FD}"/>
              </a:ext>
            </a:extLst>
          </p:cNvPr>
          <p:cNvSpPr>
            <a:spLocks noGrp="1"/>
          </p:cNvSpPr>
          <p:nvPr>
            <p:ph type="body" sz="quarter" idx="10"/>
          </p:nvPr>
        </p:nvSpPr>
        <p:spPr/>
        <p:txBody>
          <a:bodyPr/>
          <a:lstStyle/>
          <a:p>
            <a:r>
              <a:rPr lang="en-GB"/>
              <a:t>C</a:t>
            </a:r>
            <a:r>
              <a:rPr lang="en-NO"/>
              <a:t>ASE STUDY</a:t>
            </a:r>
          </a:p>
        </p:txBody>
      </p:sp>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en-NO"/>
              <a:t>Mali</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4" y="3755796"/>
            <a:ext cx="4453176" cy="914400"/>
          </a:xfrm>
        </p:spPr>
        <p:txBody>
          <a:bodyPr/>
          <a:lstStyle/>
          <a:p>
            <a:pPr marL="0" indent="0">
              <a:buNone/>
            </a:pPr>
            <a:r>
              <a:rPr lang="en-GB" sz="2800"/>
              <a:t>An analysis of license data from EITI disclosures shows how the </a:t>
            </a:r>
            <a:r>
              <a:rPr lang="en-GB" sz="2800" b="1">
                <a:solidFill>
                  <a:srgbClr val="0090BF"/>
                </a:solidFill>
              </a:rPr>
              <a:t>period for awarding licenses</a:t>
            </a:r>
            <a:r>
              <a:rPr lang="en-GB" sz="2800"/>
              <a:t> has decreased over time</a:t>
            </a:r>
          </a:p>
          <a:p>
            <a:endParaRPr lang="en-NO" sz="2800"/>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lstStyle/>
          <a:p>
            <a:r>
              <a:rPr lang="en-NO"/>
              <a:t>LEGAL FRAMEWORK AND LICENSING </a:t>
            </a:r>
          </a:p>
        </p:txBody>
      </p:sp>
      <p:pic>
        <p:nvPicPr>
          <p:cNvPr id="6" name="Picture 5" descr="A blue outline of a map&#10;&#10;Description automatically generated">
            <a:extLst>
              <a:ext uri="{FF2B5EF4-FFF2-40B4-BE49-F238E27FC236}">
                <a16:creationId xmlns:a16="http://schemas.microsoft.com/office/drawing/2014/main" id="{FC16227B-B617-AD70-6D59-B848C1073518}"/>
              </a:ext>
            </a:extLst>
          </p:cNvPr>
          <p:cNvPicPr>
            <a:picLocks noChangeAspect="1"/>
          </p:cNvPicPr>
          <p:nvPr/>
        </p:nvPicPr>
        <p:blipFill>
          <a:blip r:embed="rId3">
            <a:alphaModFix amt="80000"/>
          </a:blip>
          <a:stretch>
            <a:fillRect/>
          </a:stretch>
        </p:blipFill>
        <p:spPr>
          <a:xfrm>
            <a:off x="8428149" y="416416"/>
            <a:ext cx="3331336" cy="3342069"/>
          </a:xfrm>
          <a:prstGeom prst="rect">
            <a:avLst/>
          </a:prstGeom>
        </p:spPr>
      </p:pic>
      <p:pic>
        <p:nvPicPr>
          <p:cNvPr id="7" name="Content Placeholder 10">
            <a:extLst>
              <a:ext uri="{FF2B5EF4-FFF2-40B4-BE49-F238E27FC236}">
                <a16:creationId xmlns:a16="http://schemas.microsoft.com/office/drawing/2014/main" id="{EF90E269-8244-D44B-99D5-F90871472DA3}"/>
              </a:ext>
            </a:extLst>
          </p:cNvPr>
          <p:cNvPicPr>
            <a:picLocks noChangeAspect="1"/>
          </p:cNvPicPr>
          <p:nvPr/>
        </p:nvPicPr>
        <p:blipFill>
          <a:blip r:embed="rId4"/>
          <a:srcRect/>
          <a:stretch/>
        </p:blipFill>
        <p:spPr>
          <a:xfrm>
            <a:off x="5971773" y="2813428"/>
            <a:ext cx="5602971" cy="3339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023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BDA83-61A6-9739-92F5-6CF48F3725FD}"/>
              </a:ext>
            </a:extLst>
          </p:cNvPr>
          <p:cNvSpPr>
            <a:spLocks noGrp="1"/>
          </p:cNvSpPr>
          <p:nvPr>
            <p:ph type="body" sz="quarter" idx="10"/>
          </p:nvPr>
        </p:nvSpPr>
        <p:spPr/>
        <p:txBody>
          <a:bodyPr/>
          <a:lstStyle/>
          <a:p>
            <a:r>
              <a:rPr lang="en-GB"/>
              <a:t>C</a:t>
            </a:r>
            <a:r>
              <a:rPr lang="en-NO"/>
              <a:t>ASE STUDY</a:t>
            </a:r>
          </a:p>
        </p:txBody>
      </p:sp>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en-NO"/>
              <a:t>Philippines</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3" y="3649890"/>
            <a:ext cx="5092757" cy="914400"/>
          </a:xfrm>
        </p:spPr>
        <p:txBody>
          <a:bodyPr/>
          <a:lstStyle/>
          <a:p>
            <a:pPr marL="383540" indent="-383540"/>
            <a:r>
              <a:rPr lang="en-US"/>
              <a:t>Top </a:t>
            </a:r>
            <a:r>
              <a:rPr lang="en-US" b="1">
                <a:solidFill>
                  <a:srgbClr val="0090BF"/>
                </a:solidFill>
              </a:rPr>
              <a:t>nickel</a:t>
            </a:r>
            <a:r>
              <a:rPr lang="en-US"/>
              <a:t> producer, a key transition mineral</a:t>
            </a:r>
          </a:p>
          <a:p>
            <a:pPr marL="383540" indent="-383540"/>
            <a:r>
              <a:rPr lang="en-US"/>
              <a:t>In-depth investigation of </a:t>
            </a:r>
            <a:r>
              <a:rPr lang="en-US" b="1">
                <a:solidFill>
                  <a:srgbClr val="0090BF"/>
                </a:solidFill>
              </a:rPr>
              <a:t>integrity risks</a:t>
            </a:r>
            <a:r>
              <a:rPr lang="en-US" b="1">
                <a:solidFill>
                  <a:schemeClr val="accent4"/>
                </a:solidFill>
              </a:rPr>
              <a:t> </a:t>
            </a:r>
            <a:r>
              <a:rPr lang="en-US"/>
              <a:t>in </a:t>
            </a:r>
            <a:r>
              <a:rPr lang="en-US" b="1">
                <a:solidFill>
                  <a:srgbClr val="0090BF"/>
                </a:solidFill>
              </a:rPr>
              <a:t>nickel licensing</a:t>
            </a:r>
          </a:p>
          <a:p>
            <a:pPr marL="383540" indent="-383540"/>
            <a:r>
              <a:rPr lang="en-US"/>
              <a:t>Development of an </a:t>
            </a:r>
            <a:r>
              <a:rPr lang="en-US" b="1">
                <a:solidFill>
                  <a:srgbClr val="0090BF"/>
                </a:solidFill>
              </a:rPr>
              <a:t>action plan by the MSG</a:t>
            </a:r>
            <a:r>
              <a:rPr lang="en-US" b="1">
                <a:solidFill>
                  <a:schemeClr val="bg2"/>
                </a:solidFill>
              </a:rPr>
              <a:t> </a:t>
            </a:r>
            <a:r>
              <a:rPr lang="en-US"/>
              <a:t>to mitigate risks</a:t>
            </a:r>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lstStyle/>
          <a:p>
            <a:r>
              <a:rPr lang="en-NO"/>
              <a:t>LEGAL FRAMEWORK AND LICENSING </a:t>
            </a:r>
          </a:p>
        </p:txBody>
      </p:sp>
      <p:pic>
        <p:nvPicPr>
          <p:cNvPr id="8" name="Picture 7" descr="A blue outline of a country&#10;&#10;Description automatically generated">
            <a:extLst>
              <a:ext uri="{FF2B5EF4-FFF2-40B4-BE49-F238E27FC236}">
                <a16:creationId xmlns:a16="http://schemas.microsoft.com/office/drawing/2014/main" id="{EEBE3776-D362-316D-26CB-6FCBAD38C4F9}"/>
              </a:ext>
            </a:extLst>
          </p:cNvPr>
          <p:cNvPicPr>
            <a:picLocks noChangeAspect="1"/>
          </p:cNvPicPr>
          <p:nvPr/>
        </p:nvPicPr>
        <p:blipFill>
          <a:blip r:embed="rId3">
            <a:alphaModFix amt="85000"/>
          </a:blip>
          <a:stretch>
            <a:fillRect/>
          </a:stretch>
        </p:blipFill>
        <p:spPr>
          <a:xfrm>
            <a:off x="7179181" y="616721"/>
            <a:ext cx="5553341" cy="5539099"/>
          </a:xfrm>
          <a:prstGeom prst="rect">
            <a:avLst/>
          </a:prstGeom>
        </p:spPr>
      </p:pic>
      <p:pic>
        <p:nvPicPr>
          <p:cNvPr id="9" name="Picture 8" descr="A close-up of a document&#10;&#10;Description automatically generated">
            <a:extLst>
              <a:ext uri="{FF2B5EF4-FFF2-40B4-BE49-F238E27FC236}">
                <a16:creationId xmlns:a16="http://schemas.microsoft.com/office/drawing/2014/main" id="{64E19D71-F873-D944-DFA8-4A0A41248473}"/>
              </a:ext>
            </a:extLst>
          </p:cNvPr>
          <p:cNvPicPr>
            <a:picLocks noChangeAspect="1"/>
          </p:cNvPicPr>
          <p:nvPr/>
        </p:nvPicPr>
        <p:blipFill>
          <a:blip r:embed="rId4"/>
          <a:stretch>
            <a:fillRect/>
          </a:stretch>
        </p:blipFill>
        <p:spPr>
          <a:xfrm>
            <a:off x="6577565" y="2318862"/>
            <a:ext cx="3222091" cy="4146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9136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2BDFD-CF1B-4466-5C08-21ABCD5E136B}"/>
              </a:ext>
            </a:extLst>
          </p:cNvPr>
          <p:cNvSpPr>
            <a:spLocks noGrp="1"/>
          </p:cNvSpPr>
          <p:nvPr>
            <p:ph type="body" sz="quarter" idx="11"/>
          </p:nvPr>
        </p:nvSpPr>
        <p:spPr>
          <a:xfrm>
            <a:off x="1003243" y="3609862"/>
            <a:ext cx="5330397" cy="671195"/>
          </a:xfrm>
        </p:spPr>
        <p:txBody>
          <a:bodyPr vert="horz" lIns="91440" tIns="45720" rIns="91440" bIns="45720" rtlCol="0" anchor="t">
            <a:normAutofit/>
          </a:bodyPr>
          <a:lstStyle/>
          <a:p>
            <a:r>
              <a:rPr lang="en-GB">
                <a:latin typeface="Franklin Gothic Medium"/>
              </a:rPr>
              <a:t>Contracts</a:t>
            </a:r>
          </a:p>
        </p:txBody>
      </p:sp>
      <p:sp>
        <p:nvSpPr>
          <p:cNvPr id="3" name="Text Placeholder 2">
            <a:extLst>
              <a:ext uri="{FF2B5EF4-FFF2-40B4-BE49-F238E27FC236}">
                <a16:creationId xmlns:a16="http://schemas.microsoft.com/office/drawing/2014/main" id="{8F9CFEED-B7DF-5E5C-3073-4C98AACC90B9}"/>
              </a:ext>
            </a:extLst>
          </p:cNvPr>
          <p:cNvSpPr>
            <a:spLocks noGrp="1"/>
          </p:cNvSpPr>
          <p:nvPr>
            <p:ph type="body" sz="quarter" idx="10"/>
          </p:nvPr>
        </p:nvSpPr>
        <p:spPr/>
        <p:txBody>
          <a:bodyPr vert="horz" lIns="91440" tIns="45720" rIns="91440" bIns="45720" rtlCol="0" anchor="t">
            <a:noAutofit/>
          </a:bodyPr>
          <a:lstStyle/>
          <a:p>
            <a:r>
              <a:rPr lang="en-GB"/>
              <a:t>KEY ASPECT</a:t>
            </a:r>
          </a:p>
        </p:txBody>
      </p:sp>
      <p:pic>
        <p:nvPicPr>
          <p:cNvPr id="5" name="Picture Placeholder 4" descr="A person shaking hands with another person in hardhats&#10;&#10;Description automatically generated">
            <a:extLst>
              <a:ext uri="{FF2B5EF4-FFF2-40B4-BE49-F238E27FC236}">
                <a16:creationId xmlns:a16="http://schemas.microsoft.com/office/drawing/2014/main" id="{C9239D8D-9013-E43C-7C9D-EAEAE2D6029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t="-733"/>
          <a:stretch/>
        </p:blipFill>
        <p:spPr>
          <a:xfrm>
            <a:off x="6883400" y="-64093"/>
            <a:ext cx="5307458" cy="6929224"/>
          </a:xfrm>
        </p:spPr>
      </p:pic>
      <p:pic>
        <p:nvPicPr>
          <p:cNvPr id="7" name="Picture 6" descr="A blue rectangle with white dots&#10;&#10;Description automatically generated">
            <a:extLst>
              <a:ext uri="{FF2B5EF4-FFF2-40B4-BE49-F238E27FC236}">
                <a16:creationId xmlns:a16="http://schemas.microsoft.com/office/drawing/2014/main" id="{D186D62C-7E2E-F7B2-391C-53939F3A1783}"/>
              </a:ext>
            </a:extLst>
          </p:cNvPr>
          <p:cNvPicPr>
            <a:picLocks noChangeAspect="1"/>
          </p:cNvPicPr>
          <p:nvPr/>
        </p:nvPicPr>
        <p:blipFill>
          <a:blip r:embed="rId3"/>
          <a:stretch>
            <a:fillRect/>
          </a:stretch>
        </p:blipFill>
        <p:spPr>
          <a:xfrm>
            <a:off x="6885652" y="2109"/>
            <a:ext cx="5308600" cy="6867769"/>
          </a:xfrm>
          <a:prstGeom prst="rect">
            <a:avLst/>
          </a:prstGeom>
        </p:spPr>
      </p:pic>
    </p:spTree>
    <p:extLst>
      <p:ext uri="{BB962C8B-B14F-4D97-AF65-F5344CB8AC3E}">
        <p14:creationId xmlns:p14="http://schemas.microsoft.com/office/powerpoint/2010/main" val="302455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139708"/>
          </a:xfrm>
        </p:spPr>
        <p:txBody>
          <a:bodyPr>
            <a:normAutofit/>
          </a:bodyPr>
          <a:lstStyle/>
          <a:p>
            <a:r>
              <a:rPr lang="en-GB"/>
              <a:t>Enhance stakeholders’ ability to </a:t>
            </a:r>
            <a:r>
              <a:rPr lang="en-GB" b="1">
                <a:solidFill>
                  <a:srgbClr val="0090BF"/>
                </a:solidFill>
              </a:rPr>
              <a:t>monitor compliance </a:t>
            </a:r>
            <a:r>
              <a:rPr lang="en-GB"/>
              <a:t>with contractual obligations</a:t>
            </a:r>
          </a:p>
          <a:p>
            <a:r>
              <a:rPr lang="en-GB"/>
              <a:t>Empowers citizens to assess whether they are getting a ‘</a:t>
            </a:r>
            <a:r>
              <a:rPr lang="en-GB" b="1">
                <a:solidFill>
                  <a:srgbClr val="0090BF"/>
                </a:solidFill>
              </a:rPr>
              <a:t>good deal’ </a:t>
            </a:r>
            <a:r>
              <a:rPr lang="en-GB"/>
              <a:t>for their resources</a:t>
            </a:r>
          </a:p>
          <a:p>
            <a:r>
              <a:rPr lang="en-GB">
                <a:solidFill>
                  <a:srgbClr val="002060"/>
                </a:solidFill>
              </a:rPr>
              <a:t>Enables analysis of </a:t>
            </a:r>
            <a:r>
              <a:rPr lang="en-GB">
                <a:solidFill>
                  <a:srgbClr val="002157"/>
                </a:solidFill>
              </a:rPr>
              <a:t>alignment</a:t>
            </a:r>
            <a:r>
              <a:rPr lang="en-GB">
                <a:solidFill>
                  <a:schemeClr val="bg2"/>
                </a:solidFill>
              </a:rPr>
              <a:t> </a:t>
            </a:r>
            <a:r>
              <a:rPr lang="en-GB">
                <a:solidFill>
                  <a:srgbClr val="002060"/>
                </a:solidFill>
              </a:rPr>
              <a:t>between contracts and </a:t>
            </a:r>
            <a:r>
              <a:rPr lang="en-GB" b="1">
                <a:solidFill>
                  <a:srgbClr val="0090BF"/>
                </a:solidFill>
              </a:rPr>
              <a:t>national energy transition commitments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8" name="Picture Placeholder 7">
            <a:extLst>
              <a:ext uri="{FF2B5EF4-FFF2-40B4-BE49-F238E27FC236}">
                <a16:creationId xmlns:a16="http://schemas.microsoft.com/office/drawing/2014/main" id="{EAE57EB9-BF2C-526C-7B66-512C0E5BE10F}"/>
              </a:ext>
            </a:extLst>
          </p:cNvPr>
          <p:cNvSpPr>
            <a:spLocks noGrp="1"/>
          </p:cNvSpPr>
          <p:nvPr>
            <p:ph type="pic" sz="quarter" idx="14"/>
          </p:nvPr>
        </p:nvSpPr>
        <p:spPr/>
        <p:txBody>
          <a:bodyPr/>
          <a:lstStyle/>
          <a:p>
            <a:endParaRPr lang="en-NO"/>
          </a:p>
        </p:txBody>
      </p:sp>
      <p:pic>
        <p:nvPicPr>
          <p:cNvPr id="10" name="Picture 9" descr="A person shaking hands with another person in hardhats&#10;&#10;Description automatically generated">
            <a:extLst>
              <a:ext uri="{FF2B5EF4-FFF2-40B4-BE49-F238E27FC236}">
                <a16:creationId xmlns:a16="http://schemas.microsoft.com/office/drawing/2014/main" id="{DFBAB97F-F022-A2A9-DE16-85AFD046D1B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2" name="Picture 11" descr="A blue rectangle with white dots&#10;&#10;Description automatically generated">
            <a:extLst>
              <a:ext uri="{FF2B5EF4-FFF2-40B4-BE49-F238E27FC236}">
                <a16:creationId xmlns:a16="http://schemas.microsoft.com/office/drawing/2014/main" id="{EBF9861A-EB3C-9424-622A-7B8CEE6F317A}"/>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409158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0DEA-A0C2-11F8-A160-3EE44ADC8225}"/>
              </a:ext>
            </a:extLst>
          </p:cNvPr>
          <p:cNvSpPr>
            <a:spLocks noGrp="1"/>
          </p:cNvSpPr>
          <p:nvPr>
            <p:ph type="title"/>
          </p:nvPr>
        </p:nvSpPr>
        <p:spPr/>
        <p:txBody>
          <a:bodyPr/>
          <a:lstStyle/>
          <a:p>
            <a:r>
              <a:rPr lang="en-US" b="1">
                <a:solidFill>
                  <a:srgbClr val="002060"/>
                </a:solidFill>
                <a:latin typeface="Franklin Gothic Medium" panose="020B0603020102020204" pitchFamily="34" charset="0"/>
              </a:rPr>
              <a:t>Prevalence of corruption in the extractives</a:t>
            </a:r>
            <a:endParaRPr lang="en-NO"/>
          </a:p>
        </p:txBody>
      </p:sp>
      <p:pic>
        <p:nvPicPr>
          <p:cNvPr id="9" name="Graphic 8" descr="Warning outline">
            <a:extLst>
              <a:ext uri="{FF2B5EF4-FFF2-40B4-BE49-F238E27FC236}">
                <a16:creationId xmlns:a16="http://schemas.microsoft.com/office/drawing/2014/main" id="{F9869041-6069-7AF8-9120-398EAD930B8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6394" y="2221004"/>
            <a:ext cx="1440000" cy="1440000"/>
          </a:xfrm>
          <a:prstGeom prst="rect">
            <a:avLst/>
          </a:prstGeom>
        </p:spPr>
      </p:pic>
      <p:pic>
        <p:nvPicPr>
          <p:cNvPr id="15" name="Graphic 14" descr="Money outline">
            <a:extLst>
              <a:ext uri="{FF2B5EF4-FFF2-40B4-BE49-F238E27FC236}">
                <a16:creationId xmlns:a16="http://schemas.microsoft.com/office/drawing/2014/main" id="{91D5C875-1E1E-6FC6-FEDA-C0B6DEB6649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89465" y="2079207"/>
            <a:ext cx="1440000" cy="1440000"/>
          </a:xfrm>
          <a:prstGeom prst="rect">
            <a:avLst/>
          </a:prstGeom>
        </p:spPr>
      </p:pic>
      <p:pic>
        <p:nvPicPr>
          <p:cNvPr id="17" name="Graphic 16" descr="Construction worker female outline">
            <a:extLst>
              <a:ext uri="{FF2B5EF4-FFF2-40B4-BE49-F238E27FC236}">
                <a16:creationId xmlns:a16="http://schemas.microsoft.com/office/drawing/2014/main" id="{3D5C9BDB-5321-1F7C-8CF2-D165360CDF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62536" y="2192650"/>
            <a:ext cx="1440000" cy="1440000"/>
          </a:xfrm>
          <a:prstGeom prst="rect">
            <a:avLst/>
          </a:prstGeom>
        </p:spPr>
      </p:pic>
      <p:sp>
        <p:nvSpPr>
          <p:cNvPr id="20" name="TextBox 19">
            <a:extLst>
              <a:ext uri="{FF2B5EF4-FFF2-40B4-BE49-F238E27FC236}">
                <a16:creationId xmlns:a16="http://schemas.microsoft.com/office/drawing/2014/main" id="{F1E9522C-A518-7C88-27BE-170C2122C3D3}"/>
              </a:ext>
            </a:extLst>
          </p:cNvPr>
          <p:cNvSpPr txBox="1"/>
          <p:nvPr/>
        </p:nvSpPr>
        <p:spPr>
          <a:xfrm>
            <a:off x="589118" y="3685258"/>
            <a:ext cx="2694551" cy="830997"/>
          </a:xfrm>
          <a:prstGeom prst="rect">
            <a:avLst/>
          </a:prstGeom>
          <a:noFill/>
        </p:spPr>
        <p:txBody>
          <a:bodyPr wrap="square" rtlCol="0">
            <a:spAutoFit/>
          </a:bodyPr>
          <a:lstStyle/>
          <a:p>
            <a:pPr algn="ctr"/>
            <a:r>
              <a:rPr lang="en-NO" sz="2400" b="1">
                <a:solidFill>
                  <a:srgbClr val="002157"/>
                </a:solidFill>
              </a:rPr>
              <a:t>High risk </a:t>
            </a:r>
            <a:br>
              <a:rPr lang="en-NO" sz="2400" b="1">
                <a:solidFill>
                  <a:srgbClr val="002157"/>
                </a:solidFill>
              </a:rPr>
            </a:br>
            <a:r>
              <a:rPr lang="en-NO" sz="2400" b="1">
                <a:solidFill>
                  <a:srgbClr val="002157"/>
                </a:solidFill>
              </a:rPr>
              <a:t>sector</a:t>
            </a:r>
          </a:p>
        </p:txBody>
      </p:sp>
      <p:sp>
        <p:nvSpPr>
          <p:cNvPr id="21" name="TextBox 20">
            <a:extLst>
              <a:ext uri="{FF2B5EF4-FFF2-40B4-BE49-F238E27FC236}">
                <a16:creationId xmlns:a16="http://schemas.microsoft.com/office/drawing/2014/main" id="{FB2E1676-F10C-789C-28DB-50DA88FBF9EB}"/>
              </a:ext>
            </a:extLst>
          </p:cNvPr>
          <p:cNvSpPr txBox="1"/>
          <p:nvPr/>
        </p:nvSpPr>
        <p:spPr>
          <a:xfrm>
            <a:off x="3423337" y="3685258"/>
            <a:ext cx="2572255" cy="830997"/>
          </a:xfrm>
          <a:prstGeom prst="rect">
            <a:avLst/>
          </a:prstGeom>
          <a:noFill/>
        </p:spPr>
        <p:txBody>
          <a:bodyPr wrap="square" rtlCol="0">
            <a:spAutoFit/>
          </a:bodyPr>
          <a:lstStyle/>
          <a:p>
            <a:pPr algn="ctr"/>
            <a:r>
              <a:rPr lang="en-NO" sz="2400" b="1">
                <a:solidFill>
                  <a:srgbClr val="0090BF"/>
                </a:solidFill>
              </a:rPr>
              <a:t>Large revenue flows</a:t>
            </a:r>
          </a:p>
        </p:txBody>
      </p:sp>
      <p:sp>
        <p:nvSpPr>
          <p:cNvPr id="22" name="TextBox 21">
            <a:extLst>
              <a:ext uri="{FF2B5EF4-FFF2-40B4-BE49-F238E27FC236}">
                <a16:creationId xmlns:a16="http://schemas.microsoft.com/office/drawing/2014/main" id="{CE4965F3-FEEB-22F9-A80D-E150C4527801}"/>
              </a:ext>
            </a:extLst>
          </p:cNvPr>
          <p:cNvSpPr txBox="1"/>
          <p:nvPr/>
        </p:nvSpPr>
        <p:spPr>
          <a:xfrm>
            <a:off x="6012964" y="3685258"/>
            <a:ext cx="2939143" cy="830997"/>
          </a:xfrm>
          <a:prstGeom prst="rect">
            <a:avLst/>
          </a:prstGeom>
          <a:noFill/>
        </p:spPr>
        <p:txBody>
          <a:bodyPr wrap="square" rtlCol="0">
            <a:spAutoFit/>
          </a:bodyPr>
          <a:lstStyle/>
          <a:p>
            <a:pPr algn="ctr"/>
            <a:r>
              <a:rPr lang="en-GB" sz="2400" b="1">
                <a:solidFill>
                  <a:srgbClr val="89AA2E"/>
                </a:solidFill>
              </a:rPr>
              <a:t>Complex and technical</a:t>
            </a:r>
          </a:p>
        </p:txBody>
      </p:sp>
      <p:sp>
        <p:nvSpPr>
          <p:cNvPr id="23" name="TextBox 22">
            <a:extLst>
              <a:ext uri="{FF2B5EF4-FFF2-40B4-BE49-F238E27FC236}">
                <a16:creationId xmlns:a16="http://schemas.microsoft.com/office/drawing/2014/main" id="{D9D22F87-397E-3717-D966-163A1E4DFB5B}"/>
              </a:ext>
            </a:extLst>
          </p:cNvPr>
          <p:cNvSpPr txBox="1"/>
          <p:nvPr/>
        </p:nvSpPr>
        <p:spPr>
          <a:xfrm>
            <a:off x="9020879" y="3685258"/>
            <a:ext cx="2511337" cy="830997"/>
          </a:xfrm>
          <a:prstGeom prst="rect">
            <a:avLst/>
          </a:prstGeom>
          <a:noFill/>
        </p:spPr>
        <p:txBody>
          <a:bodyPr wrap="square" rtlCol="0">
            <a:spAutoFit/>
          </a:bodyPr>
          <a:lstStyle/>
          <a:p>
            <a:pPr algn="ctr"/>
            <a:r>
              <a:rPr lang="en-GB" sz="2400" b="1">
                <a:solidFill>
                  <a:schemeClr val="accent4"/>
                </a:solidFill>
              </a:rPr>
              <a:t>Public </a:t>
            </a:r>
            <a:br>
              <a:rPr lang="en-GB" sz="2400" b="1">
                <a:solidFill>
                  <a:schemeClr val="accent4"/>
                </a:solidFill>
              </a:rPr>
            </a:br>
            <a:r>
              <a:rPr lang="en-GB" sz="2400" b="1">
                <a:solidFill>
                  <a:schemeClr val="accent4"/>
                </a:solidFill>
              </a:rPr>
              <a:t>interest case</a:t>
            </a:r>
          </a:p>
        </p:txBody>
      </p:sp>
      <p:pic>
        <p:nvPicPr>
          <p:cNvPr id="3" name="Graphic 2" descr="Group of people outline">
            <a:extLst>
              <a:ext uri="{FF2B5EF4-FFF2-40B4-BE49-F238E27FC236}">
                <a16:creationId xmlns:a16="http://schemas.microsoft.com/office/drawing/2014/main" id="{17A3FD94-E13F-499E-B337-FB8A46BB52E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35606" y="2221004"/>
            <a:ext cx="1440000" cy="1440000"/>
          </a:xfrm>
          <a:prstGeom prst="rect">
            <a:avLst/>
          </a:prstGeom>
        </p:spPr>
      </p:pic>
      <p:sp>
        <p:nvSpPr>
          <p:cNvPr id="6" name="TextBox 5">
            <a:extLst>
              <a:ext uri="{FF2B5EF4-FFF2-40B4-BE49-F238E27FC236}">
                <a16:creationId xmlns:a16="http://schemas.microsoft.com/office/drawing/2014/main" id="{1EB93749-5318-5F3A-0424-1C48A81FAD24}"/>
              </a:ext>
            </a:extLst>
          </p:cNvPr>
          <p:cNvSpPr txBox="1"/>
          <p:nvPr/>
        </p:nvSpPr>
        <p:spPr>
          <a:xfrm>
            <a:off x="684100" y="4677336"/>
            <a:ext cx="2504586" cy="1323439"/>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002157"/>
                </a:solidFill>
                <a:effectLst/>
                <a:uLnTx/>
                <a:uFillTx/>
                <a:latin typeface="Franklin Gothic Book" panose="020B0503020102020204" pitchFamily="34" charset="0"/>
                <a:ea typeface="+mn-ea"/>
                <a:cs typeface="+mn-cs"/>
                <a:sym typeface="Arial"/>
              </a:rPr>
              <a:t>20% of Foreign Corrupt Practices Act (FCPA) enforcement actions</a:t>
            </a:r>
          </a:p>
        </p:txBody>
      </p:sp>
      <p:sp>
        <p:nvSpPr>
          <p:cNvPr id="8" name="TextBox 7">
            <a:extLst>
              <a:ext uri="{FF2B5EF4-FFF2-40B4-BE49-F238E27FC236}">
                <a16:creationId xmlns:a16="http://schemas.microsoft.com/office/drawing/2014/main" id="{6974DB37-C662-0B54-2C3D-D96B9C0A49C6}"/>
              </a:ext>
            </a:extLst>
          </p:cNvPr>
          <p:cNvSpPr txBox="1"/>
          <p:nvPr/>
        </p:nvSpPr>
        <p:spPr>
          <a:xfrm>
            <a:off x="3690614" y="4677336"/>
            <a:ext cx="2037700" cy="1323439"/>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0090BF"/>
                </a:solidFill>
                <a:effectLst/>
                <a:uLnTx/>
                <a:uFillTx/>
                <a:latin typeface="Franklin Gothic Book" panose="020B0503020102020204" pitchFamily="34" charset="0"/>
                <a:ea typeface="+mn-ea"/>
                <a:cs typeface="+mn-cs"/>
                <a:sym typeface="Arial"/>
              </a:rPr>
              <a:t>High level negotiations and discretionary decision-making</a:t>
            </a:r>
          </a:p>
        </p:txBody>
      </p:sp>
      <p:sp>
        <p:nvSpPr>
          <p:cNvPr id="12" name="TextBox 11">
            <a:extLst>
              <a:ext uri="{FF2B5EF4-FFF2-40B4-BE49-F238E27FC236}">
                <a16:creationId xmlns:a16="http://schemas.microsoft.com/office/drawing/2014/main" id="{5497F118-09CD-4600-5D14-45C6569DB6FF}"/>
              </a:ext>
            </a:extLst>
          </p:cNvPr>
          <p:cNvSpPr txBox="1"/>
          <p:nvPr/>
        </p:nvSpPr>
        <p:spPr>
          <a:xfrm>
            <a:off x="6481251" y="4674822"/>
            <a:ext cx="2112276" cy="1015663"/>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89AA2E"/>
                </a:solidFill>
                <a:effectLst/>
                <a:uLnTx/>
                <a:uFillTx/>
                <a:latin typeface="Franklin Gothic Book" panose="020B0503020102020204" pitchFamily="34" charset="0"/>
                <a:ea typeface="+mn-ea"/>
                <a:cs typeface="+mn-cs"/>
                <a:sym typeface="Arial"/>
              </a:rPr>
              <a:t>Fewer experts, fewer checks and balances</a:t>
            </a:r>
          </a:p>
        </p:txBody>
      </p:sp>
      <p:sp>
        <p:nvSpPr>
          <p:cNvPr id="14" name="TextBox 13">
            <a:extLst>
              <a:ext uri="{FF2B5EF4-FFF2-40B4-BE49-F238E27FC236}">
                <a16:creationId xmlns:a16="http://schemas.microsoft.com/office/drawing/2014/main" id="{BF4A0854-C930-B99C-E72D-A32C9769C4F2}"/>
              </a:ext>
            </a:extLst>
          </p:cNvPr>
          <p:cNvSpPr txBox="1"/>
          <p:nvPr/>
        </p:nvSpPr>
        <p:spPr>
          <a:xfrm>
            <a:off x="9012095" y="4677336"/>
            <a:ext cx="2487021" cy="1631216"/>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accent4"/>
                </a:solidFill>
                <a:effectLst/>
                <a:uLnTx/>
                <a:uFillTx/>
                <a:latin typeface="Franklin Gothic Book" panose="020B0503020102020204" pitchFamily="34" charset="0"/>
                <a:ea typeface="+mn-ea"/>
                <a:cs typeface="+mn-cs"/>
                <a:sym typeface="Arial"/>
              </a:rPr>
              <a:t>Blurred public, shareholder and private interests; PEPs interest in extractive projects</a:t>
            </a:r>
          </a:p>
        </p:txBody>
      </p:sp>
    </p:spTree>
    <p:extLst>
      <p:ext uri="{BB962C8B-B14F-4D97-AF65-F5344CB8AC3E}">
        <p14:creationId xmlns:p14="http://schemas.microsoft.com/office/powerpoint/2010/main" val="92440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publicly disclose </a:t>
            </a:r>
            <a:r>
              <a:rPr lang="en-GB" sz="3200" b="1">
                <a:solidFill>
                  <a:srgbClr val="0090BF"/>
                </a:solidFill>
                <a:latin typeface="Franklin Gothic Book" panose="020B0503020102020204"/>
              </a:rPr>
              <a:t>material exploration contracts</a:t>
            </a:r>
            <a:endParaRPr lang="en-GB" sz="3200" b="0" i="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lang="en-GB" sz="2800">
                <a:solidFill>
                  <a:srgbClr val="FFFFFF"/>
                </a:solidFill>
                <a:latin typeface="Franklin Gothic Medium" panose="020B0603020102020204" pitchFamily="34" charset="0"/>
              </a:rPr>
              <a:t>4</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02C3C0AB-31A1-A23B-0605-7A5432A3E02D}"/>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51E7F092-3027-0B08-A3E0-2C3264AEFE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264DBD2A-5E32-3437-A248-45B224E53D19}"/>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14676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0CC190-1CB7-5EBB-CF31-BBB77EBEE611}"/>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2C0FA4-4743-8C0D-99BC-34F142BFEEBB}"/>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disclose the related </a:t>
            </a:r>
            <a:r>
              <a:rPr kumimoji="0" lang="en-GB" sz="3200" b="1" i="0" u="none" strike="noStrike" kern="1200" cap="none" spc="0" normalizeH="0" baseline="0" noProof="0">
                <a:ln>
                  <a:noFill/>
                </a:ln>
                <a:solidFill>
                  <a:srgbClr val="0090BF"/>
                </a:solidFill>
                <a:effectLst/>
                <a:uLnTx/>
                <a:uFillTx/>
                <a:latin typeface="Franklin Gothic Book" panose="020B0503020102020204"/>
                <a:ea typeface="+mn-ea"/>
                <a:cs typeface="+mn-cs"/>
              </a:rPr>
              <a:t>sales agreements with buying companies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4</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c</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CC6E437D-657C-9AFC-C6EA-F07868F141C8}"/>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1E1D25F5-B918-B51F-6662-E2677D9B62A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A206454E-BF5F-C218-78F5-A06A97BBADBF}"/>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37373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442111" y="3422764"/>
            <a:ext cx="198887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2579" y="2939793"/>
            <a:ext cx="4934039" cy="3046988"/>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publish the underlying </a:t>
            </a:r>
            <a:r>
              <a:rPr lang="en-GB" sz="3200" b="1">
                <a:solidFill>
                  <a:srgbClr val="0090BF"/>
                </a:solidFill>
                <a:latin typeface="Franklin Gothic Book" panose="020B0503020102020204"/>
              </a:rPr>
              <a:t>barter or infrastructure agreements</a:t>
            </a:r>
            <a:r>
              <a:rPr lang="en-GB" sz="3200">
                <a:solidFill>
                  <a:srgbClr val="002157"/>
                </a:solidFill>
                <a:latin typeface="Franklin Gothic Book" panose="020B0503020102020204"/>
              </a:rPr>
              <a:t>, including resource-backed loan agreements</a:t>
            </a:r>
            <a:endParaRPr lang="en-US">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4</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3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b</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14608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7A0606-53F9-4D01-CA47-36BC97C10FA6}"/>
              </a:ext>
            </a:extLst>
          </p:cNvPr>
          <p:cNvSpPr txBox="1"/>
          <p:nvPr/>
        </p:nvSpPr>
        <p:spPr>
          <a:xfrm>
            <a:off x="581891" y="2724920"/>
            <a:ext cx="5874327" cy="28931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a:solidFill>
                  <a:srgbClr val="002157"/>
                </a:solidFill>
                <a:latin typeface="Franklin Gothic Book" panose="020B0503020102020204"/>
              </a:rPr>
              <a:t>Countries are expected to disclose: </a:t>
            </a:r>
            <a:br>
              <a:rPr lang="en-GB" sz="2800">
                <a:solidFill>
                  <a:srgbClr val="002157"/>
                </a:solidFill>
                <a:latin typeface="Franklin Gothic Book" panose="020B0503020102020204"/>
              </a:rPr>
            </a:br>
            <a:endParaRPr lang="en-GB" sz="2400">
              <a:solidFill>
                <a:srgbClr val="002157"/>
              </a:solidFill>
              <a:latin typeface="Franklin Gothic Book" panose="020B0503020102020204"/>
            </a:endParaRP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600">
                <a:solidFill>
                  <a:srgbClr val="002157"/>
                </a:solidFill>
                <a:latin typeface="Franklin Gothic Book" panose="020B0503020102020204"/>
              </a:rPr>
              <a:t>Contracts, and any other documents required by law, detailing material </a:t>
            </a:r>
            <a:r>
              <a:rPr lang="en-GB" sz="2600" b="1">
                <a:solidFill>
                  <a:srgbClr val="0090BF"/>
                </a:solidFill>
                <a:latin typeface="Franklin Gothic Book" panose="020B0503020102020204"/>
              </a:rPr>
              <a:t>mandatory social expenditures</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600">
                <a:solidFill>
                  <a:srgbClr val="002157"/>
                </a:solidFill>
                <a:latin typeface="Franklin Gothic Book" panose="020B0503020102020204"/>
              </a:rPr>
              <a:t>Contracts mandating </a:t>
            </a:r>
            <a:r>
              <a:rPr lang="en-GB" sz="2600" b="1">
                <a:solidFill>
                  <a:srgbClr val="0090BF"/>
                </a:solidFill>
                <a:latin typeface="Franklin Gothic Book" panose="020B0503020102020204"/>
              </a:rPr>
              <a:t>environmental payments </a:t>
            </a:r>
            <a:r>
              <a:rPr lang="en-GB" sz="2600">
                <a:solidFill>
                  <a:srgbClr val="002157"/>
                </a:solidFill>
                <a:latin typeface="Franklin Gothic Book" panose="020B0503020102020204"/>
              </a:rPr>
              <a:t>where required </a:t>
            </a:r>
            <a:endParaRPr kumimoji="0" lang="nb-NO" sz="2600" b="0" i="1"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740411" y="3172763"/>
            <a:ext cx="137438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729907"/>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nb-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6.1 (a-b</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467859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ue outline of a country&#10;&#10;Description automatically generated">
            <a:extLst>
              <a:ext uri="{FF2B5EF4-FFF2-40B4-BE49-F238E27FC236}">
                <a16:creationId xmlns:a16="http://schemas.microsoft.com/office/drawing/2014/main" id="{E95D6B25-635D-2FFA-48D9-F089C746B1BF}"/>
              </a:ext>
            </a:extLst>
          </p:cNvPr>
          <p:cNvPicPr>
            <a:picLocks noChangeAspect="1"/>
          </p:cNvPicPr>
          <p:nvPr/>
        </p:nvPicPr>
        <p:blipFill>
          <a:blip r:embed="rId3">
            <a:alphaModFix amt="80000"/>
          </a:blip>
          <a:stretch>
            <a:fillRect/>
          </a:stretch>
        </p:blipFill>
        <p:spPr>
          <a:xfrm>
            <a:off x="8610600" y="502778"/>
            <a:ext cx="3124912" cy="3132034"/>
          </a:xfrm>
          <a:prstGeom prst="rect">
            <a:avLst/>
          </a:prstGeom>
        </p:spPr>
      </p:pic>
      <p:pic>
        <p:nvPicPr>
          <p:cNvPr id="19" name="Picture 18">
            <a:extLst>
              <a:ext uri="{FF2B5EF4-FFF2-40B4-BE49-F238E27FC236}">
                <a16:creationId xmlns:a16="http://schemas.microsoft.com/office/drawing/2014/main" id="{73B8AF9A-8304-551F-4912-987754DB82F6}"/>
              </a:ext>
            </a:extLst>
          </p:cNvPr>
          <p:cNvPicPr>
            <a:picLocks noChangeAspect="1"/>
          </p:cNvPicPr>
          <p:nvPr/>
        </p:nvPicPr>
        <p:blipFill>
          <a:blip r:embed="rId4"/>
          <a:stretch>
            <a:fillRect/>
          </a:stretch>
        </p:blipFill>
        <p:spPr>
          <a:xfrm>
            <a:off x="705028" y="2606957"/>
            <a:ext cx="11365907" cy="1430439"/>
          </a:xfrm>
          <a:prstGeom prst="rect">
            <a:avLst/>
          </a:prstGeom>
        </p:spPr>
      </p:pic>
      <p:sp>
        <p:nvSpPr>
          <p:cNvPr id="2" name="Text Placeholder 1">
            <a:extLst>
              <a:ext uri="{FF2B5EF4-FFF2-40B4-BE49-F238E27FC236}">
                <a16:creationId xmlns:a16="http://schemas.microsoft.com/office/drawing/2014/main" id="{327B0908-6E3E-B307-B30B-A1746D07CD32}"/>
              </a:ext>
            </a:extLst>
          </p:cNvPr>
          <p:cNvSpPr>
            <a:spLocks noGrp="1"/>
          </p:cNvSpPr>
          <p:nvPr>
            <p:ph type="body" sz="quarter" idx="10"/>
          </p:nvPr>
        </p:nvSpPr>
        <p:spPr/>
        <p:txBody>
          <a:bodyPr vert="horz" lIns="91440" tIns="45720" rIns="91440" bIns="45720" rtlCol="0" anchor="t">
            <a:noAutofit/>
          </a:bodyPr>
          <a:lstStyle/>
          <a:p>
            <a:r>
              <a:rPr lang="en-GB">
                <a:latin typeface="Franklin Gothic Medium"/>
              </a:rPr>
              <a:t>CASE STUDY</a:t>
            </a:r>
            <a:endParaRPr lang="en-GB"/>
          </a:p>
        </p:txBody>
      </p:sp>
      <p:sp>
        <p:nvSpPr>
          <p:cNvPr id="5" name="Text Placeholder 4">
            <a:extLst>
              <a:ext uri="{FF2B5EF4-FFF2-40B4-BE49-F238E27FC236}">
                <a16:creationId xmlns:a16="http://schemas.microsoft.com/office/drawing/2014/main" id="{B73B884C-C7C3-4B2E-9B01-7578BFD241D0}"/>
              </a:ext>
            </a:extLst>
          </p:cNvPr>
          <p:cNvSpPr>
            <a:spLocks noGrp="1"/>
          </p:cNvSpPr>
          <p:nvPr>
            <p:ph type="body" sz="quarter" idx="13"/>
          </p:nvPr>
        </p:nvSpPr>
        <p:spPr/>
        <p:txBody>
          <a:bodyPr vert="horz" lIns="91440" tIns="45720" rIns="91440" bIns="45720" rtlCol="0" anchor="t">
            <a:normAutofit/>
          </a:bodyPr>
          <a:lstStyle/>
          <a:p>
            <a:r>
              <a:rPr lang="en-GB" b="1">
                <a:latin typeface="Franklin Gothic Medium"/>
              </a:rPr>
              <a:t>CONTRACTS</a:t>
            </a:r>
            <a:endParaRPr lang="en-GB" b="1"/>
          </a:p>
        </p:txBody>
      </p:sp>
      <p:sp>
        <p:nvSpPr>
          <p:cNvPr id="18" name="TextBox 17">
            <a:extLst>
              <a:ext uri="{FF2B5EF4-FFF2-40B4-BE49-F238E27FC236}">
                <a16:creationId xmlns:a16="http://schemas.microsoft.com/office/drawing/2014/main" id="{46F9B835-65CA-743B-B7C9-87521D27E373}"/>
              </a:ext>
            </a:extLst>
          </p:cNvPr>
          <p:cNvSpPr txBox="1"/>
          <p:nvPr/>
        </p:nvSpPr>
        <p:spPr>
          <a:xfrm>
            <a:off x="9649629" y="6382894"/>
            <a:ext cx="2198039"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9D9D9C"/>
                </a:solidFill>
                <a:effectLst/>
                <a:uLnTx/>
                <a:uFillTx/>
                <a:latin typeface="Franklin Gothic Book" panose="020B0503020102020204"/>
                <a:ea typeface="+mn-ea"/>
                <a:cs typeface="+mn-cs"/>
              </a:rPr>
              <a:t>SOURCE: NIGERIA EITI &amp; OPENOIL</a:t>
            </a:r>
          </a:p>
        </p:txBody>
      </p:sp>
      <p:sp>
        <p:nvSpPr>
          <p:cNvPr id="24" name="TextBox 23">
            <a:extLst>
              <a:ext uri="{FF2B5EF4-FFF2-40B4-BE49-F238E27FC236}">
                <a16:creationId xmlns:a16="http://schemas.microsoft.com/office/drawing/2014/main" id="{B08151CC-DA04-C131-443F-2FAA19165884}"/>
              </a:ext>
            </a:extLst>
          </p:cNvPr>
          <p:cNvSpPr txBox="1"/>
          <p:nvPr/>
        </p:nvSpPr>
        <p:spPr>
          <a:xfrm>
            <a:off x="1028344" y="3691783"/>
            <a:ext cx="42956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rgbClr val="132856"/>
                </a:solidFill>
              </a:rPr>
              <a:t>Analysing contracts to estimate and address revenue leakages​ ​</a:t>
            </a:r>
          </a:p>
        </p:txBody>
      </p:sp>
      <p:sp>
        <p:nvSpPr>
          <p:cNvPr id="3" name="Rectangle 2">
            <a:extLst>
              <a:ext uri="{FF2B5EF4-FFF2-40B4-BE49-F238E27FC236}">
                <a16:creationId xmlns:a16="http://schemas.microsoft.com/office/drawing/2014/main" id="{1E00A445-00FE-5893-D250-55F442715F66}"/>
              </a:ext>
            </a:extLst>
          </p:cNvPr>
          <p:cNvSpPr/>
          <p:nvPr/>
        </p:nvSpPr>
        <p:spPr>
          <a:xfrm>
            <a:off x="5324030" y="2784764"/>
            <a:ext cx="6313788" cy="335681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7" name="Picture 6" descr="Chart, line chart&#10;&#10;Description automatically generated">
            <a:extLst>
              <a:ext uri="{FF2B5EF4-FFF2-40B4-BE49-F238E27FC236}">
                <a16:creationId xmlns:a16="http://schemas.microsoft.com/office/drawing/2014/main" id="{D5C9C6DC-A03D-BE59-7DB2-A6D7EB52885A}"/>
              </a:ext>
            </a:extLst>
          </p:cNvPr>
          <p:cNvPicPr>
            <a:picLocks noChangeAspect="1"/>
          </p:cNvPicPr>
          <p:nvPr/>
        </p:nvPicPr>
        <p:blipFill>
          <a:blip r:embed="rId5"/>
          <a:stretch>
            <a:fillRect/>
          </a:stretch>
        </p:blipFill>
        <p:spPr>
          <a:xfrm>
            <a:off x="4898661" y="2892331"/>
            <a:ext cx="7044646" cy="3167982"/>
          </a:xfrm>
          <a:prstGeom prst="rect">
            <a:avLst/>
          </a:prstGeom>
        </p:spPr>
      </p:pic>
    </p:spTree>
    <p:extLst>
      <p:ext uri="{BB962C8B-B14F-4D97-AF65-F5344CB8AC3E}">
        <p14:creationId xmlns:p14="http://schemas.microsoft.com/office/powerpoint/2010/main" val="367624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80E0A-3CC8-51CE-0487-C5FDA41E6C2E}"/>
              </a:ext>
            </a:extLst>
          </p:cNvPr>
          <p:cNvSpPr>
            <a:spLocks noGrp="1"/>
          </p:cNvSpPr>
          <p:nvPr>
            <p:ph type="body" sz="quarter" idx="11"/>
          </p:nvPr>
        </p:nvSpPr>
        <p:spPr>
          <a:xfrm>
            <a:off x="1003243" y="3645897"/>
            <a:ext cx="5330397" cy="726614"/>
          </a:xfrm>
        </p:spPr>
        <p:txBody>
          <a:bodyPr vert="horz" lIns="91440" tIns="45720" rIns="91440" bIns="45720" rtlCol="0" anchor="t">
            <a:normAutofit/>
          </a:bodyPr>
          <a:lstStyle/>
          <a:p>
            <a:r>
              <a:rPr lang="en-GB">
                <a:latin typeface="Franklin Gothic Medium"/>
              </a:rPr>
              <a:t>Beneficial ownership</a:t>
            </a:r>
          </a:p>
        </p:txBody>
      </p:sp>
      <p:sp>
        <p:nvSpPr>
          <p:cNvPr id="3" name="Text Placeholder 2">
            <a:extLst>
              <a:ext uri="{FF2B5EF4-FFF2-40B4-BE49-F238E27FC236}">
                <a16:creationId xmlns:a16="http://schemas.microsoft.com/office/drawing/2014/main" id="{65CD202B-3509-A5B7-7D73-4D6F52E7A813}"/>
              </a:ext>
            </a:extLst>
          </p:cNvPr>
          <p:cNvSpPr>
            <a:spLocks noGrp="1"/>
          </p:cNvSpPr>
          <p:nvPr>
            <p:ph type="body" sz="quarter" idx="10"/>
          </p:nvPr>
        </p:nvSpPr>
        <p:spPr/>
        <p:txBody>
          <a:bodyPr vert="horz" lIns="91440" tIns="45720" rIns="91440" bIns="45720" rtlCol="0" anchor="t">
            <a:noAutofit/>
          </a:bodyPr>
          <a:lstStyle/>
          <a:p>
            <a:r>
              <a:rPr lang="en-GB"/>
              <a:t>KEY ASPECT</a:t>
            </a:r>
          </a:p>
        </p:txBody>
      </p:sp>
      <p:pic>
        <p:nvPicPr>
          <p:cNvPr id="10" name="Picture Placeholder 9" descr="A person holding a paper with a fingerprint cut out&#10;&#10;Description automatically generated">
            <a:extLst>
              <a:ext uri="{FF2B5EF4-FFF2-40B4-BE49-F238E27FC236}">
                <a16:creationId xmlns:a16="http://schemas.microsoft.com/office/drawing/2014/main" id="{B66C95B2-B47A-A790-3B35-F3C5EAC11AF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12" name="Rectangle 11">
            <a:extLst>
              <a:ext uri="{FF2B5EF4-FFF2-40B4-BE49-F238E27FC236}">
                <a16:creationId xmlns:a16="http://schemas.microsoft.com/office/drawing/2014/main" id="{42353731-3E1A-0D45-0786-9E08B562E71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679363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139708"/>
          </a:xfrm>
        </p:spPr>
        <p:txBody>
          <a:bodyPr>
            <a:normAutofit/>
          </a:bodyPr>
          <a:lstStyle/>
          <a:p>
            <a:pPr algn="l" rtl="0" fontAlgn="base">
              <a:buFont typeface="Arial" panose="020B0604020202020204" pitchFamily="34" charset="0"/>
              <a:buChar char="•"/>
            </a:pPr>
            <a:r>
              <a:rPr lang="en-US" b="0" i="0" u="none" strike="noStrike">
                <a:solidFill>
                  <a:srgbClr val="132856"/>
                </a:solidFill>
                <a:effectLst/>
                <a:latin typeface="Franklin Gothic Book" panose="020B0503020102020204" pitchFamily="34" charset="0"/>
              </a:rPr>
              <a:t>Address corporate anonymity and contribute to the fight</a:t>
            </a:r>
            <a:r>
              <a:rPr lang="en-US" b="1">
                <a:solidFill>
                  <a:srgbClr val="0090BF"/>
                </a:solidFill>
              </a:rPr>
              <a:t> against money laundering and corruption</a:t>
            </a:r>
          </a:p>
          <a:p>
            <a:pPr algn="l" rtl="0" fontAlgn="base">
              <a:buFont typeface="Arial" panose="020B0604020202020204" pitchFamily="34" charset="0"/>
              <a:buChar char="•"/>
            </a:pPr>
            <a:r>
              <a:rPr lang="en-GB">
                <a:latin typeface="Franklin Gothic Book" panose="020B0503020102020204" pitchFamily="34" charset="0"/>
              </a:rPr>
              <a:t>Identifying PEPs is important for detecting </a:t>
            </a:r>
            <a:r>
              <a:rPr lang="en-GB" b="1">
                <a:solidFill>
                  <a:srgbClr val="0090BF"/>
                </a:solidFill>
              </a:rPr>
              <a:t>conflicts of interest</a:t>
            </a:r>
            <a:endParaRPr lang="en-GB">
              <a:latin typeface="Franklin Gothic Book" panose="020B0503020102020204" pitchFamily="34" charset="0"/>
            </a:endParaRPr>
          </a:p>
          <a:p>
            <a:pPr algn="l" rtl="0" fontAlgn="base">
              <a:buFont typeface="Arial" panose="020B0604020202020204" pitchFamily="34" charset="0"/>
              <a:buChar char="•"/>
            </a:pPr>
            <a:r>
              <a:rPr lang="en-GB">
                <a:latin typeface="Franklin Gothic Book" panose="020B0503020102020204" pitchFamily="34" charset="0"/>
              </a:rPr>
              <a:t>Ensure a comprehensive understanding of the full </a:t>
            </a:r>
            <a:r>
              <a:rPr lang="en-GB" b="1">
                <a:solidFill>
                  <a:srgbClr val="0090BF"/>
                </a:solidFill>
              </a:rPr>
              <a:t>overview of ownership chains</a:t>
            </a:r>
            <a:endParaRPr lang="en-US" b="1">
              <a:solidFill>
                <a:srgbClr val="0090BF"/>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US">
                <a:solidFill>
                  <a:schemeClr val="accent4"/>
                </a:solidFill>
                <a:latin typeface="Franklin Gothic Medium"/>
              </a:rPr>
              <a:t>BENEFICIAL ONWERSHIP</a:t>
            </a:r>
          </a:p>
          <a:p>
            <a:endParaRPr lang="en-NO"/>
          </a:p>
        </p:txBody>
      </p:sp>
      <p:pic>
        <p:nvPicPr>
          <p:cNvPr id="5" name="Picture Placeholder 9" descr="A person holding a paper with a fingerprint cut out&#10;&#10;Description automatically generated">
            <a:extLst>
              <a:ext uri="{FF2B5EF4-FFF2-40B4-BE49-F238E27FC236}">
                <a16:creationId xmlns:a16="http://schemas.microsoft.com/office/drawing/2014/main" id="{176A54E0-ADAF-604B-70D9-B088852440F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7784DCE7-92BA-7A33-FFE0-EACF3517EEB1}"/>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58754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476879" y="3956591"/>
            <a:ext cx="175123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DE60C-C77E-C551-5244-FEC52CDADD39}"/>
              </a:ext>
            </a:extLst>
          </p:cNvPr>
          <p:cNvCxnSpPr>
            <a:cxnSpLocks/>
          </p:cNvCxnSpPr>
          <p:nvPr/>
        </p:nvCxnSpPr>
        <p:spPr>
          <a:xfrm>
            <a:off x="1476879" y="4810178"/>
            <a:ext cx="130369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07098" y="3047370"/>
            <a:ext cx="5623178" cy="3139321"/>
          </a:xfrm>
          <a:prstGeom prst="rect">
            <a:avLst/>
          </a:prstGeom>
          <a:noFill/>
        </p:spPr>
        <p:txBody>
          <a:bodyPr wrap="square" lIns="91440" tIns="45720" rIns="91440" bIns="45720" anchor="t">
            <a:spAutoFit/>
          </a:bodyPr>
          <a:lstStyle/>
          <a:p>
            <a:pPr>
              <a:defRPr/>
            </a:pPr>
            <a:r>
              <a:rPr kumimoji="0" lang="en-GB" sz="30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a:t>
            </a:r>
          </a:p>
          <a:p>
            <a:pPr marL="457200" indent="-457200">
              <a:buFont typeface="Wingdings" pitchFamily="2" charset="2"/>
              <a:buChar cha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Encouraged to adopt </a:t>
            </a:r>
            <a:r>
              <a:rPr lang="en-GB" sz="2800" b="1">
                <a:solidFill>
                  <a:srgbClr val="0090BF"/>
                </a:solidFill>
                <a:latin typeface="Franklin Gothic Book" panose="020B0503020102020204"/>
              </a:rPr>
              <a:t>ownership threshold of 10% or lower</a:t>
            </a:r>
            <a:r>
              <a:rPr lang="en-GB" sz="2800">
                <a:solidFill>
                  <a:srgbClr val="002157"/>
                </a:solidFill>
                <a:latin typeface="Franklin Gothic Book" panose="020B0503020102020204"/>
              </a:rPr>
              <a:t> </a:t>
            </a:r>
          </a:p>
          <a:p>
            <a:pPr marL="457200" indent="-457200">
              <a:buFont typeface="Wingdings" pitchFamily="2" charset="2"/>
              <a:buChar cha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Required to request </a:t>
            </a:r>
            <a:r>
              <a:rPr lang="en-GB" sz="2800" b="1">
                <a:solidFill>
                  <a:srgbClr val="0090BF"/>
                </a:solidFill>
                <a:latin typeface="Franklin Gothic Book" panose="020B0503020102020204"/>
              </a:rPr>
              <a:t>full disclosure of PEP's </a:t>
            </a: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beneficial ownership regardless of their level of ownership</a:t>
            </a:r>
            <a:endParaRPr lang="en-GB" sz="2800" b="0" i="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NO">
                <a:solidFill>
                  <a:schemeClr val="accent4"/>
                </a:solidFill>
                <a:latin typeface="Franklin Gothic Medium"/>
              </a:rPr>
              <a:t>BENEFICIAL ONWERSHIP</a:t>
            </a:r>
            <a:endParaRPr lang="en-US">
              <a:solidFill>
                <a:schemeClr val="accent4"/>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5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02BE2D49-5443-B558-6954-A56266A4F3E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22629E7D-D308-4A22-25C4-19FA41083B9B}"/>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98681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698352" y="3410803"/>
            <a:ext cx="2017614" cy="179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6167" y="2939794"/>
            <a:ext cx="5283240" cy="255454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Companies are encouraged to disclose their </a:t>
            </a:r>
            <a:r>
              <a:rPr lang="en-GB" sz="3200" b="1">
                <a:solidFill>
                  <a:srgbClr val="0090BF"/>
                </a:solidFill>
                <a:latin typeface="Franklin Gothic Book" panose="020B0503020102020204"/>
              </a:rPr>
              <a:t>ownership structure</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 including the full chain of legal entities leading to the beneficial owner</a:t>
            </a:r>
            <a:endParaRPr lang="en-GB" sz="3200" b="0" i="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US">
                <a:solidFill>
                  <a:schemeClr val="accent4"/>
                </a:solidFill>
                <a:latin typeface="Franklin Gothic Medium"/>
              </a:rPr>
              <a:t>BENEFICIAL ONWERSHIP</a:t>
            </a:r>
          </a:p>
          <a:p>
            <a:endParaRPr lang="en-NO"/>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5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g</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6B98D52D-199D-6B80-88BE-8E5C2DA0078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D4CEE81F-3181-0D2E-3736-7A244A545894}"/>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32616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095620" y="3901071"/>
            <a:ext cx="2022139" cy="1297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1005814" y="2921864"/>
            <a:ext cx="5143766" cy="3539430"/>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Where feasible, SOEs are encouraged to disclose the identity and </a:t>
            </a:r>
            <a:r>
              <a:rPr lang="en-GB" sz="3200">
                <a:solidFill>
                  <a:srgbClr val="002157"/>
                </a:solidFill>
                <a:latin typeface="Franklin Gothic Book" panose="020B0503020102020204"/>
              </a:rPr>
              <a:t>beneficial</a:t>
            </a:r>
            <a:r>
              <a:rPr kumimoji="0" lang="en-GB" sz="3200" i="0" u="none" strike="noStrike" kern="1200" cap="none" spc="0" normalizeH="0" baseline="0" noProof="0">
                <a:ln>
                  <a:noFill/>
                </a:ln>
                <a:solidFill>
                  <a:srgbClr val="002157"/>
                </a:solidFill>
                <a:effectLst/>
                <a:uLnTx/>
                <a:uFillTx/>
                <a:latin typeface="Franklin Gothic Book" panose="020B0503020102020204"/>
                <a:ea typeface="+mn-ea"/>
                <a:cs typeface="+mn-cs"/>
              </a:rPr>
              <a:t> </a:t>
            </a:r>
            <a:r>
              <a:rPr lang="en-GB" sz="3200">
                <a:solidFill>
                  <a:srgbClr val="002157"/>
                </a:solidFill>
                <a:latin typeface="Franklin Gothic Book" panose="020B0503020102020204"/>
              </a:rPr>
              <a:t>ownership</a:t>
            </a:r>
            <a:r>
              <a:rPr kumimoji="0" lang="en-GB" sz="3200" i="0" u="none" strike="noStrike" kern="1200" cap="none" spc="0" normalizeH="0" baseline="0" noProof="0">
                <a:ln>
                  <a:noFill/>
                </a:ln>
                <a:solidFill>
                  <a:srgbClr val="002157"/>
                </a:solidFill>
                <a:effectLst/>
                <a:uLnTx/>
                <a:uFillTx/>
                <a:latin typeface="Franklin Gothic Book" panose="020B0503020102020204"/>
                <a:ea typeface="+mn-ea"/>
                <a:cs typeface="+mn-cs"/>
              </a:rPr>
              <a:t> of </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their </a:t>
            </a:r>
            <a:r>
              <a:rPr lang="en-GB" sz="3200" b="1">
                <a:solidFill>
                  <a:srgbClr val="0090BF"/>
                </a:solidFill>
                <a:latin typeface="Franklin Gothic Book" panose="020B0503020102020204"/>
              </a:rPr>
              <a:t>agents or intermediaries, suppliers or contractors </a:t>
            </a:r>
            <a:r>
              <a:rPr kumimoji="0" lang="en-GB" sz="3200" i="0" u="none" strike="noStrike" kern="1200" cap="none" spc="0" normalizeH="0" baseline="0" noProof="0">
                <a:ln>
                  <a:noFill/>
                </a:ln>
                <a:solidFill>
                  <a:srgbClr val="002157"/>
                </a:solidFill>
                <a:effectLst/>
                <a:uLnTx/>
                <a:uFillTx/>
                <a:latin typeface="Franklin Gothic Book" panose="020B0503020102020204"/>
                <a:ea typeface="+mn-ea"/>
                <a:cs typeface="+mn-cs"/>
              </a:rPr>
              <a:t>for </a:t>
            </a:r>
            <a:r>
              <a:rPr lang="en-GB" sz="3200">
                <a:solidFill>
                  <a:srgbClr val="002157"/>
                </a:solidFill>
                <a:latin typeface="Franklin Gothic Book" panose="020B0503020102020204"/>
              </a:rPr>
              <a:t>material transactions</a:t>
            </a:r>
            <a:endParaRPr lang="en-GB" sz="3200" i="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NO">
                <a:solidFill>
                  <a:schemeClr val="accent4"/>
                </a:solidFill>
                <a:latin typeface="Franklin Gothic Medium"/>
              </a:rPr>
              <a:t>BENEFICIAL ONWERSHIP</a:t>
            </a:r>
            <a:endParaRPr lang="en-US">
              <a:solidFill>
                <a:schemeClr val="accent4"/>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5A60A"/>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lang="en-GB" sz="2800">
                <a:solidFill>
                  <a:srgbClr val="FFFFFF"/>
                </a:solidFill>
                <a:latin typeface="Franklin Gothic Medium" panose="020B0603020102020204" pitchFamily="34" charset="0"/>
              </a:rPr>
              <a:t>6</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e</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51A452A4-1357-3045-1A4F-8A606D18A6B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FE5FF1DB-1FD7-7A46-2C57-BF075A76B5F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64607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3058349"/>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en-NO" sz="2800">
                <a:solidFill>
                  <a:srgbClr val="FFFFFF"/>
                </a:solidFill>
                <a:latin typeface="Franklin Gothic Medium" panose="020B0603020102020204" pitchFamily="34" charset="0"/>
              </a:rPr>
              <a:t>REFLECTION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988829" y="2991973"/>
            <a:ext cx="6270953" cy="2409385"/>
          </a:xfrm>
        </p:spPr>
        <p:txBody>
          <a:bodyPr>
            <a:noAutofit/>
          </a:bodyPr>
          <a:lstStyle/>
          <a:p>
            <a:r>
              <a:rPr lang="en-GB" sz="4000">
                <a:latin typeface="Franklin Gothic Medium"/>
              </a:rPr>
              <a:t>What areas of the extractive sector value chain are most vulnerable to corruption?</a:t>
            </a:r>
            <a:endParaRPr lang="en-US" sz="4000">
              <a:latin typeface="Franklin Gothic Medium"/>
            </a:endParaRPr>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647366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yellow outline of a state&#10;&#10;Description automatically generated">
            <a:extLst>
              <a:ext uri="{FF2B5EF4-FFF2-40B4-BE49-F238E27FC236}">
                <a16:creationId xmlns:a16="http://schemas.microsoft.com/office/drawing/2014/main" id="{5717F5E5-8C9C-E111-BD04-B9321A4E78FD}"/>
              </a:ext>
            </a:extLst>
          </p:cNvPr>
          <p:cNvPicPr>
            <a:picLocks noChangeAspect="1"/>
          </p:cNvPicPr>
          <p:nvPr/>
        </p:nvPicPr>
        <p:blipFill>
          <a:blip r:embed="rId3">
            <a:alphaModFix amt="80000"/>
          </a:blip>
          <a:stretch>
            <a:fillRect/>
          </a:stretch>
        </p:blipFill>
        <p:spPr>
          <a:xfrm>
            <a:off x="7397840" y="1199883"/>
            <a:ext cx="5391954" cy="5391954"/>
          </a:xfrm>
          <a:prstGeom prst="rect">
            <a:avLst/>
          </a:prstGeom>
          <a:ln>
            <a:noFill/>
          </a:ln>
        </p:spPr>
      </p:pic>
      <p:sp>
        <p:nvSpPr>
          <p:cNvPr id="2" name="Text Placeholder 1">
            <a:extLst>
              <a:ext uri="{FF2B5EF4-FFF2-40B4-BE49-F238E27FC236}">
                <a16:creationId xmlns:a16="http://schemas.microsoft.com/office/drawing/2014/main" id="{5A0E6168-FA1C-8A24-4D64-F3274BC32DB9}"/>
              </a:ext>
            </a:extLst>
          </p:cNvPr>
          <p:cNvSpPr>
            <a:spLocks noGrp="1"/>
          </p:cNvSpPr>
          <p:nvPr>
            <p:ph type="body" sz="quarter" idx="10"/>
          </p:nvPr>
        </p:nvSpPr>
        <p:spPr/>
        <p:txBody>
          <a:bodyPr vert="horz" lIns="91440" tIns="45720" rIns="91440" bIns="45720" rtlCol="0" anchor="t">
            <a:noAutofit/>
          </a:bodyPr>
          <a:lstStyle/>
          <a:p>
            <a:r>
              <a:rPr lang="en-GB">
                <a:latin typeface="Franklin Gothic Medium"/>
              </a:rPr>
              <a:t>CASE STUDY</a:t>
            </a:r>
            <a:endParaRPr lang="en-GB"/>
          </a:p>
        </p:txBody>
      </p:sp>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p:txBody>
          <a:bodyPr vert="horz" lIns="91440" tIns="45720" rIns="91440" bIns="45720" rtlCol="0" anchor="t">
            <a:normAutofit/>
          </a:bodyPr>
          <a:lstStyle/>
          <a:p>
            <a:r>
              <a:rPr lang="en-GB">
                <a:latin typeface="Franklin Gothic Demi"/>
              </a:rPr>
              <a:t>Ghana</a:t>
            </a:r>
            <a:endParaRPr lang="en-GB"/>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1010364" y="3755796"/>
            <a:ext cx="3722450" cy="1697864"/>
          </a:xfrm>
        </p:spPr>
        <p:txBody>
          <a:bodyPr vert="horz" lIns="91440" tIns="45720" rIns="91440" bIns="45720" rtlCol="0" anchor="t">
            <a:noAutofit/>
          </a:bodyPr>
          <a:lstStyle/>
          <a:p>
            <a:pPr marL="0" indent="0">
              <a:buNone/>
            </a:pPr>
            <a:r>
              <a:rPr lang="en-GB" sz="3200" b="1">
                <a:solidFill>
                  <a:srgbClr val="002157"/>
                </a:solidFill>
                <a:ea typeface="+mj-lt"/>
                <a:cs typeface="+mj-lt"/>
              </a:rPr>
              <a:t>Investigating ownership data to improve integrity of mining licensing</a:t>
            </a:r>
            <a:endParaRPr lang="en-GB" sz="3200">
              <a:solidFill>
                <a:srgbClr val="002157"/>
              </a:solidFill>
              <a:ea typeface="+mj-lt"/>
              <a:cs typeface="+mj-lt"/>
            </a:endParaRPr>
          </a:p>
          <a:p>
            <a:pPr marL="0" indent="0">
              <a:buNone/>
            </a:pPr>
            <a:endParaRPr lang="en-GB" sz="3200" b="1"/>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en-GB" b="1">
                <a:latin typeface="Franklin Gothic Medium"/>
              </a:rPr>
              <a:t>BENEFICIAL OWNERSHIP</a:t>
            </a:r>
            <a:endParaRPr lang="en-GB" b="1"/>
          </a:p>
        </p:txBody>
      </p:sp>
      <p:pic>
        <p:nvPicPr>
          <p:cNvPr id="9" name="Picture 2" descr="A chart of a group of people&#10;&#10;Description automatically generated">
            <a:extLst>
              <a:ext uri="{FF2B5EF4-FFF2-40B4-BE49-F238E27FC236}">
                <a16:creationId xmlns:a16="http://schemas.microsoft.com/office/drawing/2014/main" id="{29A40680-9A67-AA56-BF8F-0942481FCE8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377" t="6779" r="9433" b="8569"/>
          <a:stretch/>
        </p:blipFill>
        <p:spPr bwMode="auto">
          <a:xfrm>
            <a:off x="4890741" y="2973977"/>
            <a:ext cx="6663479" cy="289346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67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0E6168-FA1C-8A24-4D64-F3274BC32DB9}"/>
              </a:ext>
            </a:extLst>
          </p:cNvPr>
          <p:cNvSpPr>
            <a:spLocks noGrp="1"/>
          </p:cNvSpPr>
          <p:nvPr>
            <p:ph type="body" sz="quarter" idx="10"/>
          </p:nvPr>
        </p:nvSpPr>
        <p:spPr/>
        <p:txBody>
          <a:bodyPr vert="horz" lIns="91440" tIns="45720" rIns="91440" bIns="45720" rtlCol="0" anchor="t">
            <a:noAutofit/>
          </a:bodyPr>
          <a:lstStyle/>
          <a:p>
            <a:r>
              <a:rPr lang="en-GB">
                <a:latin typeface="Franklin Gothic Medium"/>
              </a:rPr>
              <a:t>CASE STUDY</a:t>
            </a:r>
            <a:endParaRPr lang="en-GB"/>
          </a:p>
        </p:txBody>
      </p:sp>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a:xfrm>
            <a:off x="1003243" y="2971701"/>
            <a:ext cx="9085637" cy="1505741"/>
          </a:xfrm>
        </p:spPr>
        <p:txBody>
          <a:bodyPr vert="horz" lIns="91440" tIns="45720" rIns="91440" bIns="45720" rtlCol="0" anchor="t">
            <a:normAutofit/>
          </a:bodyPr>
          <a:lstStyle/>
          <a:p>
            <a:r>
              <a:rPr lang="en-GB">
                <a:latin typeface="Franklin Gothic Demi"/>
              </a:rPr>
              <a:t>Colombia &amp; </a:t>
            </a:r>
            <a:br>
              <a:rPr lang="en-GB">
                <a:latin typeface="Franklin Gothic Demi"/>
              </a:rPr>
            </a:br>
            <a:r>
              <a:rPr lang="en-GB">
                <a:latin typeface="Franklin Gothic Demi"/>
              </a:rPr>
              <a:t>Nigeria</a:t>
            </a:r>
            <a:endParaRPr lang="en-GB"/>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999632" y="4367543"/>
            <a:ext cx="3722450" cy="1697864"/>
          </a:xfrm>
        </p:spPr>
        <p:txBody>
          <a:bodyPr vert="horz" lIns="91440" tIns="45720" rIns="91440" bIns="45720" rtlCol="0" anchor="t">
            <a:noAutofit/>
          </a:bodyPr>
          <a:lstStyle/>
          <a:p>
            <a:pPr marL="0" indent="0">
              <a:buNone/>
            </a:pPr>
            <a:r>
              <a:rPr lang="en-GB" sz="3200" b="1">
                <a:ea typeface="+mj-lt"/>
                <a:cs typeface="+mj-lt"/>
              </a:rPr>
              <a:t>Joining the dots using beneficial ownership data</a:t>
            </a:r>
            <a:endParaRPr lang="en-GB" sz="3200"/>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en-GB" b="1">
                <a:latin typeface="Franklin Gothic Medium"/>
              </a:rPr>
              <a:t>BENEFICIAL OWNERSHIP</a:t>
            </a:r>
            <a:endParaRPr lang="en-GB" b="1"/>
          </a:p>
        </p:txBody>
      </p:sp>
      <p:sp>
        <p:nvSpPr>
          <p:cNvPr id="16" name="Rectangle 15">
            <a:extLst>
              <a:ext uri="{FF2B5EF4-FFF2-40B4-BE49-F238E27FC236}">
                <a16:creationId xmlns:a16="http://schemas.microsoft.com/office/drawing/2014/main" id="{99B2FD43-2447-2FEE-7C03-A6588BB1102F}"/>
              </a:ext>
            </a:extLst>
          </p:cNvPr>
          <p:cNvSpPr/>
          <p:nvPr/>
        </p:nvSpPr>
        <p:spPr>
          <a:xfrm>
            <a:off x="4561779" y="1649650"/>
            <a:ext cx="7450112" cy="441575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Picture 5" descr="Chart&#10;&#10;Description automatically generated">
            <a:extLst>
              <a:ext uri="{FF2B5EF4-FFF2-40B4-BE49-F238E27FC236}">
                <a16:creationId xmlns:a16="http://schemas.microsoft.com/office/drawing/2014/main" id="{86B9DFA8-05CC-B88B-FE89-039EC684E9A2}"/>
              </a:ext>
            </a:extLst>
          </p:cNvPr>
          <p:cNvPicPr>
            <a:picLocks noChangeAspect="1"/>
          </p:cNvPicPr>
          <p:nvPr/>
        </p:nvPicPr>
        <p:blipFill>
          <a:blip r:embed="rId3"/>
          <a:stretch>
            <a:fillRect/>
          </a:stretch>
        </p:blipFill>
        <p:spPr>
          <a:xfrm>
            <a:off x="4561779" y="1914375"/>
            <a:ext cx="7281924" cy="3620392"/>
          </a:xfrm>
          <a:prstGeom prst="rect">
            <a:avLst/>
          </a:prstGeom>
        </p:spPr>
      </p:pic>
      <p:sp>
        <p:nvSpPr>
          <p:cNvPr id="7" name="Rectangle 6">
            <a:extLst>
              <a:ext uri="{FF2B5EF4-FFF2-40B4-BE49-F238E27FC236}">
                <a16:creationId xmlns:a16="http://schemas.microsoft.com/office/drawing/2014/main" id="{07FD335E-6E76-5513-09FC-BDB660FC582A}"/>
              </a:ext>
            </a:extLst>
          </p:cNvPr>
          <p:cNvSpPr/>
          <p:nvPr/>
        </p:nvSpPr>
        <p:spPr>
          <a:xfrm>
            <a:off x="8144606" y="5595686"/>
            <a:ext cx="243840" cy="243840"/>
          </a:xfrm>
          <a:prstGeom prst="rect">
            <a:avLst/>
          </a:prstGeom>
          <a:solidFill>
            <a:srgbClr val="708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4B94986-6F56-7CB8-6713-18B7A0B8519F}"/>
              </a:ext>
            </a:extLst>
          </p:cNvPr>
          <p:cNvSpPr/>
          <p:nvPr/>
        </p:nvSpPr>
        <p:spPr>
          <a:xfrm>
            <a:off x="4887863" y="5580319"/>
            <a:ext cx="243840" cy="243840"/>
          </a:xfrm>
          <a:prstGeom prst="rect">
            <a:avLst/>
          </a:prstGeom>
          <a:solidFill>
            <a:srgbClr val="5E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692197-FDBB-6102-AB51-59C5AD11333A}"/>
              </a:ext>
            </a:extLst>
          </p:cNvPr>
          <p:cNvSpPr/>
          <p:nvPr/>
        </p:nvSpPr>
        <p:spPr>
          <a:xfrm>
            <a:off x="6579726" y="5605508"/>
            <a:ext cx="243840" cy="243840"/>
          </a:xfrm>
          <a:prstGeom prst="rect">
            <a:avLst/>
          </a:prstGeom>
          <a:solidFill>
            <a:srgbClr val="E8D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F858C0E-7551-9582-1EFB-A7B2549E3600}"/>
              </a:ext>
            </a:extLst>
          </p:cNvPr>
          <p:cNvSpPr/>
          <p:nvPr/>
        </p:nvSpPr>
        <p:spPr>
          <a:xfrm>
            <a:off x="9208603" y="5618384"/>
            <a:ext cx="243840" cy="243840"/>
          </a:xfrm>
          <a:prstGeom prst="rect">
            <a:avLst/>
          </a:prstGeom>
          <a:solidFill>
            <a:srgbClr val="E52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57360D1-E004-F3DC-497F-0DEB7623A9F8}"/>
              </a:ext>
            </a:extLst>
          </p:cNvPr>
          <p:cNvSpPr txBox="1"/>
          <p:nvPr/>
        </p:nvSpPr>
        <p:spPr>
          <a:xfrm>
            <a:off x="5128016" y="5567132"/>
            <a:ext cx="1182737" cy="307777"/>
          </a:xfrm>
          <a:prstGeom prst="rect">
            <a:avLst/>
          </a:prstGeom>
          <a:noFill/>
        </p:spPr>
        <p:txBody>
          <a:bodyPr wrap="square" rtlCol="0">
            <a:spAutoFit/>
          </a:bodyPr>
          <a:lstStyle/>
          <a:p>
            <a:r>
              <a:rPr lang="en-GB" sz="1400">
                <a:solidFill>
                  <a:schemeClr val="tx2"/>
                </a:solidFill>
              </a:rPr>
              <a:t>Government</a:t>
            </a:r>
          </a:p>
        </p:txBody>
      </p:sp>
      <p:sp>
        <p:nvSpPr>
          <p:cNvPr id="12" name="TextBox 11">
            <a:extLst>
              <a:ext uri="{FF2B5EF4-FFF2-40B4-BE49-F238E27FC236}">
                <a16:creationId xmlns:a16="http://schemas.microsoft.com/office/drawing/2014/main" id="{DB0CACF8-16A4-2A07-380E-4A4995719974}"/>
              </a:ext>
            </a:extLst>
          </p:cNvPr>
          <p:cNvSpPr txBox="1"/>
          <p:nvPr/>
        </p:nvSpPr>
        <p:spPr>
          <a:xfrm>
            <a:off x="6846506" y="5572694"/>
            <a:ext cx="1117950" cy="307777"/>
          </a:xfrm>
          <a:prstGeom prst="rect">
            <a:avLst/>
          </a:prstGeom>
          <a:noFill/>
        </p:spPr>
        <p:txBody>
          <a:bodyPr wrap="square" rtlCol="0">
            <a:spAutoFit/>
          </a:bodyPr>
          <a:lstStyle/>
          <a:p>
            <a:r>
              <a:rPr lang="en-GB" sz="1400">
                <a:solidFill>
                  <a:schemeClr val="tx2"/>
                </a:solidFill>
              </a:rPr>
              <a:t>Companies</a:t>
            </a:r>
          </a:p>
        </p:txBody>
      </p:sp>
      <p:sp>
        <p:nvSpPr>
          <p:cNvPr id="14" name="TextBox 13">
            <a:extLst>
              <a:ext uri="{FF2B5EF4-FFF2-40B4-BE49-F238E27FC236}">
                <a16:creationId xmlns:a16="http://schemas.microsoft.com/office/drawing/2014/main" id="{56B9A384-7D28-D909-0D7C-4A6C290DAD29}"/>
              </a:ext>
            </a:extLst>
          </p:cNvPr>
          <p:cNvSpPr txBox="1"/>
          <p:nvPr/>
        </p:nvSpPr>
        <p:spPr>
          <a:xfrm>
            <a:off x="8360215" y="5580319"/>
            <a:ext cx="610653" cy="307777"/>
          </a:xfrm>
          <a:prstGeom prst="rect">
            <a:avLst/>
          </a:prstGeom>
          <a:noFill/>
        </p:spPr>
        <p:txBody>
          <a:bodyPr wrap="square" rtlCol="0">
            <a:spAutoFit/>
          </a:bodyPr>
          <a:lstStyle/>
          <a:p>
            <a:r>
              <a:rPr lang="en-GB" sz="1400">
                <a:solidFill>
                  <a:schemeClr val="tx2"/>
                </a:solidFill>
              </a:rPr>
              <a:t>PEP</a:t>
            </a:r>
          </a:p>
        </p:txBody>
      </p:sp>
      <p:sp>
        <p:nvSpPr>
          <p:cNvPr id="15" name="TextBox 14">
            <a:extLst>
              <a:ext uri="{FF2B5EF4-FFF2-40B4-BE49-F238E27FC236}">
                <a16:creationId xmlns:a16="http://schemas.microsoft.com/office/drawing/2014/main" id="{21F56D9D-69A2-A688-8EBD-BD1C895A3716}"/>
              </a:ext>
            </a:extLst>
          </p:cNvPr>
          <p:cNvSpPr txBox="1"/>
          <p:nvPr/>
        </p:nvSpPr>
        <p:spPr>
          <a:xfrm>
            <a:off x="9452444" y="5585569"/>
            <a:ext cx="799192" cy="307777"/>
          </a:xfrm>
          <a:prstGeom prst="rect">
            <a:avLst/>
          </a:prstGeom>
          <a:noFill/>
        </p:spPr>
        <p:txBody>
          <a:bodyPr wrap="square" rtlCol="0">
            <a:spAutoFit/>
          </a:bodyPr>
          <a:lstStyle/>
          <a:p>
            <a:r>
              <a:rPr lang="en-GB" sz="1400">
                <a:solidFill>
                  <a:schemeClr val="tx2"/>
                </a:solidFill>
              </a:rPr>
              <a:t>Red flag</a:t>
            </a:r>
          </a:p>
        </p:txBody>
      </p:sp>
    </p:spTree>
    <p:extLst>
      <p:ext uri="{BB962C8B-B14F-4D97-AF65-F5344CB8AC3E}">
        <p14:creationId xmlns:p14="http://schemas.microsoft.com/office/powerpoint/2010/main" val="3288195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B197D5-5479-FC43-32DF-F44A218550AD}"/>
              </a:ext>
            </a:extLst>
          </p:cNvPr>
          <p:cNvSpPr>
            <a:spLocks noGrp="1"/>
          </p:cNvSpPr>
          <p:nvPr>
            <p:ph type="body" sz="quarter" idx="11"/>
          </p:nvPr>
        </p:nvSpPr>
        <p:spPr>
          <a:xfrm>
            <a:off x="1026103" y="3395112"/>
            <a:ext cx="5686549" cy="1336214"/>
          </a:xfrm>
        </p:spPr>
        <p:txBody>
          <a:bodyPr vert="horz" lIns="91440" tIns="45720" rIns="91440" bIns="45720" rtlCol="0" anchor="t">
            <a:normAutofit/>
          </a:bodyPr>
          <a:lstStyle/>
          <a:p>
            <a:r>
              <a:rPr lang="nb-NO">
                <a:latin typeface="Franklin Gothic Medium"/>
              </a:rPr>
              <a:t>Exploration, </a:t>
            </a:r>
            <a:r>
              <a:rPr lang="nb-NO" err="1">
                <a:latin typeface="Franklin Gothic Medium"/>
              </a:rPr>
              <a:t>production</a:t>
            </a:r>
            <a:r>
              <a:rPr lang="nb-NO">
                <a:latin typeface="Franklin Gothic Medium"/>
              </a:rPr>
              <a:t> </a:t>
            </a:r>
            <a:br>
              <a:rPr lang="nb-NO">
                <a:latin typeface="Franklin Gothic Medium"/>
              </a:rPr>
            </a:br>
            <a:r>
              <a:rPr lang="nb-NO">
                <a:latin typeface="Franklin Gothic Medium"/>
              </a:rPr>
              <a:t>and </a:t>
            </a:r>
            <a:r>
              <a:rPr lang="nb-NO" err="1">
                <a:latin typeface="Franklin Gothic Medium"/>
              </a:rPr>
              <a:t>revenue</a:t>
            </a:r>
            <a:endParaRPr lang="en-US">
              <a:latin typeface="Franklin Gothic Medium"/>
            </a:endParaRPr>
          </a:p>
        </p:txBody>
      </p:sp>
      <p:sp>
        <p:nvSpPr>
          <p:cNvPr id="3" name="Text Placeholder 2">
            <a:extLst>
              <a:ext uri="{FF2B5EF4-FFF2-40B4-BE49-F238E27FC236}">
                <a16:creationId xmlns:a16="http://schemas.microsoft.com/office/drawing/2014/main" id="{1987FFFF-13D9-342A-0565-76572096C54C}"/>
              </a:ext>
            </a:extLst>
          </p:cNvPr>
          <p:cNvSpPr>
            <a:spLocks noGrp="1"/>
          </p:cNvSpPr>
          <p:nvPr>
            <p:ph type="body" sz="quarter" idx="10"/>
          </p:nvPr>
        </p:nvSpPr>
        <p:spPr/>
        <p:txBody>
          <a:bodyPr vert="horz" lIns="91440" tIns="45720" rIns="91440" bIns="45720" rtlCol="0" anchor="t">
            <a:noAutofit/>
          </a:bodyPr>
          <a:lstStyle/>
          <a:p>
            <a:r>
              <a:rPr lang="en-GB">
                <a:latin typeface="Franklin Gothic Medium"/>
              </a:rPr>
              <a:t>KEY ASPECT</a:t>
            </a:r>
          </a:p>
        </p:txBody>
      </p:sp>
      <p:pic>
        <p:nvPicPr>
          <p:cNvPr id="5" name="Picture Placeholder 4" descr="A crane in a quarry&#10;&#10;Description automatically generated">
            <a:extLst>
              <a:ext uri="{FF2B5EF4-FFF2-40B4-BE49-F238E27FC236}">
                <a16:creationId xmlns:a16="http://schemas.microsoft.com/office/drawing/2014/main" id="{68FA6143-A2C6-9B30-AA5F-DDB56F200D75}"/>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p:blipFill>
        <p:spPr/>
      </p:pic>
      <p:sp>
        <p:nvSpPr>
          <p:cNvPr id="7" name="Rectangle 6">
            <a:extLst>
              <a:ext uri="{FF2B5EF4-FFF2-40B4-BE49-F238E27FC236}">
                <a16:creationId xmlns:a16="http://schemas.microsoft.com/office/drawing/2014/main" id="{91745067-4C00-D23E-47DB-EA7D4DEEF359}"/>
              </a:ext>
            </a:extLst>
          </p:cNvPr>
          <p:cNvSpPr/>
          <p:nvPr/>
        </p:nvSpPr>
        <p:spPr>
          <a:xfrm>
            <a:off x="6874089"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003756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latin typeface="Franklin Gothic Medium"/>
              </a:rPr>
              <a:t>Rationale</a:t>
            </a:r>
            <a:endParaRPr lang="en-US">
              <a:latin typeface="Franklin Gothic Medium"/>
            </a:endParaRP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168879"/>
            <a:ext cx="5870299" cy="4139708"/>
          </a:xfrm>
        </p:spPr>
        <p:txBody>
          <a:bodyPr vert="horz" lIns="91440" tIns="45720" rIns="91440" bIns="45720" rtlCol="0" anchor="t">
            <a:noAutofit/>
          </a:bodyPr>
          <a:lstStyle/>
          <a:p>
            <a:pPr marL="383540" indent="-383540"/>
            <a:r>
              <a:rPr lang="en-GB"/>
              <a:t>Promotes understanding of reserve potential, thus reducing  corruption risks from </a:t>
            </a:r>
            <a:r>
              <a:rPr lang="en-GB" b="1">
                <a:solidFill>
                  <a:srgbClr val="0090BF"/>
                </a:solidFill>
              </a:rPr>
              <a:t>information asymmetry </a:t>
            </a:r>
            <a:endParaRPr lang="en-US"/>
          </a:p>
          <a:p>
            <a:pPr marL="383540" indent="-383540"/>
            <a:r>
              <a:rPr lang="en-GB">
                <a:solidFill>
                  <a:srgbClr val="002060"/>
                </a:solidFill>
              </a:rPr>
              <a:t>Aids in assessing </a:t>
            </a:r>
            <a:r>
              <a:rPr lang="en-GB" b="1">
                <a:solidFill>
                  <a:srgbClr val="0090BF"/>
                </a:solidFill>
              </a:rPr>
              <a:t>expected government revenues </a:t>
            </a:r>
          </a:p>
          <a:p>
            <a:pPr marL="383540" indent="-383540"/>
            <a:r>
              <a:rPr lang="en-GB">
                <a:solidFill>
                  <a:srgbClr val="002060"/>
                </a:solidFill>
              </a:rPr>
              <a:t>Helps detect potential </a:t>
            </a:r>
            <a:r>
              <a:rPr lang="en-GB" b="1">
                <a:solidFill>
                  <a:srgbClr val="0090BF"/>
                </a:solidFill>
              </a:rPr>
              <a:t>revenue </a:t>
            </a:r>
            <a:br>
              <a:rPr lang="en-GB" b="1"/>
            </a:br>
            <a:r>
              <a:rPr lang="en-GB" b="1">
                <a:solidFill>
                  <a:srgbClr val="0090BF"/>
                </a:solidFill>
              </a:rPr>
              <a:t>leakages </a:t>
            </a:r>
            <a:r>
              <a:rPr lang="en-GB">
                <a:solidFill>
                  <a:srgbClr val="002060"/>
                </a:solidFill>
              </a:rPr>
              <a:t>from </a:t>
            </a:r>
            <a:r>
              <a:rPr lang="en-GB">
                <a:solidFill>
                  <a:srgbClr val="002157"/>
                </a:solidFill>
              </a:rPr>
              <a:t>under-reported production or over-reported production cost</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8" name="Picture Placeholder 7">
            <a:extLst>
              <a:ext uri="{FF2B5EF4-FFF2-40B4-BE49-F238E27FC236}">
                <a16:creationId xmlns:a16="http://schemas.microsoft.com/office/drawing/2014/main" id="{E8FC04C7-E709-7A7B-E3F1-3AA7BCCEFA81}"/>
              </a:ext>
            </a:extLst>
          </p:cNvPr>
          <p:cNvSpPr>
            <a:spLocks noGrp="1"/>
          </p:cNvSpPr>
          <p:nvPr>
            <p:ph type="pic" sz="quarter" idx="14"/>
          </p:nvPr>
        </p:nvSpPr>
        <p:spPr/>
        <p:txBody>
          <a:bodyPr/>
          <a:lstStyle/>
          <a:p>
            <a:endParaRPr lang="en-NO"/>
          </a:p>
        </p:txBody>
      </p:sp>
      <p:pic>
        <p:nvPicPr>
          <p:cNvPr id="10" name="Picture Placeholder 4" descr="A crane in a quarry&#10;&#10;Description automatically generated">
            <a:extLst>
              <a:ext uri="{FF2B5EF4-FFF2-40B4-BE49-F238E27FC236}">
                <a16:creationId xmlns:a16="http://schemas.microsoft.com/office/drawing/2014/main" id="{3865422C-1AD7-C1F3-2BFA-35037815D53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3503"/>
            <a:ext cx="5308600" cy="6857999"/>
          </a:xfrm>
          <a:prstGeom prst="rect">
            <a:avLst/>
          </a:prstGeom>
          <a:solidFill>
            <a:srgbClr val="FFFFFF"/>
          </a:solidFill>
        </p:spPr>
      </p:pic>
      <p:sp>
        <p:nvSpPr>
          <p:cNvPr id="12" name="Rectangle 11">
            <a:extLst>
              <a:ext uri="{FF2B5EF4-FFF2-40B4-BE49-F238E27FC236}">
                <a16:creationId xmlns:a16="http://schemas.microsoft.com/office/drawing/2014/main" id="{8602E6DD-59A4-6839-9682-344BAA904A47}"/>
              </a:ext>
            </a:extLst>
          </p:cNvPr>
          <p:cNvSpPr/>
          <p:nvPr/>
        </p:nvSpPr>
        <p:spPr>
          <a:xfrm>
            <a:off x="6891606"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724775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459634" y="3820390"/>
            <a:ext cx="199758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42601" y="3314927"/>
            <a:ext cx="4987144" cy="2554545"/>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a:t>
            </a:r>
            <a:r>
              <a:rPr lang="en-GB" sz="3200">
                <a:solidFill>
                  <a:srgbClr val="002157"/>
                </a:solidFill>
                <a:latin typeface="Franklin Gothic Book" panose="020B0503020102020204"/>
              </a:rPr>
              <a:t>disclose data on proven economic </a:t>
            </a:r>
            <a:r>
              <a:rPr lang="en-GB" sz="3200" b="1">
                <a:solidFill>
                  <a:srgbClr val="0090BF"/>
                </a:solidFill>
                <a:latin typeface="Franklin Gothic Book" panose="020B0503020102020204"/>
              </a:rPr>
              <a:t>oil, gas or mineral reserves</a:t>
            </a:r>
            <a:r>
              <a:rPr lang="en-GB" sz="3200">
                <a:solidFill>
                  <a:srgbClr val="002157"/>
                </a:solidFill>
                <a:latin typeface="Franklin Gothic Book" panose="020B0503020102020204"/>
              </a:rPr>
              <a:t>, where available</a:t>
            </a:r>
            <a:endParaRPr lang="en-US"/>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GB" sz="2800">
                <a:solidFill>
                  <a:srgbClr val="FFFFFF"/>
                </a:solidFill>
                <a:latin typeface="Franklin Gothic Medium" panose="020B0603020102020204" pitchFamily="34" charset="0"/>
              </a:rPr>
              <a:t>3</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1</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b</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8547F416-B285-CFE8-43C4-61DE2CE863C7}"/>
              </a:ext>
            </a:extLst>
          </p:cNvPr>
          <p:cNvSpPr>
            <a:spLocks noGrp="1"/>
          </p:cNvSpPr>
          <p:nvPr>
            <p:ph type="pic" sz="quarter" idx="14"/>
          </p:nvPr>
        </p:nvSpPr>
        <p:spPr/>
        <p:txBody>
          <a:bodyPr/>
          <a:lstStyle/>
          <a:p>
            <a:endParaRPr lang="en-NO"/>
          </a:p>
        </p:txBody>
      </p:sp>
      <p:pic>
        <p:nvPicPr>
          <p:cNvPr id="9" name="Picture Placeholder 4" descr="A crane in a quarry&#10;&#10;Description automatically generated">
            <a:extLst>
              <a:ext uri="{FF2B5EF4-FFF2-40B4-BE49-F238E27FC236}">
                <a16:creationId xmlns:a16="http://schemas.microsoft.com/office/drawing/2014/main" id="{61E1DB47-48A1-42CB-BDF8-F32CD6DD178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14" name="Rectangle 13">
            <a:extLst>
              <a:ext uri="{FF2B5EF4-FFF2-40B4-BE49-F238E27FC236}">
                <a16:creationId xmlns:a16="http://schemas.microsoft.com/office/drawing/2014/main" id="{4236BF3D-E66D-0A7C-07FA-486803833938}"/>
              </a:ext>
            </a:extLst>
          </p:cNvPr>
          <p:cNvSpPr/>
          <p:nvPr/>
        </p:nvSpPr>
        <p:spPr>
          <a:xfrm>
            <a:off x="6891606" y="-5854"/>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1826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9239" y="2871985"/>
            <a:ext cx="5883961" cy="3293209"/>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must disclose:</a:t>
            </a:r>
          </a:p>
          <a:p>
            <a:pPr marL="457200" indent="-457200">
              <a:buClr>
                <a:srgbClr val="002157"/>
              </a:buClr>
              <a:buFont typeface="Wingdings" pitchFamily="2" charset="2"/>
              <a:buChar char="§"/>
              <a:defRPr/>
            </a:pPr>
            <a:r>
              <a:rPr lang="en-GB" sz="2600">
                <a:solidFill>
                  <a:srgbClr val="002157"/>
                </a:solidFill>
                <a:latin typeface="Franklin Gothic Book" panose="020B0503020102020204"/>
              </a:rPr>
              <a:t>Estimate</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a:t>
            </a:r>
            <a:r>
              <a:rPr kumimoji="0" lang="en-GB" sz="2600" b="1" i="0" u="none" strike="noStrike" kern="1200" cap="none" spc="0" normalizeH="0" baseline="0" noProof="0">
                <a:ln>
                  <a:noFill/>
                </a:ln>
                <a:solidFill>
                  <a:srgbClr val="0090BF"/>
                </a:solidFill>
                <a:effectLst/>
                <a:uLnTx/>
                <a:uFillTx/>
                <a:latin typeface="Franklin Gothic Book" panose="020B0503020102020204"/>
                <a:ea typeface="+mn-ea"/>
                <a:cs typeface="+mn-cs"/>
              </a:rPr>
              <a:t>production</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from </a:t>
            </a:r>
            <a:r>
              <a:rPr kumimoji="0" lang="en-GB" sz="2600" b="1" i="0" u="none" strike="noStrike" kern="1200" cap="none" spc="0" normalizeH="0" baseline="0" noProof="0">
                <a:ln>
                  <a:noFill/>
                </a:ln>
                <a:solidFill>
                  <a:srgbClr val="0090BF"/>
                </a:solidFill>
                <a:effectLst/>
                <a:uLnTx/>
                <a:uFillTx/>
                <a:latin typeface="Franklin Gothic Book" panose="020B0503020102020204"/>
                <a:ea typeface="+mn-ea"/>
                <a:cs typeface="+mn-cs"/>
              </a:rPr>
              <a:t>ASM activities</a:t>
            </a:r>
            <a:endPar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endParaRPr>
          </a:p>
          <a:p>
            <a:pPr marL="457200" indent="-457200">
              <a:buClr>
                <a:srgbClr val="002157"/>
              </a:buClr>
              <a:buFont typeface="Wingdings" pitchFamily="2" charset="2"/>
              <a:buChar char="§"/>
              <a:defRPr/>
            </a:pPr>
            <a:r>
              <a:rPr lang="en-GB" sz="2600">
                <a:solidFill>
                  <a:srgbClr val="0090BF"/>
                </a:solidFill>
                <a:latin typeface="Franklin Gothic Book" panose="020B0503020102020204"/>
              </a:rPr>
              <a:t>S</a:t>
            </a:r>
            <a:r>
              <a:rPr lang="en-GB" sz="2600" b="1">
                <a:solidFill>
                  <a:srgbClr val="0090BF"/>
                </a:solidFill>
                <a:latin typeface="Franklin Gothic Book" panose="020B0503020102020204"/>
              </a:rPr>
              <a:t>ources</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and </a:t>
            </a:r>
            <a:r>
              <a:rPr lang="en-GB" sz="2600" b="1">
                <a:solidFill>
                  <a:srgbClr val="0090BF"/>
                </a:solidFill>
                <a:latin typeface="Franklin Gothic Book" panose="020B0503020102020204"/>
              </a:rPr>
              <a:t>methods</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for calculating production volumes and values</a:t>
            </a:r>
          </a:p>
          <a:p>
            <a:pPr marL="457200" indent="-457200">
              <a:buFont typeface="Wingdings" pitchFamily="2" charset="2"/>
              <a:buChar char="§"/>
              <a:defRPr/>
            </a:pPr>
            <a:r>
              <a:rPr lang="en-GB" sz="2600">
                <a:solidFill>
                  <a:srgbClr val="002157"/>
                </a:solidFill>
                <a:latin typeface="Franklin Gothic Book" panose="020B0503020102020204"/>
              </a:rPr>
              <a:t>Existing</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t>
            </a:r>
            <a:r>
              <a:rPr lang="en-GB" sz="2600" b="1">
                <a:solidFill>
                  <a:srgbClr val="0090BF"/>
                </a:solidFill>
                <a:latin typeface="Franklin Gothic Book" panose="020B0503020102020204"/>
              </a:rPr>
              <a:t>mechanisms </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to </a:t>
            </a:r>
            <a:r>
              <a:rPr lang="en-GB" sz="2600" b="1">
                <a:solidFill>
                  <a:srgbClr val="0090BF"/>
                </a:solidFill>
                <a:latin typeface="Franklin Gothic Book" panose="020B0503020102020204"/>
              </a:rPr>
              <a:t>monitor</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and </a:t>
            </a:r>
            <a:r>
              <a:rPr lang="en-GB" sz="2600" b="1">
                <a:solidFill>
                  <a:srgbClr val="0090BF"/>
                </a:solidFill>
                <a:latin typeface="Franklin Gothic Book" panose="020B0503020102020204"/>
              </a:rPr>
              <a:t>verify</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t>
            </a:r>
            <a:r>
              <a:rPr lang="en-GB" sz="2600" b="1">
                <a:solidFill>
                  <a:srgbClr val="0090BF"/>
                </a:solidFill>
                <a:latin typeface="Franklin Gothic Book" panose="020B0503020102020204"/>
              </a:rPr>
              <a:t>accuracy</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production data</a:t>
            </a:r>
            <a:endParaRPr lang="en-GB" sz="2600" b="0" i="0" u="none" strike="noStrike" kern="1200" cap="none" spc="0" normalizeH="0" baseline="0" noProof="0">
              <a:ln>
                <a:noFill/>
              </a:ln>
              <a:solidFill>
                <a:srgbClr val="002157"/>
              </a:solidFill>
              <a:effectLst/>
              <a:uLnTx/>
              <a:uFillTx/>
              <a:latin typeface="Franklin Gothic Book" panose="020B0503020102020204"/>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276083" y="3315978"/>
            <a:ext cx="79962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GB" sz="2800">
                <a:solidFill>
                  <a:srgbClr val="FFFFFF"/>
                </a:solidFill>
                <a:latin typeface="Franklin Gothic Medium" panose="020B0603020102020204" pitchFamily="34" charset="0"/>
              </a:rPr>
              <a:t>3</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2</a:t>
            </a:r>
            <a:endPar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398206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9239" y="2871985"/>
            <a:ext cx="5883961" cy="3323987"/>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must disclose:</a:t>
            </a:r>
          </a:p>
          <a:p>
            <a:pPr marL="457200" indent="-457200">
              <a:buClr>
                <a:srgbClr val="002157"/>
              </a:buClr>
              <a:buFont typeface="Wingdings" pitchFamily="2" charset="2"/>
              <a:buChar char="§"/>
              <a:defRPr/>
            </a:pPr>
            <a:r>
              <a:rPr lang="en-GB" sz="2600">
                <a:solidFill>
                  <a:srgbClr val="002157"/>
                </a:solidFill>
                <a:latin typeface="Franklin Gothic Book" panose="020B0503020102020204"/>
              </a:rPr>
              <a:t>Estimate</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a:t>
            </a:r>
            <a:r>
              <a:rPr kumimoji="0" lang="en-GB" sz="2600" b="1" i="0" u="none" strike="noStrike" kern="1200" cap="none" spc="0" normalizeH="0" baseline="0" noProof="0">
                <a:ln>
                  <a:noFill/>
                </a:ln>
                <a:solidFill>
                  <a:srgbClr val="0090BF"/>
                </a:solidFill>
                <a:effectLst/>
                <a:uLnTx/>
                <a:uFillTx/>
                <a:latin typeface="Franklin Gothic Book" panose="020B0503020102020204"/>
                <a:ea typeface="+mn-ea"/>
                <a:cs typeface="+mn-cs"/>
              </a:rPr>
              <a:t>exports</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from </a:t>
            </a:r>
            <a:r>
              <a:rPr kumimoji="0" lang="en-GB" sz="2600" b="1" i="0" u="none" strike="noStrike" kern="1200" cap="none" spc="0" normalizeH="0" baseline="0" noProof="0">
                <a:ln>
                  <a:noFill/>
                </a:ln>
                <a:solidFill>
                  <a:srgbClr val="0090BF"/>
                </a:solidFill>
                <a:effectLst/>
                <a:uLnTx/>
                <a:uFillTx/>
                <a:latin typeface="Franklin Gothic Book" panose="020B0503020102020204"/>
                <a:ea typeface="+mn-ea"/>
                <a:cs typeface="+mn-cs"/>
              </a:rPr>
              <a:t>ASM activities</a:t>
            </a:r>
            <a:endPar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endParaRPr>
          </a:p>
          <a:p>
            <a:pPr marL="457200" indent="-457200">
              <a:buClr>
                <a:srgbClr val="002157"/>
              </a:buClr>
              <a:buFont typeface="Wingdings" pitchFamily="2" charset="2"/>
              <a:buChar char="§"/>
              <a:defRPr/>
            </a:pPr>
            <a:r>
              <a:rPr lang="en-GB" sz="2600">
                <a:solidFill>
                  <a:srgbClr val="0090BF"/>
                </a:solidFill>
                <a:latin typeface="Franklin Gothic Book" panose="020B0503020102020204"/>
              </a:rPr>
              <a:t>S</a:t>
            </a:r>
            <a:r>
              <a:rPr lang="en-GB" sz="2600" b="1">
                <a:solidFill>
                  <a:srgbClr val="0090BF"/>
                </a:solidFill>
                <a:latin typeface="Franklin Gothic Book" panose="020B0503020102020204"/>
              </a:rPr>
              <a:t>ources</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and </a:t>
            </a:r>
            <a:r>
              <a:rPr lang="en-GB" sz="2600" b="1">
                <a:solidFill>
                  <a:srgbClr val="0090BF"/>
                </a:solidFill>
                <a:latin typeface="Franklin Gothic Book" panose="020B0503020102020204"/>
              </a:rPr>
              <a:t>methods</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for calculating production volumes and values</a:t>
            </a:r>
          </a:p>
          <a:p>
            <a:pPr marL="457200" indent="-457200">
              <a:buFont typeface="Wingdings" pitchFamily="2" charset="2"/>
              <a:buChar char="§"/>
              <a:defRPr/>
            </a:pPr>
            <a:r>
              <a:rPr lang="en-GB" sz="2600">
                <a:solidFill>
                  <a:srgbClr val="002157"/>
                </a:solidFill>
                <a:latin typeface="Franklin Gothic Book" panose="020B0503020102020204"/>
              </a:rPr>
              <a:t>Existing</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t>
            </a:r>
            <a:r>
              <a:rPr lang="en-GB" sz="2600" b="1">
                <a:solidFill>
                  <a:srgbClr val="0090BF"/>
                </a:solidFill>
                <a:latin typeface="Franklin Gothic Book" panose="020B0503020102020204"/>
              </a:rPr>
              <a:t>mechanisms </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to </a:t>
            </a:r>
            <a:r>
              <a:rPr lang="en-GB" sz="2600" b="1">
                <a:solidFill>
                  <a:srgbClr val="0090BF"/>
                </a:solidFill>
                <a:latin typeface="Franklin Gothic Book" panose="020B0503020102020204"/>
              </a:rPr>
              <a:t>monitor</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and </a:t>
            </a:r>
            <a:r>
              <a:rPr lang="en-GB" sz="2600" b="1">
                <a:solidFill>
                  <a:srgbClr val="0090BF"/>
                </a:solidFill>
                <a:latin typeface="Franklin Gothic Book" panose="020B0503020102020204"/>
              </a:rPr>
              <a:t>verify</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t>
            </a:r>
            <a:r>
              <a:rPr lang="en-GB" sz="2600" b="1">
                <a:solidFill>
                  <a:srgbClr val="0090BF"/>
                </a:solidFill>
                <a:latin typeface="Franklin Gothic Book" panose="020B0503020102020204"/>
              </a:rPr>
              <a:t>accuracy</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production data</a:t>
            </a:r>
            <a:endParaRPr lang="en-GB" sz="2600" b="0" i="0" u="none" strike="noStrike" kern="1200" cap="none" spc="0" normalizeH="0" baseline="0" noProof="0">
              <a:ln>
                <a:noFill/>
              </a:ln>
              <a:solidFill>
                <a:srgbClr val="002157"/>
              </a:solidFill>
              <a:effectLst/>
              <a:uLnTx/>
              <a:uFillTx/>
              <a:latin typeface="Franklin Gothic Book" panose="020B0503020102020204"/>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276083" y="3315978"/>
            <a:ext cx="79962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GB" sz="2800">
                <a:solidFill>
                  <a:srgbClr val="FFFFFF"/>
                </a:solidFill>
                <a:latin typeface="Franklin Gothic Medium" panose="020B0603020102020204" pitchFamily="34" charset="0"/>
              </a:rPr>
              <a:t>3</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.3</a:t>
            </a:r>
          </a:p>
        </p:txBody>
      </p:sp>
    </p:spTree>
    <p:extLst>
      <p:ext uri="{BB962C8B-B14F-4D97-AF65-F5344CB8AC3E}">
        <p14:creationId xmlns:p14="http://schemas.microsoft.com/office/powerpoint/2010/main" val="3986511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176989" y="3662338"/>
            <a:ext cx="139501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3" y="3163650"/>
            <a:ext cx="5205088" cy="3046988"/>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required to disclose government policies and practices for monitoring oil, gas and mining </a:t>
            </a:r>
            <a:r>
              <a:rPr kumimoji="0" lang="en-GB" sz="3200" b="1" i="0" u="none" strike="noStrike" kern="1200" cap="none" spc="0" normalizeH="0" baseline="0" noProof="0">
                <a:ln>
                  <a:noFill/>
                </a:ln>
                <a:solidFill>
                  <a:srgbClr val="0090BF"/>
                </a:solidFill>
                <a:effectLst/>
                <a:uLnTx/>
                <a:uFillTx/>
                <a:latin typeface="Franklin Gothic Book" panose="020B0503020102020204"/>
                <a:ea typeface="+mn-ea"/>
                <a:cs typeface="+mn-cs"/>
              </a:rPr>
              <a:t>project costs </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and managing </a:t>
            </a:r>
            <a:r>
              <a:rPr kumimoji="0" lang="en-GB" sz="3200" b="1" i="0" u="none" strike="noStrike" kern="1200" cap="none" spc="0" normalizeH="0" baseline="0" noProof="0">
                <a:ln>
                  <a:noFill/>
                </a:ln>
                <a:solidFill>
                  <a:srgbClr val="0090BF"/>
                </a:solidFill>
                <a:effectLst/>
                <a:uLnTx/>
                <a:uFillTx/>
                <a:latin typeface="Franklin Gothic Book" panose="020B0503020102020204"/>
                <a:ea typeface="+mn-ea"/>
                <a:cs typeface="+mn-cs"/>
              </a:rPr>
              <a:t>revenue loss risks</a:t>
            </a: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a:t>
            </a:r>
            <a:r>
              <a:rPr lang="en-GB" b="1">
                <a:solidFill>
                  <a:srgbClr val="89AA2E"/>
                </a:solidFill>
                <a:latin typeface="Franklin Gothic Medium"/>
              </a:rPr>
              <a:t>, PRODUCTION AND REVENUE</a:t>
            </a:r>
            <a:endParaRPr lang="en-US" b="1">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NO" sz="2800">
                <a:solidFill>
                  <a:srgbClr val="FFFFFF"/>
                </a:solidFill>
                <a:latin typeface="Franklin Gothic Medium" panose="020B0603020102020204" pitchFamily="34" charset="0"/>
              </a:rPr>
              <a:t>4.10 (a)</a:t>
            </a:r>
            <a:endPar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488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844480" y="3606920"/>
            <a:ext cx="135344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2" y="3163650"/>
            <a:ext cx="5431657" cy="3108543"/>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expected to disclose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final cost and tax audit reports</a:t>
            </a: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 or summaries of those reports, including costs deemed as non-recoverable / non-deducible, and any additional revenues to be collected as a result</a:t>
            </a:r>
            <a:endPar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endParaRP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NO" sz="2800">
                <a:solidFill>
                  <a:srgbClr val="FFFFFF"/>
                </a:solidFill>
                <a:latin typeface="Franklin Gothic Medium" panose="020B0603020102020204" pitchFamily="34" charset="0"/>
              </a:rPr>
              <a:t>4.10 (b)</a:t>
            </a:r>
            <a:endPar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2024321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783429" y="3870156"/>
            <a:ext cx="173809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2" y="2997391"/>
            <a:ext cx="5431657" cy="3231654"/>
          </a:xfrm>
          <a:prstGeom prst="rect">
            <a:avLst/>
          </a:prstGeom>
          <a:noFill/>
        </p:spPr>
        <p:txBody>
          <a:bodyPr wrap="square" lIns="91440" tIns="45720" rIns="91440" bIns="45720" anchor="t">
            <a:spAutoFit/>
          </a:bodyPr>
          <a:lstStyle/>
          <a:p>
            <a:pPr>
              <a:defRPr/>
            </a:pPr>
            <a:r>
              <a:rPr lang="en-GB" sz="2800">
                <a:solidFill>
                  <a:srgbClr val="002157"/>
                </a:solidFill>
                <a:latin typeface="Franklin Gothic Book" panose="020B0503020102020204"/>
              </a:rPr>
              <a:t>Companies and countries</a:t>
            </a: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 are encouraged to disclose</a:t>
            </a:r>
            <a:r>
              <a:rPr lang="en-GB" sz="2800">
                <a:solidFill>
                  <a:srgbClr val="002157"/>
                </a:solidFill>
                <a:latin typeface="Franklin Gothic Book" panose="020B0503020102020204"/>
              </a:rPr>
              <a:t>: </a:t>
            </a:r>
          </a:p>
          <a:p>
            <a:pPr marL="457200" indent="-457200">
              <a:buFont typeface="Wingdings" pitchFamily="2" charset="2"/>
              <a:buChar char="§"/>
              <a:defRPr/>
            </a:pPr>
            <a:r>
              <a:rPr lang="en-GB" sz="2400">
                <a:solidFill>
                  <a:srgbClr val="002157"/>
                </a:solidFill>
                <a:latin typeface="Franklin Gothic Book" panose="020B0503020102020204"/>
              </a:rPr>
              <a:t>Declared</a:t>
            </a:r>
            <a:r>
              <a:rPr kumimoji="0" lang="en-GB" sz="2400" i="0" u="none" strike="noStrike" kern="1200" cap="none" spc="0" normalizeH="0" baseline="0" noProof="0">
                <a:ln>
                  <a:noFill/>
                </a:ln>
                <a:solidFill>
                  <a:srgbClr val="002157"/>
                </a:solidFill>
                <a:effectLst/>
                <a:uLnTx/>
                <a:uFillTx/>
                <a:latin typeface="Franklin Gothic Book" panose="020B0503020102020204"/>
                <a:ea typeface="+mn-ea"/>
                <a:cs typeface="+mn-cs"/>
              </a:rPr>
              <a:t> costs </a:t>
            </a:r>
            <a:r>
              <a:rPr kumimoji="0" lang="en-GB" sz="2400" b="1" i="0" u="none" strike="noStrike" kern="1200" cap="none" spc="0" normalizeH="0" baseline="0" noProof="0">
                <a:ln>
                  <a:noFill/>
                </a:ln>
                <a:solidFill>
                  <a:srgbClr val="0090BF"/>
                </a:solidFill>
                <a:effectLst/>
                <a:uLnTx/>
                <a:uFillTx/>
                <a:latin typeface="Franklin Gothic Book" panose="020B0503020102020204"/>
                <a:ea typeface="+mn-ea"/>
                <a:cs typeface="+mn-cs"/>
              </a:rPr>
              <a:t>disaggregated by project</a:t>
            </a:r>
            <a:r>
              <a:rPr kumimoji="0" lang="en-GB" sz="2400" b="0" i="0" u="none" strike="noStrike" kern="1200" cap="none" spc="0" normalizeH="0" baseline="0" noProof="0">
                <a:ln>
                  <a:noFill/>
                </a:ln>
                <a:solidFill>
                  <a:srgbClr val="002157"/>
                </a:solidFill>
                <a:effectLst/>
                <a:uLnTx/>
                <a:uFillTx/>
                <a:latin typeface="Franklin Gothic Book" panose="020B0503020102020204"/>
                <a:ea typeface="+mn-ea"/>
                <a:cs typeface="+mn-cs"/>
              </a:rPr>
              <a:t>, and by costs related to operating and capital expenditures</a:t>
            </a:r>
          </a:p>
          <a:p>
            <a:pPr marL="457200" indent="-457200">
              <a:buFont typeface="Wingdings" pitchFamily="2" charset="2"/>
              <a:buChar char="§"/>
              <a:defRPr/>
            </a:pPr>
            <a:r>
              <a:rPr lang="en-GB" sz="2400">
                <a:solidFill>
                  <a:srgbClr val="002157"/>
                </a:solidFill>
                <a:latin typeface="Franklin Gothic Book" panose="020B0503020102020204"/>
              </a:rPr>
              <a:t>Costs</a:t>
            </a:r>
            <a:r>
              <a:rPr kumimoji="0" lang="en-GB" sz="2400" b="0" i="0" u="none" strike="noStrike" kern="1200" cap="none" spc="0" normalizeH="0" baseline="0" noProof="0">
                <a:ln>
                  <a:noFill/>
                </a:ln>
                <a:solidFill>
                  <a:srgbClr val="002157"/>
                </a:solidFill>
                <a:effectLst/>
                <a:uLnTx/>
                <a:uFillTx/>
                <a:latin typeface="Franklin Gothic Book" panose="020B0503020102020204"/>
                <a:ea typeface="+mn-ea"/>
                <a:cs typeface="+mn-cs"/>
              </a:rPr>
              <a:t> incurred </a:t>
            </a:r>
            <a:r>
              <a:rPr kumimoji="0" lang="en-GB" sz="2400" b="1" i="0" u="none" strike="noStrike" kern="1200" cap="none" spc="0" normalizeH="0" baseline="0" noProof="0">
                <a:ln>
                  <a:noFill/>
                </a:ln>
                <a:solidFill>
                  <a:srgbClr val="0090BF"/>
                </a:solidFill>
                <a:effectLst/>
                <a:uLnTx/>
                <a:uFillTx/>
                <a:latin typeface="Franklin Gothic Book" panose="020B0503020102020204"/>
                <a:ea typeface="+mn-ea"/>
                <a:cs typeface="+mn-cs"/>
              </a:rPr>
              <a:t>since the commencement </a:t>
            </a:r>
            <a:r>
              <a:rPr kumimoji="0" lang="en-GB" sz="2400" b="0" i="0" u="none" strike="noStrike" kern="1200" cap="none" spc="0" normalizeH="0" baseline="0" noProof="0">
                <a:ln>
                  <a:noFill/>
                </a:ln>
                <a:solidFill>
                  <a:srgbClr val="002157"/>
                </a:solidFill>
                <a:effectLst/>
                <a:uLnTx/>
                <a:uFillTx/>
                <a:latin typeface="Franklin Gothic Book" panose="020B0503020102020204"/>
                <a:ea typeface="+mn-ea"/>
                <a:cs typeface="+mn-cs"/>
              </a:rPr>
              <a:t>of the project</a:t>
            </a:r>
            <a:b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br>
            <a:endPar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401779" y="1980373"/>
            <a:ext cx="3858492" cy="523220"/>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dirty="0">
                <a:ln>
                  <a:noFill/>
                </a:ln>
                <a:solidFill>
                  <a:srgbClr val="FFFFFF"/>
                </a:solidFill>
                <a:effectLst/>
                <a:uLnTx/>
                <a:uFillTx/>
                <a:latin typeface="Franklin Gothic Medium"/>
              </a:rPr>
              <a:t>Requirement </a:t>
            </a:r>
            <a:r>
              <a:rPr lang="en-NO" sz="2800" dirty="0">
                <a:solidFill>
                  <a:srgbClr val="FFFFFF"/>
                </a:solidFill>
                <a:latin typeface="Franklin Gothic Medium"/>
              </a:rPr>
              <a:t>4.10 (c)</a:t>
            </a:r>
            <a:endParaRPr kumimoji="0" lang="en-NO" sz="2800" b="0" i="0" u="none" strike="noStrike" kern="1200" cap="none" spc="0" normalizeH="0" baseline="0" noProof="0" dirty="0">
              <a:ln>
                <a:noFill/>
              </a:ln>
              <a:solidFill>
                <a:srgbClr val="FFFFFF"/>
              </a:solidFill>
              <a:effectLst/>
              <a:uLnTx/>
              <a:uFillTx/>
              <a:latin typeface="Franklin Gothic Medium"/>
            </a:endParaRPr>
          </a:p>
        </p:txBody>
      </p:sp>
    </p:spTree>
    <p:extLst>
      <p:ext uri="{BB962C8B-B14F-4D97-AF65-F5344CB8AC3E}">
        <p14:creationId xmlns:p14="http://schemas.microsoft.com/office/powerpoint/2010/main" val="330996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p:txBody>
          <a:bodyPr/>
          <a:lstStyle/>
          <a:p>
            <a:r>
              <a:rPr lang="en-NO"/>
              <a:t>Corruption risks in the extractives</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629912" cy="2894309"/>
          </a:xfrm>
        </p:spPr>
        <p:txBody>
          <a:bodyPr>
            <a:noAutofit/>
          </a:bodyPr>
          <a:lstStyle/>
          <a:p>
            <a:pPr>
              <a:defRPr/>
            </a:pPr>
            <a:r>
              <a:rPr kumimoji="0" lang="en-GB" sz="2200" b="0" i="0" u="none" strike="noStrike" kern="1200" cap="none" spc="0" normalizeH="0" baseline="0">
                <a:ln>
                  <a:noFill/>
                </a:ln>
                <a:solidFill>
                  <a:srgbClr val="132856"/>
                </a:solidFill>
                <a:effectLst/>
                <a:uLnTx/>
                <a:uFillTx/>
                <a:latin typeface="Franklin Gothic Book"/>
                <a:ea typeface="+mn-ea"/>
                <a:cs typeface="+mn-cs"/>
              </a:rPr>
              <a:t>Bribery</a:t>
            </a:r>
          </a:p>
          <a:p>
            <a:pPr>
              <a:defRPr/>
            </a:pPr>
            <a:r>
              <a:rPr lang="en-GB" sz="2200">
                <a:latin typeface="Franklin Gothic Book"/>
              </a:rPr>
              <a:t>C</a:t>
            </a:r>
            <a:r>
              <a:rPr kumimoji="0" lang="en-GB" sz="2200" b="0" i="0" u="none" strike="noStrike" kern="1200" cap="none" spc="0" normalizeH="0" baseline="0">
                <a:ln>
                  <a:noFill/>
                </a:ln>
                <a:solidFill>
                  <a:srgbClr val="132856"/>
                </a:solidFill>
                <a:effectLst/>
                <a:uLnTx/>
                <a:uFillTx/>
                <a:latin typeface="Franklin Gothic Book"/>
                <a:ea typeface="+mn-ea"/>
                <a:cs typeface="+mn-cs"/>
              </a:rPr>
              <a:t>ollusion</a:t>
            </a:r>
          </a:p>
          <a:p>
            <a:pPr>
              <a:defRPr/>
            </a:pPr>
            <a:r>
              <a:rPr lang="en-GB" sz="2200">
                <a:latin typeface="Franklin Gothic Book"/>
              </a:rPr>
              <a:t>P</a:t>
            </a:r>
            <a:r>
              <a:rPr kumimoji="0" lang="en-GB" sz="2200" b="0" i="0" u="none" strike="noStrike" kern="1200" cap="none" spc="0" normalizeH="0" baseline="0">
                <a:ln>
                  <a:noFill/>
                </a:ln>
                <a:solidFill>
                  <a:srgbClr val="132856"/>
                </a:solidFill>
                <a:effectLst/>
                <a:uLnTx/>
                <a:uFillTx/>
                <a:latin typeface="Franklin Gothic Book"/>
                <a:ea typeface="+mn-ea"/>
                <a:cs typeface="+mn-cs"/>
              </a:rPr>
              <a:t>olitical capture</a:t>
            </a:r>
          </a:p>
          <a:p>
            <a:pPr>
              <a:defRPr/>
            </a:pPr>
            <a:r>
              <a:rPr kumimoji="0" lang="en-GB" sz="2200" b="0" i="0" u="none" strike="noStrike" kern="1200" cap="none" spc="0" normalizeH="0" baseline="0">
                <a:ln>
                  <a:noFill/>
                </a:ln>
                <a:solidFill>
                  <a:srgbClr val="132856"/>
                </a:solidFill>
                <a:effectLst/>
                <a:uLnTx/>
                <a:uFillTx/>
                <a:latin typeface="Franklin Gothic Book"/>
                <a:ea typeface="+mn-ea"/>
                <a:cs typeface="+mn-cs"/>
              </a:rPr>
              <a:t>Undue influence</a:t>
            </a:r>
          </a:p>
          <a:p>
            <a:pPr>
              <a:defRPr/>
            </a:pPr>
            <a:r>
              <a:rPr kumimoji="0" lang="en-GB" sz="2200" b="0" i="0" u="none" strike="noStrike" kern="1200" cap="none" spc="0" normalizeH="0" baseline="0">
                <a:ln>
                  <a:noFill/>
                </a:ln>
                <a:solidFill>
                  <a:srgbClr val="132856"/>
                </a:solidFill>
                <a:effectLst/>
                <a:uLnTx/>
                <a:uFillTx/>
                <a:latin typeface="Franklin Gothic Book"/>
                <a:ea typeface="+mn-ea"/>
                <a:cs typeface="+mn-cs"/>
              </a:rPr>
              <a:t>Absence of competitive process</a:t>
            </a:r>
          </a:p>
          <a:p>
            <a:endParaRPr lang="en-NO" sz="2200"/>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rgbClr val="00215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LICENSES</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5B8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CONTRACTS</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1">
              <a:alpha val="643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BENEFICIAL OWNERS</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chemeClr val="accent4">
              <a:alpha val="798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STATE-OWNED </a:t>
            </a:r>
            <a:br>
              <a:rPr lang="en-NO" sz="2000" b="1">
                <a:solidFill>
                  <a:srgbClr val="FFFFFF"/>
                </a:solidFill>
              </a:rPr>
            </a:br>
            <a:r>
              <a:rPr lang="en-NO" sz="2000" b="1">
                <a:solidFill>
                  <a:srgbClr val="FFFFFF"/>
                </a:solidFill>
              </a:rPr>
              <a:t>ENTERPRISES</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en-GB" sz="2200" b="0" i="0" u="none" strike="noStrike" kern="1200" cap="none" spc="0" normalizeH="0" baseline="0" noProof="0">
                <a:ln>
                  <a:noFill/>
                </a:ln>
                <a:solidFill>
                  <a:srgbClr val="132856"/>
                </a:solidFill>
                <a:effectLst/>
                <a:uLnTx/>
                <a:uFillTx/>
                <a:latin typeface="Franklin Gothic Book"/>
                <a:ea typeface="+mn-ea"/>
                <a:cs typeface="+mn-cs"/>
              </a:rPr>
              <a:t>Political capture</a:t>
            </a:r>
          </a:p>
          <a:p>
            <a:pPr>
              <a:defRPr/>
            </a:pPr>
            <a:r>
              <a:rPr lang="en-GB" sz="2200">
                <a:latin typeface="Franklin Gothic Book"/>
              </a:rPr>
              <a:t>N</a:t>
            </a:r>
            <a:r>
              <a:rPr kumimoji="0" lang="en-GB" sz="2200" b="0" i="0" u="none" strike="noStrike" kern="1200" cap="none" spc="0" normalizeH="0" baseline="0" noProof="0">
                <a:ln>
                  <a:noFill/>
                </a:ln>
                <a:solidFill>
                  <a:srgbClr val="132856"/>
                </a:solidFill>
                <a:effectLst/>
                <a:uLnTx/>
                <a:uFillTx/>
                <a:latin typeface="Franklin Gothic Book"/>
                <a:ea typeface="+mn-ea"/>
                <a:cs typeface="+mn-cs"/>
              </a:rPr>
              <a:t>on-compliance with laws on fiscal regimes</a:t>
            </a:r>
          </a:p>
          <a:p>
            <a:pPr>
              <a:defRPr/>
            </a:pPr>
            <a:r>
              <a:rPr kumimoji="0" lang="en-GB" sz="2200" b="0" i="0" u="none" strike="noStrike" kern="1200" cap="none" spc="0" normalizeH="0" baseline="0" noProof="0">
                <a:ln>
                  <a:noFill/>
                </a:ln>
                <a:solidFill>
                  <a:srgbClr val="132856"/>
                </a:solidFill>
                <a:effectLst/>
                <a:uLnTx/>
                <a:uFillTx/>
                <a:latin typeface="Franklin Gothic Book"/>
                <a:ea typeface="+mn-ea"/>
                <a:cs typeface="+mn-cs"/>
              </a:rPr>
              <a:t>Conflict of interest</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lang="en-US" sz="2200">
                <a:latin typeface="Franklin Gothic Book"/>
              </a:rPr>
              <a:t>Conflict o</a:t>
            </a:r>
            <a:r>
              <a:rPr kumimoji="0" lang="en-US" sz="2200" b="0" i="0" u="none" strike="noStrike" kern="1200" cap="none" spc="0" normalizeH="0" baseline="0" noProof="0">
                <a:ln>
                  <a:noFill/>
                </a:ln>
                <a:solidFill>
                  <a:srgbClr val="132856"/>
                </a:solidFill>
                <a:effectLst/>
                <a:uLnTx/>
                <a:uFillTx/>
                <a:latin typeface="Franklin Gothic Book"/>
                <a:ea typeface="+mn-ea"/>
                <a:cs typeface="+mn-cs"/>
              </a:rPr>
              <a:t>f interest</a:t>
            </a:r>
          </a:p>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Illicit financial flow</a:t>
            </a:r>
          </a:p>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Shell companies</a:t>
            </a:r>
          </a:p>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Money laundering</a:t>
            </a:r>
            <a:endParaRPr kumimoji="0" lang="nb-NO" sz="2200" b="1" i="0" u="none" strike="noStrike" kern="1200" cap="none" spc="0" normalizeH="0" baseline="0" noProof="0">
              <a:ln>
                <a:noFill/>
              </a:ln>
              <a:solidFill>
                <a:srgbClr val="0090BF"/>
              </a:solidFill>
              <a:effectLst/>
              <a:uLnTx/>
              <a:uFillTx/>
              <a:latin typeface="Franklin Gothic Book" panose="020B0503020102020204" pitchFamily="34" charset="0"/>
              <a:ea typeface="+mn-ea"/>
              <a:cs typeface="+mn-cs"/>
            </a:endParaRP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9" y="3428998"/>
            <a:ext cx="2629912" cy="2894309"/>
          </a:xfrm>
          <a:prstGeom prst="rect">
            <a:avLst/>
          </a:prstGeom>
        </p:spPr>
        <p:txBody>
          <a:bodyPr vert="horz" wrap="square"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Abuse of authority</a:t>
            </a:r>
          </a:p>
          <a:p>
            <a:pPr>
              <a:defRPr/>
            </a:pPr>
            <a:r>
              <a:rPr lang="en-US" sz="2200">
                <a:latin typeface="Franklin Gothic Book"/>
              </a:rPr>
              <a:t>Conflict o</a:t>
            </a:r>
            <a:r>
              <a:rPr kumimoji="0" lang="en-US" sz="2200" b="0" i="0" u="none" strike="noStrike" kern="1200" cap="none" spc="0" normalizeH="0" baseline="0" noProof="0">
                <a:ln>
                  <a:noFill/>
                </a:ln>
                <a:solidFill>
                  <a:srgbClr val="132856"/>
                </a:solidFill>
                <a:effectLst/>
                <a:uLnTx/>
                <a:uFillTx/>
                <a:latin typeface="Franklin Gothic Book"/>
                <a:ea typeface="+mn-ea"/>
                <a:cs typeface="+mn-cs"/>
              </a:rPr>
              <a:t>f interest</a:t>
            </a:r>
          </a:p>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Opaque financial flows</a:t>
            </a:r>
          </a:p>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Misappropriation of funds</a:t>
            </a:r>
            <a:endParaRPr kumimoji="0" lang="nb-NO" sz="2200" b="1" i="0" u="none" strike="noStrike" kern="1200" cap="none" spc="0" normalizeH="0" baseline="0" noProof="0">
              <a:ln>
                <a:noFill/>
              </a:ln>
              <a:solidFill>
                <a:srgbClr val="0090B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494038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933974-7A88-7A98-6F49-A0D091E32A5C}"/>
              </a:ext>
            </a:extLst>
          </p:cNvPr>
          <p:cNvSpPr>
            <a:spLocks noGrp="1"/>
          </p:cNvSpPr>
          <p:nvPr>
            <p:ph type="body" sz="quarter" idx="10"/>
          </p:nvPr>
        </p:nvSpPr>
        <p:spPr/>
        <p:txBody>
          <a:bodyPr/>
          <a:lstStyle/>
          <a:p>
            <a:r>
              <a:rPr lang="en-GB"/>
              <a:t>CASE STUDY</a:t>
            </a:r>
          </a:p>
        </p:txBody>
      </p:sp>
      <p:sp>
        <p:nvSpPr>
          <p:cNvPr id="3" name="Text Placeholder 2">
            <a:extLst>
              <a:ext uri="{FF2B5EF4-FFF2-40B4-BE49-F238E27FC236}">
                <a16:creationId xmlns:a16="http://schemas.microsoft.com/office/drawing/2014/main" id="{EF89B821-2B5A-EC54-7E00-C8EA2CE31520}"/>
              </a:ext>
            </a:extLst>
          </p:cNvPr>
          <p:cNvSpPr>
            <a:spLocks noGrp="1"/>
          </p:cNvSpPr>
          <p:nvPr>
            <p:ph type="body" sz="quarter" idx="11"/>
          </p:nvPr>
        </p:nvSpPr>
        <p:spPr>
          <a:xfrm>
            <a:off x="1003243" y="2971701"/>
            <a:ext cx="9085637" cy="1281646"/>
          </a:xfrm>
        </p:spPr>
        <p:txBody>
          <a:bodyPr vert="horz" lIns="91440" tIns="45720" rIns="91440" bIns="45720" rtlCol="0" anchor="t">
            <a:normAutofit/>
          </a:bodyPr>
          <a:lstStyle/>
          <a:p>
            <a:r>
              <a:rPr lang="en-GB">
                <a:latin typeface="Franklin Gothic Demi"/>
              </a:rPr>
              <a:t>Republic of the </a:t>
            </a:r>
            <a:br>
              <a:rPr lang="en-GB">
                <a:latin typeface="Franklin Gothic Demi"/>
              </a:rPr>
            </a:br>
            <a:r>
              <a:rPr lang="en-GB">
                <a:latin typeface="Franklin Gothic Demi"/>
              </a:rPr>
              <a:t>Congo</a:t>
            </a:r>
            <a:endParaRPr lang="en-GB"/>
          </a:p>
        </p:txBody>
      </p:sp>
      <p:sp>
        <p:nvSpPr>
          <p:cNvPr id="4" name="Text Placeholder 3">
            <a:extLst>
              <a:ext uri="{FF2B5EF4-FFF2-40B4-BE49-F238E27FC236}">
                <a16:creationId xmlns:a16="http://schemas.microsoft.com/office/drawing/2014/main" id="{3E4B11F2-5FF9-2182-1468-5108A5172090}"/>
              </a:ext>
            </a:extLst>
          </p:cNvPr>
          <p:cNvSpPr>
            <a:spLocks noGrp="1"/>
          </p:cNvSpPr>
          <p:nvPr>
            <p:ph type="body" sz="quarter" idx="12"/>
          </p:nvPr>
        </p:nvSpPr>
        <p:spPr>
          <a:xfrm>
            <a:off x="1003244" y="4158236"/>
            <a:ext cx="3818138" cy="914400"/>
          </a:xfrm>
        </p:spPr>
        <p:txBody>
          <a:bodyPr vert="horz" lIns="91440" tIns="45720" rIns="91440" bIns="45720" rtlCol="0" anchor="t">
            <a:noAutofit/>
          </a:bodyPr>
          <a:lstStyle/>
          <a:p>
            <a:pPr marL="0" indent="0">
              <a:buNone/>
            </a:pPr>
            <a:r>
              <a:rPr lang="en-GB" sz="2800" b="1">
                <a:ea typeface="+mj-lt"/>
                <a:cs typeface="+mj-lt"/>
              </a:rPr>
              <a:t>Using production and current revenues to model and forecast future revenues </a:t>
            </a:r>
            <a:endParaRPr lang="en-US" sz="2800" b="1"/>
          </a:p>
        </p:txBody>
      </p:sp>
      <p:sp>
        <p:nvSpPr>
          <p:cNvPr id="5" name="Text Placeholder 4">
            <a:extLst>
              <a:ext uri="{FF2B5EF4-FFF2-40B4-BE49-F238E27FC236}">
                <a16:creationId xmlns:a16="http://schemas.microsoft.com/office/drawing/2014/main" id="{AA5C4426-A14E-12AE-B047-17B99D04DCF5}"/>
              </a:ext>
            </a:extLst>
          </p:cNvPr>
          <p:cNvSpPr>
            <a:spLocks noGrp="1"/>
          </p:cNvSpPr>
          <p:nvPr>
            <p:ph type="body" sz="quarter" idx="13"/>
          </p:nvPr>
        </p:nvSpPr>
        <p:spPr/>
        <p:txBody>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pic>
        <p:nvPicPr>
          <p:cNvPr id="10" name="Picture 9" descr="A green outline of a map&#10;&#10;Description automatically generated">
            <a:extLst>
              <a:ext uri="{FF2B5EF4-FFF2-40B4-BE49-F238E27FC236}">
                <a16:creationId xmlns:a16="http://schemas.microsoft.com/office/drawing/2014/main" id="{FACE05F1-FFA0-4896-01EB-D7E617493C6C}"/>
              </a:ext>
            </a:extLst>
          </p:cNvPr>
          <p:cNvPicPr>
            <a:picLocks noChangeAspect="1"/>
          </p:cNvPicPr>
          <p:nvPr/>
        </p:nvPicPr>
        <p:blipFill>
          <a:blip r:embed="rId3"/>
          <a:stretch>
            <a:fillRect/>
          </a:stretch>
        </p:blipFill>
        <p:spPr>
          <a:xfrm>
            <a:off x="7550464" y="501886"/>
            <a:ext cx="4191000" cy="4191000"/>
          </a:xfrm>
          <a:prstGeom prst="rect">
            <a:avLst/>
          </a:prstGeom>
        </p:spPr>
      </p:pic>
      <p:pic>
        <p:nvPicPr>
          <p:cNvPr id="8" name="Picture 7" descr="A graph of a company's revenue&#10;&#10;Description automatically generated with medium confidence">
            <a:extLst>
              <a:ext uri="{FF2B5EF4-FFF2-40B4-BE49-F238E27FC236}">
                <a16:creationId xmlns:a16="http://schemas.microsoft.com/office/drawing/2014/main" id="{39C31C9A-B449-6774-000A-EC962040E4B9}"/>
              </a:ext>
            </a:extLst>
          </p:cNvPr>
          <p:cNvPicPr>
            <a:picLocks noChangeAspect="1"/>
          </p:cNvPicPr>
          <p:nvPr/>
        </p:nvPicPr>
        <p:blipFill>
          <a:blip r:embed="rId4"/>
          <a:stretch>
            <a:fillRect/>
          </a:stretch>
        </p:blipFill>
        <p:spPr>
          <a:xfrm>
            <a:off x="5100506" y="2978105"/>
            <a:ext cx="5814666" cy="34295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6752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C64F6-7E18-7543-7F4B-DB090548186D}"/>
              </a:ext>
            </a:extLst>
          </p:cNvPr>
          <p:cNvSpPr>
            <a:spLocks noGrp="1"/>
          </p:cNvSpPr>
          <p:nvPr>
            <p:ph type="body" sz="quarter" idx="11"/>
          </p:nvPr>
        </p:nvSpPr>
        <p:spPr>
          <a:xfrm>
            <a:off x="1003243" y="3429000"/>
            <a:ext cx="5330397" cy="1289564"/>
          </a:xfrm>
        </p:spPr>
        <p:txBody>
          <a:bodyPr vert="horz" lIns="91440" tIns="45720" rIns="91440" bIns="45720" rtlCol="0" anchor="t">
            <a:normAutofit/>
          </a:bodyPr>
          <a:lstStyle/>
          <a:p>
            <a:r>
              <a:rPr lang="nb-NO" b="0" err="1">
                <a:latin typeface="Franklin Gothic Medium"/>
              </a:rPr>
              <a:t>Multi</a:t>
            </a:r>
            <a:r>
              <a:rPr lang="nb-NO" b="0">
                <a:latin typeface="Franklin Gothic Medium"/>
              </a:rPr>
              <a:t>-stakeholder </a:t>
            </a:r>
            <a:r>
              <a:rPr lang="nb-NO" b="0" err="1">
                <a:latin typeface="Franklin Gothic Medium"/>
              </a:rPr>
              <a:t>group</a:t>
            </a:r>
            <a:r>
              <a:rPr lang="nb-NO" b="0">
                <a:latin typeface="Franklin Gothic Medium"/>
              </a:rPr>
              <a:t> (MSG) </a:t>
            </a:r>
            <a:r>
              <a:rPr lang="nb-NO" b="0" err="1">
                <a:latin typeface="Franklin Gothic Medium"/>
              </a:rPr>
              <a:t>oversight</a:t>
            </a:r>
            <a:endParaRPr lang="en-GB" b="0">
              <a:solidFill>
                <a:srgbClr val="000000"/>
              </a:solidFill>
              <a:latin typeface="Franklin Gothic Medium"/>
            </a:endParaRPr>
          </a:p>
          <a:p>
            <a:endParaRPr lang="en-GB" b="0">
              <a:latin typeface="Franklin Gothic Medium"/>
            </a:endParaRPr>
          </a:p>
        </p:txBody>
      </p:sp>
      <p:sp>
        <p:nvSpPr>
          <p:cNvPr id="3" name="Text Placeholder 2">
            <a:extLst>
              <a:ext uri="{FF2B5EF4-FFF2-40B4-BE49-F238E27FC236}">
                <a16:creationId xmlns:a16="http://schemas.microsoft.com/office/drawing/2014/main" id="{84E49863-6521-0FC0-FAFA-6DEE73AE2882}"/>
              </a:ext>
            </a:extLst>
          </p:cNvPr>
          <p:cNvSpPr>
            <a:spLocks noGrp="1"/>
          </p:cNvSpPr>
          <p:nvPr>
            <p:ph type="body" sz="quarter" idx="10"/>
          </p:nvPr>
        </p:nvSpPr>
        <p:spPr/>
        <p:txBody>
          <a:bodyPr vert="horz" lIns="91440" tIns="45720" rIns="91440" bIns="45720" rtlCol="0" anchor="t">
            <a:noAutofit/>
          </a:bodyPr>
          <a:lstStyle/>
          <a:p>
            <a:r>
              <a:rPr lang="en-GB">
                <a:latin typeface="Franklin Gothic Medium"/>
              </a:rPr>
              <a:t>KEY ASPECT</a:t>
            </a:r>
            <a:endParaRPr lang="en-GB"/>
          </a:p>
        </p:txBody>
      </p:sp>
      <p:pic>
        <p:nvPicPr>
          <p:cNvPr id="12" name="Picture 11" descr="A person standing in front of a group of people&#10;&#10;Description automatically generated">
            <a:extLst>
              <a:ext uri="{FF2B5EF4-FFF2-40B4-BE49-F238E27FC236}">
                <a16:creationId xmlns:a16="http://schemas.microsoft.com/office/drawing/2014/main" id="{27C24BB3-CDC5-4FA5-1B50-F75185AD0B6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E58FE5AC-9425-E400-12D5-1C8DF1A15F67}"/>
              </a:ext>
            </a:extLst>
          </p:cNvPr>
          <p:cNvSpPr/>
          <p:nvPr/>
        </p:nvSpPr>
        <p:spPr>
          <a:xfrm>
            <a:off x="6816392" y="3903"/>
            <a:ext cx="5374186" cy="6872929"/>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167080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234715"/>
            <a:ext cx="5704648" cy="4139708"/>
          </a:xfrm>
        </p:spPr>
        <p:txBody>
          <a:bodyPr>
            <a:normAutofit/>
          </a:bodyPr>
          <a:lstStyle/>
          <a:p>
            <a:r>
              <a:rPr lang="en-GB" sz="3000"/>
              <a:t>Tackle corruption issues through </a:t>
            </a:r>
            <a:r>
              <a:rPr lang="en-GB" sz="3000" b="1">
                <a:solidFill>
                  <a:srgbClr val="0090BF"/>
                </a:solidFill>
              </a:rPr>
              <a:t>public debate</a:t>
            </a:r>
          </a:p>
          <a:p>
            <a:r>
              <a:rPr lang="en-GB" sz="3000">
                <a:effectLst/>
                <a:latin typeface="Franklin Gothic Book" panose="020B0503020102020204" pitchFamily="34" charset="0"/>
                <a:ea typeface="Calibri" panose="020F0502020204030204" pitchFamily="34" charset="0"/>
                <a:cs typeface="Times New Roman" panose="02020603050405020304" pitchFamily="18" charset="0"/>
              </a:rPr>
              <a:t>Empower </a:t>
            </a:r>
            <a:r>
              <a:rPr lang="en-US" sz="3000">
                <a:effectLst/>
                <a:latin typeface="Franklin Gothic Book" panose="020B0503020102020204" pitchFamily="34" charset="0"/>
                <a:ea typeface="Calibri" panose="020F0502020204030204" pitchFamily="34" charset="0"/>
                <a:cs typeface="Times New Roman" panose="02020603050405020304" pitchFamily="18" charset="0"/>
              </a:rPr>
              <a:t>MSGs with a </a:t>
            </a:r>
            <a:r>
              <a:rPr lang="en-US" sz="3000" b="1">
                <a:solidFill>
                  <a:srgbClr val="0090BF"/>
                </a:solidFill>
              </a:rPr>
              <a:t>mandate</a:t>
            </a:r>
            <a:r>
              <a:rPr lang="en-US" sz="3000">
                <a:effectLst/>
                <a:latin typeface="Franklin Gothic Book" panose="020B0503020102020204" pitchFamily="34" charset="0"/>
                <a:ea typeface="Calibri" panose="020F0502020204030204" pitchFamily="34" charset="0"/>
                <a:cs typeface="Times New Roman" panose="02020603050405020304" pitchFamily="18" charset="0"/>
              </a:rPr>
              <a:t> to engaging with corruption issues</a:t>
            </a:r>
          </a:p>
          <a:p>
            <a:r>
              <a:rPr lang="en-US" sz="3000">
                <a:latin typeface="Franklin Gothic Book" panose="020B0503020102020204" pitchFamily="34" charset="0"/>
                <a:ea typeface="Calibri" panose="020F0502020204030204" pitchFamily="34" charset="0"/>
                <a:cs typeface="Times New Roman" panose="02020603050405020304" pitchFamily="18" charset="0"/>
              </a:rPr>
              <a:t>Engage </a:t>
            </a:r>
            <a:r>
              <a:rPr lang="en-US" sz="3000" b="1">
                <a:solidFill>
                  <a:srgbClr val="0090BF"/>
                </a:solidFill>
              </a:rPr>
              <a:t>companies and SOEs </a:t>
            </a:r>
            <a:r>
              <a:rPr lang="en-US" sz="3000">
                <a:effectLst/>
                <a:latin typeface="Franklin Gothic Book" panose="020B0503020102020204" pitchFamily="34" charset="0"/>
                <a:ea typeface="Calibri" panose="020F0502020204030204" pitchFamily="34" charset="0"/>
                <a:cs typeface="Times New Roman" panose="02020603050405020304" pitchFamily="18" charset="0"/>
              </a:rPr>
              <a:t>in the efforts to prevent corruption</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D24329"/>
              </a:solidFill>
            </a:endParaRPr>
          </a:p>
        </p:txBody>
      </p:sp>
      <p:sp>
        <p:nvSpPr>
          <p:cNvPr id="8" name="Picture Placeholder 7">
            <a:extLst>
              <a:ext uri="{FF2B5EF4-FFF2-40B4-BE49-F238E27FC236}">
                <a16:creationId xmlns:a16="http://schemas.microsoft.com/office/drawing/2014/main" id="{9823DCC7-DDFB-CD4C-A6B1-976517CE254A}"/>
              </a:ext>
            </a:extLst>
          </p:cNvPr>
          <p:cNvSpPr>
            <a:spLocks noGrp="1"/>
          </p:cNvSpPr>
          <p:nvPr>
            <p:ph type="pic" sz="quarter" idx="14"/>
          </p:nvPr>
        </p:nvSpPr>
        <p:spPr/>
        <p:txBody>
          <a:bodyPr/>
          <a:lstStyle/>
          <a:p>
            <a:endParaRPr lang="en-NO"/>
          </a:p>
        </p:txBody>
      </p:sp>
      <p:pic>
        <p:nvPicPr>
          <p:cNvPr id="10" name="Picture 9" descr="A person standing in front of a group of people&#10;&#10;Description automatically generated">
            <a:extLst>
              <a:ext uri="{FF2B5EF4-FFF2-40B4-BE49-F238E27FC236}">
                <a16:creationId xmlns:a16="http://schemas.microsoft.com/office/drawing/2014/main" id="{14899059-CF6F-80EE-F1F1-71F518D69D4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2" name="Rectangle 11">
            <a:extLst>
              <a:ext uri="{FF2B5EF4-FFF2-40B4-BE49-F238E27FC236}">
                <a16:creationId xmlns:a16="http://schemas.microsoft.com/office/drawing/2014/main" id="{262433A4-17DD-F934-8275-4CF39C137E17}"/>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81180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4BCA5CE-5594-70A4-4990-D6A893C4403F}"/>
              </a:ext>
            </a:extLst>
          </p:cNvPr>
          <p:cNvCxnSpPr>
            <a:cxnSpLocks/>
          </p:cNvCxnSpPr>
          <p:nvPr/>
        </p:nvCxnSpPr>
        <p:spPr>
          <a:xfrm>
            <a:off x="5050354" y="5839598"/>
            <a:ext cx="130233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4962" y="2931748"/>
            <a:ext cx="5674280" cy="3323987"/>
          </a:xfrm>
          <a:prstGeom prst="rect">
            <a:avLst/>
          </a:prstGeom>
          <a:noFill/>
        </p:spPr>
        <p:txBody>
          <a:bodyPr wrap="square" lIns="91440" tIns="45720" rIns="91440" bIns="45720" anchor="t">
            <a:spAutoFit/>
          </a:bodyPr>
          <a:lstStyle/>
          <a:p>
            <a:pPr>
              <a:defRPr/>
            </a:pP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Reporting companies are expected to publish an </a:t>
            </a:r>
            <a:r>
              <a:rPr lang="en-GB" sz="2100" b="1">
                <a:solidFill>
                  <a:srgbClr val="0090BF"/>
                </a:solidFill>
                <a:latin typeface="Franklin Gothic Book" panose="020B0503020102020204"/>
              </a:rPr>
              <a:t>anti-corruption policy </a:t>
            </a: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setting out how the company manages corruption risk, </a:t>
            </a:r>
            <a:r>
              <a:rPr lang="en-GB" sz="2100">
                <a:solidFill>
                  <a:srgbClr val="002157"/>
                </a:solidFill>
                <a:latin typeface="Franklin Gothic Book" panose="020B0503020102020204"/>
              </a:rPr>
              <a:t>incl.  </a:t>
            </a:r>
            <a:r>
              <a:rPr lang="en-GB" sz="2100" b="1">
                <a:solidFill>
                  <a:srgbClr val="0090BF"/>
                </a:solidFill>
                <a:latin typeface="Franklin Gothic Book" panose="020B0503020102020204"/>
              </a:rPr>
              <a:t>use of beneficial ownership data</a:t>
            </a:r>
            <a:r>
              <a:rPr lang="en-GB" sz="2100">
                <a:solidFill>
                  <a:srgbClr val="002157"/>
                </a:solidFill>
                <a:latin typeface="Franklin Gothic Book" panose="020B0503020102020204"/>
              </a:rPr>
              <a:t>. </a:t>
            </a:r>
          </a:p>
          <a:p>
            <a:pPr marR="0" lvl="0" algn="l" defTabSz="457200" rtl="0" eaLnBrk="1" fontAlgn="auto" latinLnBrk="0" hangingPunct="1">
              <a:lnSpc>
                <a:spcPct val="100000"/>
              </a:lnSpc>
              <a:spcBef>
                <a:spcPts val="0"/>
              </a:spcBef>
              <a:spcAft>
                <a:spcPts val="0"/>
              </a:spcAft>
              <a:buClrTx/>
              <a:buSzTx/>
              <a:tabLst/>
              <a:defRPr/>
            </a:pPr>
            <a:endParaRPr lang="en-GB" sz="2100">
              <a:solidFill>
                <a:srgbClr val="002157"/>
              </a:solidFill>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r>
              <a:rPr lang="en-GB" sz="2100">
                <a:solidFill>
                  <a:srgbClr val="002157"/>
                </a:solidFill>
                <a:latin typeface="Franklin Gothic Book" panose="020B0503020102020204"/>
              </a:rPr>
              <a:t>Companies</a:t>
            </a: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 on the MSG are expected to engage in </a:t>
            </a:r>
            <a:r>
              <a:rPr lang="en-GB" sz="2100" b="1">
                <a:solidFill>
                  <a:srgbClr val="0090BF"/>
                </a:solidFill>
                <a:latin typeface="Franklin Gothic Book" panose="020B0503020102020204"/>
              </a:rPr>
              <a:t>rigorous due diligence </a:t>
            </a: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processes.</a:t>
            </a:r>
            <a:endParaRPr lang="en-GB" sz="2100" b="0" i="0" u="none" strike="noStrike" kern="1200" cap="none" spc="0" normalizeH="0" baseline="0" noProof="0">
              <a:ln>
                <a:noFill/>
              </a:ln>
              <a:solidFill>
                <a:srgbClr val="002157"/>
              </a:solidFill>
              <a:effectLst/>
              <a:uLnTx/>
              <a:uFillTx/>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endParaRPr lang="en-GB" sz="2100">
              <a:solidFill>
                <a:srgbClr val="002157"/>
              </a:solidFill>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Other reporting companies are also encouraged to engage in </a:t>
            </a:r>
            <a:r>
              <a:rPr lang="en-GB" sz="2100" b="1">
                <a:solidFill>
                  <a:srgbClr val="0090BF"/>
                </a:solidFill>
                <a:latin typeface="Franklin Gothic Book" panose="020B0503020102020204"/>
              </a:rPr>
              <a:t>rigorous due diligence </a:t>
            </a: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processes.</a:t>
            </a:r>
            <a:endParaRPr lang="en-GB" sz="2100" b="1">
              <a:solidFill>
                <a:srgbClr val="0090BF"/>
              </a:solidFill>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000000"/>
              </a:solidFill>
              <a:latin typeface="Franklin Gothic Medium"/>
            </a:endParaRPr>
          </a:p>
          <a:p>
            <a:endParaRPr lang="en-GB"/>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3882553"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882553" y="3289466"/>
            <a:ext cx="100785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31C1CD8-3CC8-AEAB-19EB-E5F02EDE51BE}"/>
              </a:ext>
            </a:extLst>
          </p:cNvPr>
          <p:cNvCxnSpPr>
            <a:cxnSpLocks/>
          </p:cNvCxnSpPr>
          <p:nvPr/>
        </p:nvCxnSpPr>
        <p:spPr>
          <a:xfrm>
            <a:off x="4138008" y="4888130"/>
            <a:ext cx="100785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08F3F01-1F42-C62D-F82F-1EB9779D7361}"/>
              </a:ext>
            </a:extLst>
          </p:cNvPr>
          <p:cNvSpPr>
            <a:spLocks noGrp="1"/>
          </p:cNvSpPr>
          <p:nvPr>
            <p:ph type="pic" sz="quarter" idx="14"/>
          </p:nvPr>
        </p:nvSpPr>
        <p:spPr/>
        <p:txBody>
          <a:bodyPr/>
          <a:lstStyle/>
          <a:p>
            <a:endParaRPr lang="en-NO"/>
          </a:p>
        </p:txBody>
      </p:sp>
      <p:pic>
        <p:nvPicPr>
          <p:cNvPr id="14" name="Picture 13" descr="A person standing in front of a group of people&#10;&#10;Description automatically generated">
            <a:extLst>
              <a:ext uri="{FF2B5EF4-FFF2-40B4-BE49-F238E27FC236}">
                <a16:creationId xmlns:a16="http://schemas.microsoft.com/office/drawing/2014/main" id="{0079C4FF-A351-126E-6F19-579FBF0DC8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6" name="Rectangle 15">
            <a:extLst>
              <a:ext uri="{FF2B5EF4-FFF2-40B4-BE49-F238E27FC236}">
                <a16:creationId xmlns:a16="http://schemas.microsoft.com/office/drawing/2014/main" id="{4FA588B3-635C-D140-AA12-4CBB2E92780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7" name="TextBox 6">
            <a:extLst>
              <a:ext uri="{FF2B5EF4-FFF2-40B4-BE49-F238E27FC236}">
                <a16:creationId xmlns:a16="http://schemas.microsoft.com/office/drawing/2014/main" id="{C3F6F713-E1E5-F4BA-0A5A-EBA4DE5F1E8D}"/>
              </a:ext>
            </a:extLst>
          </p:cNvPr>
          <p:cNvSpPr txBox="1"/>
          <p:nvPr/>
        </p:nvSpPr>
        <p:spPr>
          <a:xfrm>
            <a:off x="572477" y="1891323"/>
            <a:ext cx="3251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latin typeface="Franklin Gothic Medium"/>
            </a:endParaRPr>
          </a:p>
        </p:txBody>
      </p:sp>
      <p:sp>
        <p:nvSpPr>
          <p:cNvPr id="8" name="TextBox 10">
            <a:extLst>
              <a:ext uri="{FF2B5EF4-FFF2-40B4-BE49-F238E27FC236}">
                <a16:creationId xmlns:a16="http://schemas.microsoft.com/office/drawing/2014/main" id="{11C627C2-837B-6B30-1710-38E35ACE278E}"/>
              </a:ext>
            </a:extLst>
          </p:cNvPr>
          <p:cNvSpPr txBox="1"/>
          <p:nvPr/>
        </p:nvSpPr>
        <p:spPr>
          <a:xfrm>
            <a:off x="926762" y="2008341"/>
            <a:ext cx="4624114" cy="52322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NO" sz="2800" b="1" i="0" u="none" strike="noStrike" kern="1200" cap="none" spc="0" normalizeH="0" baseline="0" noProof="0">
                <a:ln>
                  <a:noFill/>
                </a:ln>
                <a:solidFill>
                  <a:srgbClr val="FFFFFF"/>
                </a:solidFill>
                <a:effectLst/>
                <a:uLnTx/>
                <a:uFillTx/>
                <a:latin typeface="Franklin Gothic Medium"/>
              </a:rPr>
              <a:t>Requirement </a:t>
            </a:r>
            <a:r>
              <a:rPr lang="nb-NO" sz="2800" b="1">
                <a:solidFill>
                  <a:srgbClr val="FFFFFF"/>
                </a:solidFill>
                <a:latin typeface="Franklin Gothic Medium"/>
              </a:rPr>
              <a:t>1.2</a:t>
            </a:r>
            <a:endParaRPr lang="en-US" sz="2800" b="1"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Tree>
    <p:extLst>
      <p:ext uri="{BB962C8B-B14F-4D97-AF65-F5344CB8AC3E}">
        <p14:creationId xmlns:p14="http://schemas.microsoft.com/office/powerpoint/2010/main" val="2876397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552779" y="3413373"/>
            <a:ext cx="121310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0162" y="2961259"/>
            <a:ext cx="5077502" cy="3108543"/>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MSGs are required to consider issues linked to the governance of the extractive industries, including complementary activities</a:t>
            </a:r>
            <a:r>
              <a:rPr lang="en-GB" sz="2800">
                <a:solidFill>
                  <a:srgbClr val="002157"/>
                </a:solidFill>
                <a:latin typeface="Franklin Gothic Book" panose="020B0503020102020204"/>
              </a:rPr>
              <a:t> </a:t>
            </a: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related to </a:t>
            </a:r>
            <a:br>
              <a:rPr lang="en-GB" sz="2800">
                <a:solidFill>
                  <a:srgbClr val="002157"/>
                </a:solidFill>
                <a:latin typeface="Franklin Gothic Book" panose="020B0503020102020204"/>
              </a:rPr>
            </a:br>
            <a:r>
              <a:rPr lang="en-GB" sz="2800" b="1">
                <a:solidFill>
                  <a:srgbClr val="0090BF"/>
                </a:solidFill>
                <a:latin typeface="Franklin Gothic Book" panose="020B0503020102020204"/>
              </a:rPr>
              <a:t>anti-corruption</a:t>
            </a:r>
            <a:r>
              <a:rPr lang="en-GB" sz="2800" b="1">
                <a:solidFill>
                  <a:srgbClr val="002157"/>
                </a:solidFill>
                <a:latin typeface="Franklin Gothic Book" panose="020B0503020102020204"/>
              </a:rPr>
              <a:t>, </a:t>
            </a:r>
            <a:r>
              <a:rPr lang="en-GB" sz="2800">
                <a:solidFill>
                  <a:srgbClr val="002157"/>
                </a:solidFill>
                <a:latin typeface="Franklin Gothic Book" panose="020B0503020102020204"/>
              </a:rPr>
              <a:t>where applicable</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D24329"/>
              </a:solidFill>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64624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D24329"/>
              </a:solidFill>
              <a:effectLst/>
              <a:uLnTx/>
              <a:uFillTx/>
              <a:latin typeface="Franklin Gothic Book" panose="020B0503020102020204"/>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1</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4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b vii</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14" name="Picture Placeholder 13">
            <a:extLst>
              <a:ext uri="{FF2B5EF4-FFF2-40B4-BE49-F238E27FC236}">
                <a16:creationId xmlns:a16="http://schemas.microsoft.com/office/drawing/2014/main" id="{DDA188EC-825A-766D-347D-9DA122101C61}"/>
              </a:ext>
            </a:extLst>
          </p:cNvPr>
          <p:cNvSpPr>
            <a:spLocks noGrp="1"/>
          </p:cNvSpPr>
          <p:nvPr>
            <p:ph type="pic" sz="quarter" idx="14"/>
          </p:nvPr>
        </p:nvSpPr>
        <p:spPr/>
        <p:txBody>
          <a:bodyPr/>
          <a:lstStyle/>
          <a:p>
            <a:endParaRPr lang="en-NO"/>
          </a:p>
        </p:txBody>
      </p:sp>
      <p:pic>
        <p:nvPicPr>
          <p:cNvPr id="16" name="Picture 15" descr="A person standing in front of a group of people&#10;&#10;Description automatically generated">
            <a:extLst>
              <a:ext uri="{FF2B5EF4-FFF2-40B4-BE49-F238E27FC236}">
                <a16:creationId xmlns:a16="http://schemas.microsoft.com/office/drawing/2014/main" id="{90730331-2D45-9412-3CD1-FF3475A40C5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8" name="Rectangle 17">
            <a:extLst>
              <a:ext uri="{FF2B5EF4-FFF2-40B4-BE49-F238E27FC236}">
                <a16:creationId xmlns:a16="http://schemas.microsoft.com/office/drawing/2014/main" id="{B7F80203-F389-611D-1F50-1C72D088482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1416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935667" y="3460137"/>
            <a:ext cx="825053" cy="82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3755" y="2956359"/>
            <a:ext cx="5507045" cy="3046988"/>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MSGs </a:t>
            </a:r>
            <a:r>
              <a:rPr lang="en-GB" sz="3200" b="1">
                <a:solidFill>
                  <a:srgbClr val="0090BF"/>
                </a:solidFill>
                <a:latin typeface="Franklin Gothic Book" panose="020B0503020102020204"/>
              </a:rPr>
              <a:t>work plan </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must </a:t>
            </a:r>
            <a:br>
              <a:rPr lang="en-GB" sz="3200">
                <a:solidFill>
                  <a:srgbClr val="002157"/>
                </a:solidFill>
                <a:latin typeface="Franklin Gothic Book" panose="020B0503020102020204"/>
              </a:rPr>
            </a:b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include EITI implementation </a:t>
            </a:r>
            <a:r>
              <a:rPr lang="en-GB" sz="3200" b="1">
                <a:solidFill>
                  <a:srgbClr val="0090BF"/>
                </a:solidFill>
                <a:latin typeface="Franklin Gothic Book" panose="020B0503020102020204"/>
              </a:rPr>
              <a:t>objectives</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 that reflect national priorities, including issues related to</a:t>
            </a:r>
            <a:r>
              <a:rPr lang="en-GB" sz="3200">
                <a:solidFill>
                  <a:srgbClr val="002157"/>
                </a:solidFill>
                <a:latin typeface="Franklin Gothic Book" panose="020B0503020102020204"/>
              </a:rPr>
              <a:t> </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corruption</a:t>
            </a:r>
            <a:r>
              <a:rPr lang="en-GB" sz="3200">
                <a:solidFill>
                  <a:srgbClr val="002157"/>
                </a:solidFill>
                <a:latin typeface="Franklin Gothic Book" panose="020B0503020102020204"/>
              </a:rPr>
              <a:t>, </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where applicable</a:t>
            </a:r>
            <a:endParaRPr lang="en-GB" sz="3200" b="1">
              <a:solidFill>
                <a:srgbClr val="0090BF"/>
              </a:solidFill>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000000"/>
              </a:solidFill>
              <a:latin typeface="Franklin Gothic Medium"/>
            </a:endParaRPr>
          </a:p>
          <a:p>
            <a:endParaRPr lang="en-GB">
              <a:solidFill>
                <a:srgbClr val="000000"/>
              </a:solidFill>
              <a:latin typeface="Franklin Gothic Medium"/>
            </a:endParaRPr>
          </a:p>
          <a:p>
            <a:endParaRPr lang="en-GB"/>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434508"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1</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5</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 </a:t>
            </a:r>
            <a:r>
              <a:rPr lang="en-GB" sz="2800" err="1">
                <a:solidFill>
                  <a:srgbClr val="FFFFFF"/>
                </a:solidFill>
                <a:latin typeface="Franklin Gothic Medium" panose="020B0603020102020204" pitchFamily="34" charset="0"/>
              </a:rPr>
              <a:t>i</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D246FF20-E6BE-D02F-2FCE-DC7479B75B0C}"/>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4B4C27B6-356A-40B4-EB0D-9B2F7AAC9D9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0F2E09D5-8F7F-88C3-E2FE-A14303809882}"/>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068625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460491" y="4255000"/>
            <a:ext cx="13414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6344" y="2950426"/>
            <a:ext cx="4975067" cy="3108543"/>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In line with Expectation 7 for </a:t>
            </a:r>
            <a:br>
              <a:rPr lang="en-GB" sz="2800">
                <a:solidFill>
                  <a:srgbClr val="002157"/>
                </a:solidFill>
                <a:latin typeface="Franklin Gothic Book" panose="020B0503020102020204"/>
              </a:rPr>
            </a:b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EITI supporting companies, SOEs are expected to publish</a:t>
            </a:r>
            <a:r>
              <a:rPr lang="en-GB" sz="2800">
                <a:solidFill>
                  <a:srgbClr val="002157"/>
                </a:solidFill>
                <a:latin typeface="Franklin Gothic Book" panose="020B0503020102020204"/>
              </a:rPr>
              <a:t> </a:t>
            </a:r>
            <a:endParaRPr lang="en-GB" sz="2800" b="0" i="0" u="none" strike="noStrike" kern="1200" cap="none" spc="0" normalizeH="0" baseline="0" noProof="0">
              <a:ln>
                <a:noFill/>
              </a:ln>
              <a:solidFill>
                <a:srgbClr val="002157"/>
              </a:solidFill>
              <a:effectLst/>
              <a:uLnTx/>
              <a:uFillTx/>
              <a:latin typeface="Franklin Gothic Book" panose="020B0503020102020204"/>
            </a:endParaRPr>
          </a:p>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their </a:t>
            </a:r>
            <a:r>
              <a:rPr lang="en-GB" sz="2800" b="1">
                <a:solidFill>
                  <a:srgbClr val="0090BF"/>
                </a:solidFill>
                <a:latin typeface="Franklin Gothic Book" panose="020B0503020102020204"/>
              </a:rPr>
              <a:t>anti-corruption policies </a:t>
            </a:r>
            <a:br>
              <a:rPr lang="en-GB" sz="2800" b="1">
                <a:solidFill>
                  <a:srgbClr val="0090BF"/>
                </a:solidFill>
                <a:latin typeface="Franklin Gothic Book" panose="020B0503020102020204"/>
              </a:rPr>
            </a:b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and encouraged to engage in </a:t>
            </a:r>
            <a:r>
              <a:rPr lang="en-GB" sz="2800" b="1">
                <a:solidFill>
                  <a:srgbClr val="0090BF"/>
                </a:solidFill>
                <a:latin typeface="Franklin Gothic Book" panose="020B0503020102020204"/>
              </a:rPr>
              <a:t>rigorous due diligence </a:t>
            </a:r>
            <a:r>
              <a:rPr lang="en-GB" sz="2800" err="1">
                <a:solidFill>
                  <a:srgbClr val="002157"/>
                </a:solidFill>
                <a:latin typeface="Franklin Gothic Book" panose="020B0503020102020204"/>
              </a:rPr>
              <a:t>proce</a:t>
            </a:r>
            <a:r>
              <a:rPr kumimoji="0" lang="en-GB" sz="2800" b="0" i="0" u="none" strike="noStrike" kern="1200" cap="none" spc="0" normalizeH="0" baseline="0" noProof="0" err="1">
                <a:ln>
                  <a:noFill/>
                </a:ln>
                <a:solidFill>
                  <a:srgbClr val="002157"/>
                </a:solidFill>
                <a:effectLst/>
                <a:uLnTx/>
                <a:uFillTx/>
                <a:latin typeface="Franklin Gothic Book" panose="020B0503020102020204"/>
                <a:ea typeface="+mn-ea"/>
                <a:cs typeface="+mn-cs"/>
              </a:rPr>
              <a:t>sses</a:t>
            </a:r>
            <a:endParaRPr lang="en-GB" sz="2800" b="1">
              <a:solidFill>
                <a:srgbClr val="0090BF"/>
              </a:solidFill>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D24329"/>
              </a:solidFill>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24961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4070"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GB" sz="2800">
                <a:solidFill>
                  <a:srgbClr val="FFFFFF"/>
                </a:solidFill>
                <a:latin typeface="Franklin Gothic Medium" panose="020B0603020102020204" pitchFamily="34" charset="0"/>
              </a:rPr>
              <a:t>2</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6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c</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1FAD411A-8A87-DF3E-CEEF-90D5FB0C1496}"/>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06B4E328-CC59-67D7-36C3-1E31436A9E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CD766644-8A1D-CBE5-B292-8ED81A553804}"/>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411698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2813812" y="3536117"/>
            <a:ext cx="1992414" cy="1235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5" name="Picture Placeholder 14" descr="A red rectangular object with black border&#10;&#10;Description automatically generated">
            <a:extLst>
              <a:ext uri="{FF2B5EF4-FFF2-40B4-BE49-F238E27FC236}">
                <a16:creationId xmlns:a16="http://schemas.microsoft.com/office/drawing/2014/main" id="{BF8BF33F-A2B2-1A10-7B5E-DE2782336415}"/>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p:blipFill>
        <p:spPr>
          <a:xfrm>
            <a:off x="4035" y="1894301"/>
            <a:ext cx="4547287" cy="712182"/>
          </a:xfrm>
        </p:spPr>
      </p:pic>
      <p:sp>
        <p:nvSpPr>
          <p:cNvPr id="13" name="TextBox 12">
            <a:extLst>
              <a:ext uri="{FF2B5EF4-FFF2-40B4-BE49-F238E27FC236}">
                <a16:creationId xmlns:a16="http://schemas.microsoft.com/office/drawing/2014/main" id="{8EB26EBA-577A-424B-DF26-16AEE5C434EF}"/>
              </a:ext>
            </a:extLst>
          </p:cNvPr>
          <p:cNvSpPr txBox="1"/>
          <p:nvPr/>
        </p:nvSpPr>
        <p:spPr>
          <a:xfrm>
            <a:off x="925963" y="2997212"/>
            <a:ext cx="5308600" cy="3046988"/>
          </a:xfrm>
          <a:prstGeom prst="rect">
            <a:avLst/>
          </a:prstGeom>
          <a:noFill/>
        </p:spPr>
        <p:txBody>
          <a:bodyPr wrap="square" lIns="91440" tIns="45720" rIns="91440" bIns="45720" anchor="t">
            <a:spAutoFit/>
          </a:bodyPr>
          <a:lstStyle/>
          <a:p>
            <a:pPr>
              <a:defRPr/>
            </a:pPr>
            <a:r>
              <a:rPr lang="en-GB" sz="3200">
                <a:solidFill>
                  <a:srgbClr val="002157"/>
                </a:solidFill>
                <a:latin typeface="Franklin Gothic Book" panose="020B0503020102020204"/>
              </a:rPr>
              <a:t>MSGs are encouraged to disclose data beyond the EITI Requirements that would enhance </a:t>
            </a:r>
            <a:r>
              <a:rPr lang="en-GB" sz="3200" b="1">
                <a:solidFill>
                  <a:srgbClr val="0090BF"/>
                </a:solidFill>
                <a:latin typeface="Franklin Gothic Book" panose="020B0503020102020204"/>
              </a:rPr>
              <a:t>public debate </a:t>
            </a:r>
            <a:r>
              <a:rPr lang="en-GB" sz="3200">
                <a:solidFill>
                  <a:srgbClr val="002157"/>
                </a:solidFill>
                <a:latin typeface="Franklin Gothic Book" panose="020B0503020102020204"/>
              </a:rPr>
              <a:t>on extractive sector governance, including on </a:t>
            </a:r>
            <a:r>
              <a:rPr lang="en-GB" sz="3200" b="1">
                <a:solidFill>
                  <a:srgbClr val="0090BF"/>
                </a:solidFill>
                <a:latin typeface="Franklin Gothic Book" panose="020B0503020102020204"/>
              </a:rPr>
              <a:t>corruption risks</a:t>
            </a:r>
            <a:endParaRPr lang="en-GB" sz="3200" b="1">
              <a:solidFill>
                <a:srgbClr val="002157"/>
              </a:solidFill>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D24329"/>
              </a:solidFill>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0437"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GB" sz="2800">
                <a:solidFill>
                  <a:srgbClr val="FFFFFF"/>
                </a:solidFill>
                <a:latin typeface="Franklin Gothic Medium" panose="020B0603020102020204" pitchFamily="34" charset="0"/>
              </a:rPr>
              <a:t>7</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1</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c iii</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9" name="Picture 8" descr="A person standing in front of a group of people&#10;&#10;Description automatically generated">
            <a:extLst>
              <a:ext uri="{FF2B5EF4-FFF2-40B4-BE49-F238E27FC236}">
                <a16:creationId xmlns:a16="http://schemas.microsoft.com/office/drawing/2014/main" id="{C6DBDD12-6AF0-6AD0-2AA4-44EAB7CE559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8A6F7142-B607-56DB-FA3B-C694841F0EDB}"/>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20218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CCE395-5830-BCB8-9BC1-5B71B24918F8}"/>
              </a:ext>
            </a:extLst>
          </p:cNvPr>
          <p:cNvSpPr/>
          <p:nvPr/>
        </p:nvSpPr>
        <p:spPr>
          <a:xfrm>
            <a:off x="636493" y="2050017"/>
            <a:ext cx="11555508" cy="4470703"/>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pic>
        <p:nvPicPr>
          <p:cNvPr id="42" name="Picture 41" descr="A map of the country&#10;&#10;Description automatically generated">
            <a:extLst>
              <a:ext uri="{FF2B5EF4-FFF2-40B4-BE49-F238E27FC236}">
                <a16:creationId xmlns:a16="http://schemas.microsoft.com/office/drawing/2014/main" id="{87E8E095-F95D-4A05-E766-BAE08F7FD89B}"/>
              </a:ext>
            </a:extLst>
          </p:cNvPr>
          <p:cNvPicPr>
            <a:picLocks noChangeAspect="1"/>
          </p:cNvPicPr>
          <p:nvPr/>
        </p:nvPicPr>
        <p:blipFill>
          <a:blip r:embed="rId3">
            <a:alphaModFix amt="20000"/>
          </a:blip>
          <a:stretch>
            <a:fillRect/>
          </a:stretch>
        </p:blipFill>
        <p:spPr>
          <a:xfrm>
            <a:off x="7136564" y="605392"/>
            <a:ext cx="6087453" cy="6073211"/>
          </a:xfrm>
          <a:prstGeom prst="rect">
            <a:avLst/>
          </a:prstGeom>
        </p:spPr>
      </p:pic>
      <p:sp>
        <p:nvSpPr>
          <p:cNvPr id="4" name="Text Placeholder 3">
            <a:extLst>
              <a:ext uri="{FF2B5EF4-FFF2-40B4-BE49-F238E27FC236}">
                <a16:creationId xmlns:a16="http://schemas.microsoft.com/office/drawing/2014/main" id="{C99A339E-749F-BFB5-7AEA-4DD16D5F5904}"/>
              </a:ext>
            </a:extLst>
          </p:cNvPr>
          <p:cNvSpPr>
            <a:spLocks noGrp="1"/>
          </p:cNvSpPr>
          <p:nvPr>
            <p:ph type="body" sz="quarter" idx="10"/>
          </p:nvPr>
        </p:nvSpPr>
        <p:spPr/>
        <p:txBody>
          <a:bodyPr/>
          <a:lstStyle/>
          <a:p>
            <a:r>
              <a:rPr lang="en-GB">
                <a:solidFill>
                  <a:srgbClr val="D24329"/>
                </a:solidFill>
                <a:latin typeface="Franklin Gothic Medium"/>
              </a:rPr>
              <a:t>MSG OVERSIGHT </a:t>
            </a:r>
            <a:endParaRPr lang="en-GB">
              <a:solidFill>
                <a:srgbClr val="D24329"/>
              </a:solidFill>
            </a:endParaRPr>
          </a:p>
          <a:p>
            <a:endParaRPr lang="en-NO"/>
          </a:p>
        </p:txBody>
      </p:sp>
      <p:sp>
        <p:nvSpPr>
          <p:cNvPr id="6" name="Rectangle 5">
            <a:extLst>
              <a:ext uri="{FF2B5EF4-FFF2-40B4-BE49-F238E27FC236}">
                <a16:creationId xmlns:a16="http://schemas.microsoft.com/office/drawing/2014/main" id="{F66DB2F7-51CF-8629-E11A-7A6B9694D3E0}"/>
              </a:ext>
            </a:extLst>
          </p:cNvPr>
          <p:cNvSpPr/>
          <p:nvPr/>
        </p:nvSpPr>
        <p:spPr>
          <a:xfrm>
            <a:off x="0" y="1341533"/>
            <a:ext cx="562381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3" name="Freeform 5">
            <a:extLst>
              <a:ext uri="{FF2B5EF4-FFF2-40B4-BE49-F238E27FC236}">
                <a16:creationId xmlns:a16="http://schemas.microsoft.com/office/drawing/2014/main" id="{65B97266-099D-A440-FC5A-E8CB3461911D}"/>
              </a:ext>
            </a:extLst>
          </p:cNvPr>
          <p:cNvSpPr>
            <a:spLocks noChangeArrowheads="1"/>
          </p:cNvSpPr>
          <p:nvPr/>
        </p:nvSpPr>
        <p:spPr bwMode="auto">
          <a:xfrm>
            <a:off x="433891" y="3111832"/>
            <a:ext cx="2072605" cy="3103213"/>
          </a:xfrm>
          <a:prstGeom prst="rect">
            <a:avLst/>
          </a:prstGeom>
          <a:solidFill>
            <a:srgbClr val="002157"/>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en-US" sz="1700" kern="0">
                <a:solidFill>
                  <a:srgbClr val="FFFFFF"/>
                </a:solidFill>
                <a:latin typeface="+mj-lt"/>
              </a:rPr>
              <a:t>2020</a:t>
            </a:r>
          </a:p>
          <a:p>
            <a:pPr marL="0" marR="0" lvl="0" indent="0" algn="ctr" defTabSz="1828434" eaLnBrk="1" fontAlgn="auto" latinLnBrk="0" hangingPunct="1">
              <a:lnSpc>
                <a:spcPct val="100000"/>
              </a:lnSpc>
              <a:spcBef>
                <a:spcPts val="0"/>
              </a:spcBef>
              <a:spcAft>
                <a:spcPts val="0"/>
              </a:spcAft>
              <a:buClrTx/>
              <a:buSzTx/>
              <a:buFontTx/>
              <a:buNone/>
              <a:tabLst/>
              <a:defRPr/>
            </a:pPr>
            <a:r>
              <a:rPr lang="en-US" sz="1700" kern="0">
                <a:solidFill>
                  <a:srgbClr val="FFFFFF"/>
                </a:solidFill>
                <a:latin typeface="+mj-lt"/>
              </a:rPr>
              <a:t> Media houses report a corruption case following a leak</a:t>
            </a:r>
            <a:endParaRPr kumimoji="0" lang="en-US" sz="1700" b="0" i="0" u="none" strike="noStrike" kern="0" cap="none" spc="0" normalizeH="0" baseline="0" noProof="0">
              <a:ln>
                <a:noFill/>
              </a:ln>
              <a:solidFill>
                <a:srgbClr val="FFFFFF"/>
              </a:solidFill>
              <a:effectLst/>
              <a:uLnTx/>
              <a:uFillTx/>
              <a:latin typeface="+mj-lt"/>
            </a:endParaRPr>
          </a:p>
        </p:txBody>
      </p:sp>
      <p:sp>
        <p:nvSpPr>
          <p:cNvPr id="24" name="Freeform 5">
            <a:extLst>
              <a:ext uri="{FF2B5EF4-FFF2-40B4-BE49-F238E27FC236}">
                <a16:creationId xmlns:a16="http://schemas.microsoft.com/office/drawing/2014/main" id="{FF78B6BE-16C6-5109-F790-E7E05EB13307}"/>
              </a:ext>
            </a:extLst>
          </p:cNvPr>
          <p:cNvSpPr>
            <a:spLocks noChangeArrowheads="1"/>
          </p:cNvSpPr>
          <p:nvPr/>
        </p:nvSpPr>
        <p:spPr bwMode="auto">
          <a:xfrm>
            <a:off x="2778674" y="3111832"/>
            <a:ext cx="2072605" cy="3103213"/>
          </a:xfrm>
          <a:prstGeom prst="rect">
            <a:avLst/>
          </a:prstGeom>
          <a:solidFill>
            <a:schemeClr val="bg1"/>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en-US" sz="1700" kern="0">
                <a:solidFill>
                  <a:srgbClr val="FFFFFF"/>
                </a:solidFill>
                <a:latin typeface="+mj-lt"/>
              </a:rPr>
              <a:t>CSO member raised the case in the MSG, demand public statement from government</a:t>
            </a:r>
            <a:endParaRPr kumimoji="0" lang="en-US" sz="1700" b="0" i="0" u="none" strike="noStrike" kern="0" cap="none" spc="0" normalizeH="0" baseline="0" noProof="0">
              <a:ln>
                <a:noFill/>
              </a:ln>
              <a:solidFill>
                <a:srgbClr val="FFFFFF"/>
              </a:solidFill>
              <a:effectLst/>
              <a:uLnTx/>
              <a:uFillTx/>
              <a:latin typeface="+mj-lt"/>
            </a:endParaRPr>
          </a:p>
        </p:txBody>
      </p:sp>
      <p:sp>
        <p:nvSpPr>
          <p:cNvPr id="25" name="Freeform 5">
            <a:extLst>
              <a:ext uri="{FF2B5EF4-FFF2-40B4-BE49-F238E27FC236}">
                <a16:creationId xmlns:a16="http://schemas.microsoft.com/office/drawing/2014/main" id="{C30694CD-251D-C01C-CEF0-F3D01DAA7A37}"/>
              </a:ext>
            </a:extLst>
          </p:cNvPr>
          <p:cNvSpPr>
            <a:spLocks noChangeArrowheads="1"/>
          </p:cNvSpPr>
          <p:nvPr/>
        </p:nvSpPr>
        <p:spPr bwMode="auto">
          <a:xfrm>
            <a:off x="5086017" y="3111832"/>
            <a:ext cx="2072605" cy="3103213"/>
          </a:xfrm>
          <a:prstGeom prst="rect">
            <a:avLst/>
          </a:prstGeom>
          <a:solidFill>
            <a:srgbClr val="0090BF"/>
          </a:solidFill>
          <a:ln>
            <a:noFill/>
          </a:ln>
          <a:effectLst/>
        </p:spPr>
        <p:txBody>
          <a:bodyPr wrap="square" tIns="1475999" anchor="t">
            <a:no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en-US" sz="1700" kern="0">
                <a:solidFill>
                  <a:srgbClr val="FFFFFF"/>
                </a:solidFill>
                <a:latin typeface="+mj-lt"/>
              </a:rPr>
              <a:t>Government orders the Anticorruption Bureau to investigate the case</a:t>
            </a:r>
            <a:endParaRPr kumimoji="0" lang="en-US" sz="1700" b="0" i="0" u="none" strike="noStrike" kern="0" cap="none" spc="0" normalizeH="0" baseline="0" noProof="0">
              <a:ln>
                <a:noFill/>
              </a:ln>
              <a:solidFill>
                <a:srgbClr val="FFFFFF"/>
              </a:solidFill>
              <a:effectLst/>
              <a:uLnTx/>
              <a:uFillTx/>
              <a:latin typeface="+mj-lt"/>
            </a:endParaRPr>
          </a:p>
        </p:txBody>
      </p:sp>
      <p:sp>
        <p:nvSpPr>
          <p:cNvPr id="26" name="Freeform 5">
            <a:extLst>
              <a:ext uri="{FF2B5EF4-FFF2-40B4-BE49-F238E27FC236}">
                <a16:creationId xmlns:a16="http://schemas.microsoft.com/office/drawing/2014/main" id="{08262724-2C8B-6D52-A53A-1824FF2DAE51}"/>
              </a:ext>
            </a:extLst>
          </p:cNvPr>
          <p:cNvSpPr>
            <a:spLocks noChangeArrowheads="1"/>
          </p:cNvSpPr>
          <p:nvPr/>
        </p:nvSpPr>
        <p:spPr bwMode="auto">
          <a:xfrm>
            <a:off x="7408280" y="3111833"/>
            <a:ext cx="2072604" cy="3103213"/>
          </a:xfrm>
          <a:prstGeom prst="rect">
            <a:avLst/>
          </a:prstGeom>
          <a:solidFill>
            <a:schemeClr val="bg2"/>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en-GB" sz="1700" kern="0">
                <a:solidFill>
                  <a:srgbClr val="FFFFFF"/>
                </a:solidFill>
                <a:latin typeface="+mj-lt"/>
              </a:rPr>
              <a:t>ACB concludes investigations, arrests offender</a:t>
            </a:r>
            <a:endParaRPr kumimoji="0" lang="en-US" sz="1700" b="0" i="0" u="none" strike="noStrike" kern="0" cap="none" spc="0" normalizeH="0" baseline="0" noProof="0">
              <a:ln>
                <a:noFill/>
              </a:ln>
              <a:solidFill>
                <a:srgbClr val="FFFFFF"/>
              </a:solidFill>
              <a:effectLst/>
              <a:uLnTx/>
              <a:uFillTx/>
              <a:latin typeface="+mj-lt"/>
            </a:endParaRPr>
          </a:p>
        </p:txBody>
      </p:sp>
      <p:sp>
        <p:nvSpPr>
          <p:cNvPr id="27" name="Freeform 5">
            <a:extLst>
              <a:ext uri="{FF2B5EF4-FFF2-40B4-BE49-F238E27FC236}">
                <a16:creationId xmlns:a16="http://schemas.microsoft.com/office/drawing/2014/main" id="{235340EA-0BA8-709E-8007-E6D6F0975E98}"/>
              </a:ext>
            </a:extLst>
          </p:cNvPr>
          <p:cNvSpPr>
            <a:spLocks noChangeArrowheads="1"/>
          </p:cNvSpPr>
          <p:nvPr/>
        </p:nvSpPr>
        <p:spPr bwMode="auto">
          <a:xfrm>
            <a:off x="9753061" y="3111833"/>
            <a:ext cx="2072604" cy="3103213"/>
          </a:xfrm>
          <a:prstGeom prst="rect">
            <a:avLst/>
          </a:prstGeom>
          <a:solidFill>
            <a:schemeClr val="accent1">
              <a:lumMod val="40000"/>
              <a:lumOff val="60000"/>
            </a:schemeClr>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en-GB" sz="1800">
                <a:solidFill>
                  <a:srgbClr val="002157"/>
                </a:solidFill>
              </a:rPr>
              <a:t>2023</a:t>
            </a:r>
          </a:p>
          <a:p>
            <a:pPr marL="0" marR="0" lvl="0" indent="0" algn="ctr" defTabSz="1828434" eaLnBrk="1" fontAlgn="auto" latinLnBrk="0" hangingPunct="1">
              <a:lnSpc>
                <a:spcPct val="100000"/>
              </a:lnSpc>
              <a:spcBef>
                <a:spcPts val="0"/>
              </a:spcBef>
              <a:spcAft>
                <a:spcPts val="0"/>
              </a:spcAft>
              <a:buClrTx/>
              <a:buSzTx/>
              <a:buFontTx/>
              <a:buNone/>
              <a:tabLst/>
              <a:defRPr/>
            </a:pPr>
            <a:r>
              <a:rPr lang="en-GB" sz="1800">
                <a:solidFill>
                  <a:srgbClr val="002157"/>
                </a:solidFill>
              </a:rPr>
              <a:t>Malawi EITI develops an anti-corruption strategy</a:t>
            </a:r>
            <a:endParaRPr kumimoji="0" lang="en-US" sz="1700" b="0" i="0" u="none" strike="noStrike" kern="0" cap="none" spc="0" normalizeH="0" baseline="0" noProof="0">
              <a:ln>
                <a:noFill/>
              </a:ln>
              <a:solidFill>
                <a:srgbClr val="002157"/>
              </a:solidFill>
              <a:effectLst/>
              <a:uLnTx/>
              <a:uFillTx/>
              <a:latin typeface="+mj-lt"/>
            </a:endParaRPr>
          </a:p>
        </p:txBody>
      </p:sp>
      <p:pic>
        <p:nvPicPr>
          <p:cNvPr id="28" name="Graphic 27" descr="Money outline">
            <a:extLst>
              <a:ext uri="{FF2B5EF4-FFF2-40B4-BE49-F238E27FC236}">
                <a16:creationId xmlns:a16="http://schemas.microsoft.com/office/drawing/2014/main" id="{88964D07-6607-9E86-1DCF-DCD7C8A95FD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2993" y="3403563"/>
            <a:ext cx="914400" cy="914400"/>
          </a:xfrm>
          <a:prstGeom prst="rect">
            <a:avLst/>
          </a:prstGeom>
        </p:spPr>
      </p:pic>
      <p:pic>
        <p:nvPicPr>
          <p:cNvPr id="29" name="Graphic 28" descr="Social network outline">
            <a:extLst>
              <a:ext uri="{FF2B5EF4-FFF2-40B4-BE49-F238E27FC236}">
                <a16:creationId xmlns:a16="http://schemas.microsoft.com/office/drawing/2014/main" id="{1846F224-B62B-F8D4-ECD3-05D4AE7A561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338184" y="3403563"/>
            <a:ext cx="914400" cy="914400"/>
          </a:xfrm>
          <a:prstGeom prst="rect">
            <a:avLst/>
          </a:prstGeom>
        </p:spPr>
      </p:pic>
      <p:pic>
        <p:nvPicPr>
          <p:cNvPr id="30" name="Graphic 29" descr="Radio microphone with solid fill">
            <a:extLst>
              <a:ext uri="{FF2B5EF4-FFF2-40B4-BE49-F238E27FC236}">
                <a16:creationId xmlns:a16="http://schemas.microsoft.com/office/drawing/2014/main" id="{99543D3C-A39D-54C9-065B-15D235BFC3B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41740" y="3403563"/>
            <a:ext cx="914400" cy="914400"/>
          </a:xfrm>
          <a:prstGeom prst="rect">
            <a:avLst/>
          </a:prstGeom>
        </p:spPr>
      </p:pic>
      <p:pic>
        <p:nvPicPr>
          <p:cNvPr id="31" name="Graphic 30" descr="Magnifying glass outline">
            <a:extLst>
              <a:ext uri="{FF2B5EF4-FFF2-40B4-BE49-F238E27FC236}">
                <a16:creationId xmlns:a16="http://schemas.microsoft.com/office/drawing/2014/main" id="{3D1D4F2A-E035-EB84-8B14-EA3EEB2BD7E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006972" y="3403563"/>
            <a:ext cx="914400" cy="914400"/>
          </a:xfrm>
          <a:prstGeom prst="rect">
            <a:avLst/>
          </a:prstGeom>
        </p:spPr>
      </p:pic>
      <p:pic>
        <p:nvPicPr>
          <p:cNvPr id="32" name="Graphic 31" descr="Checklist outline">
            <a:extLst>
              <a:ext uri="{FF2B5EF4-FFF2-40B4-BE49-F238E27FC236}">
                <a16:creationId xmlns:a16="http://schemas.microsoft.com/office/drawing/2014/main" id="{620EC4C4-9AEB-EAA7-4592-36BDF398F86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332163" y="3403563"/>
            <a:ext cx="914400" cy="914400"/>
          </a:xfrm>
          <a:prstGeom prst="rect">
            <a:avLst/>
          </a:prstGeom>
        </p:spPr>
      </p:pic>
      <p:sp>
        <p:nvSpPr>
          <p:cNvPr id="33" name="Triangle 32">
            <a:extLst>
              <a:ext uri="{FF2B5EF4-FFF2-40B4-BE49-F238E27FC236}">
                <a16:creationId xmlns:a16="http://schemas.microsoft.com/office/drawing/2014/main" id="{07A7683E-3BEE-BC75-B670-2406EEAA0B8C}"/>
              </a:ext>
            </a:extLst>
          </p:cNvPr>
          <p:cNvSpPr/>
          <p:nvPr/>
        </p:nvSpPr>
        <p:spPr>
          <a:xfrm rot="5400000">
            <a:off x="1777073" y="4535840"/>
            <a:ext cx="1708821" cy="255196"/>
          </a:xfrm>
          <a:prstGeom prst="triangle">
            <a:avLst/>
          </a:prstGeom>
          <a:solidFill>
            <a:srgbClr val="002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4" name="Triangle 33">
            <a:extLst>
              <a:ext uri="{FF2B5EF4-FFF2-40B4-BE49-F238E27FC236}">
                <a16:creationId xmlns:a16="http://schemas.microsoft.com/office/drawing/2014/main" id="{066DD389-CD66-0B66-ECCF-779513ED8BB1}"/>
              </a:ext>
            </a:extLst>
          </p:cNvPr>
          <p:cNvSpPr/>
          <p:nvPr/>
        </p:nvSpPr>
        <p:spPr>
          <a:xfrm rot="5400000">
            <a:off x="4102263" y="4682022"/>
            <a:ext cx="1708821" cy="25519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5" name="Triangle 34">
            <a:extLst>
              <a:ext uri="{FF2B5EF4-FFF2-40B4-BE49-F238E27FC236}">
                <a16:creationId xmlns:a16="http://schemas.microsoft.com/office/drawing/2014/main" id="{43AD01E3-9BC5-FA22-631B-95C7FBB9C91E}"/>
              </a:ext>
            </a:extLst>
          </p:cNvPr>
          <p:cNvSpPr/>
          <p:nvPr/>
        </p:nvSpPr>
        <p:spPr>
          <a:xfrm rot="5400000">
            <a:off x="6418015" y="4682021"/>
            <a:ext cx="1708821" cy="255196"/>
          </a:xfrm>
          <a:prstGeom prst="triangle">
            <a:avLst/>
          </a:prstGeom>
          <a:solidFill>
            <a:srgbClr val="009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6" name="Triangle 35">
            <a:extLst>
              <a:ext uri="{FF2B5EF4-FFF2-40B4-BE49-F238E27FC236}">
                <a16:creationId xmlns:a16="http://schemas.microsoft.com/office/drawing/2014/main" id="{100E6AC3-3830-D221-7810-4A42B4BC475C}"/>
              </a:ext>
            </a:extLst>
          </p:cNvPr>
          <p:cNvSpPr/>
          <p:nvPr/>
        </p:nvSpPr>
        <p:spPr>
          <a:xfrm rot="5400000">
            <a:off x="8754072" y="4682020"/>
            <a:ext cx="1708821" cy="255196"/>
          </a:xfrm>
          <a:prstGeom prst="triangle">
            <a:avLst/>
          </a:prstGeom>
          <a:solidFill>
            <a:srgbClr val="00C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9" name="Text Placeholder 9">
            <a:extLst>
              <a:ext uri="{FF2B5EF4-FFF2-40B4-BE49-F238E27FC236}">
                <a16:creationId xmlns:a16="http://schemas.microsoft.com/office/drawing/2014/main" id="{A9D526C1-E543-2C56-B435-EE49FF6FF6A1}"/>
              </a:ext>
            </a:extLst>
          </p:cNvPr>
          <p:cNvSpPr txBox="1">
            <a:spLocks/>
          </p:cNvSpPr>
          <p:nvPr/>
        </p:nvSpPr>
        <p:spPr>
          <a:xfrm>
            <a:off x="1026104" y="1449524"/>
            <a:ext cx="4355366"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800" b="0" i="0" kern="1200" baseline="0">
                <a:solidFill>
                  <a:schemeClr val="bg2"/>
                </a:solidFill>
                <a:latin typeface="Franklin Gothic Medium" panose="020B0603020102020204" pitchFamily="34" charset="0"/>
                <a:ea typeface="+mn-ea"/>
                <a:cs typeface="+mn-cs"/>
              </a:defRPr>
            </a:lvl2pPr>
            <a:lvl3pPr marL="9875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3pPr>
            <a:lvl4pPr marL="14447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4pPr>
            <a:lvl5pPr marL="1901952" indent="0" algn="l" defTabSz="457200" rtl="0" eaLnBrk="1" latinLnBrk="0" hangingPunct="1">
              <a:lnSpc>
                <a:spcPct val="94000"/>
              </a:lnSpc>
              <a:spcBef>
                <a:spcPts val="500"/>
              </a:spcBef>
              <a:spcAft>
                <a:spcPts val="200"/>
              </a:spcAft>
              <a:buFont typeface="Franklin Gothic Book" panose="020B0503020102020204" pitchFamily="34" charset="0"/>
              <a:buNone/>
              <a:defRPr lang="en-US" sz="2000" b="0" i="0" kern="1200" baseline="0">
                <a:solidFill>
                  <a:schemeClr val="bg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en-GB"/>
              <a:t>CASE STUDY: MALAWI</a:t>
            </a:r>
          </a:p>
        </p:txBody>
      </p:sp>
      <p:sp>
        <p:nvSpPr>
          <p:cNvPr id="41" name="TextBox 40">
            <a:extLst>
              <a:ext uri="{FF2B5EF4-FFF2-40B4-BE49-F238E27FC236}">
                <a16:creationId xmlns:a16="http://schemas.microsoft.com/office/drawing/2014/main" id="{A9CCC40E-E070-A5BF-9DDD-FBA30DBFA649}"/>
              </a:ext>
            </a:extLst>
          </p:cNvPr>
          <p:cNvSpPr txBox="1"/>
          <p:nvPr/>
        </p:nvSpPr>
        <p:spPr>
          <a:xfrm>
            <a:off x="889967" y="2348971"/>
            <a:ext cx="8728184" cy="461665"/>
          </a:xfrm>
          <a:prstGeom prst="rect">
            <a:avLst/>
          </a:prstGeom>
          <a:noFill/>
        </p:spPr>
        <p:txBody>
          <a:bodyPr wrap="square">
            <a:spAutoFit/>
          </a:bodyPr>
          <a:lstStyle/>
          <a:p>
            <a:r>
              <a:rPr lang="en-GB" sz="2400">
                <a:solidFill>
                  <a:srgbClr val="002060"/>
                </a:solidFill>
                <a:ea typeface="+mj-lt"/>
                <a:cs typeface="+mj-lt"/>
              </a:rPr>
              <a:t>Leveraging the MSG to address a corruption case</a:t>
            </a:r>
            <a:endParaRPr lang="en-NO" sz="2400"/>
          </a:p>
        </p:txBody>
      </p:sp>
    </p:spTree>
    <p:extLst>
      <p:ext uri="{BB962C8B-B14F-4D97-AF65-F5344CB8AC3E}">
        <p14:creationId xmlns:p14="http://schemas.microsoft.com/office/powerpoint/2010/main" val="2044571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642812" y="2540471"/>
            <a:ext cx="3602617" cy="1409657"/>
          </a:xfrm>
        </p:spPr>
        <p:txBody>
          <a:bodyPr/>
          <a:lstStyle/>
          <a:p>
            <a:r>
              <a:rPr lang="en-GB"/>
              <a:t>Guidance is being updated!</a:t>
            </a:r>
            <a:br>
              <a:rPr lang="en-GB"/>
            </a:br>
            <a:br>
              <a:rPr lang="en-GB"/>
            </a:br>
            <a:r>
              <a:rPr lang="en-GB" sz="3200">
                <a:latin typeface="+mj-lt"/>
              </a:rPr>
              <a:t>Consult our guidance at </a:t>
            </a:r>
            <a:r>
              <a:rPr lang="en-GB" sz="3200">
                <a:latin typeface="+mj-lt"/>
                <a:hlinkClick r:id="rId3"/>
              </a:rPr>
              <a:t>eiti.org/guide</a:t>
            </a:r>
            <a:endParaRPr lang="en-NO">
              <a:latin typeface="+mj-lt"/>
            </a:endParaRPr>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61232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p:txBody>
          <a:bodyPr/>
          <a:lstStyle/>
          <a:p>
            <a:r>
              <a:rPr lang="en-NO"/>
              <a:t>Corruption risks in the extractives</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629912" cy="2894309"/>
          </a:xfrm>
        </p:spPr>
        <p:txBody>
          <a:bodyPr>
            <a:noAutofit/>
          </a:bodyPr>
          <a:lstStyle/>
          <a:p>
            <a:pPr>
              <a:defRPr/>
            </a:pPr>
            <a:r>
              <a:rPr lang="en-US" sz="1900">
                <a:latin typeface="Franklin Gothic Book" panose="020B0503020102020204"/>
              </a:rPr>
              <a:t>Opaque</a:t>
            </a: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 tenders</a:t>
            </a:r>
            <a:endParaRPr lang="en-US" sz="1900">
              <a:latin typeface="Franklin Gothic Book" panose="020B0503020102020204"/>
            </a:endParaRPr>
          </a:p>
          <a:p>
            <a:pPr>
              <a:defRPr/>
            </a:pP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Inappropriate </a:t>
            </a:r>
            <a:b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b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trading benchmarks</a:t>
            </a:r>
            <a:endParaRPr lang="en-US" sz="1900">
              <a:latin typeface="Franklin Gothic Book" panose="020B0503020102020204"/>
            </a:endParaRPr>
          </a:p>
          <a:p>
            <a:pPr>
              <a:defRPr/>
            </a:pP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Unbalanced trading terms</a:t>
            </a:r>
          </a:p>
          <a:p>
            <a:pPr>
              <a:defRPr/>
            </a:pPr>
            <a:r>
              <a:rPr lang="en-US" sz="1900">
                <a:latin typeface="Franklin Gothic Book" panose="020B0503020102020204"/>
              </a:rPr>
              <a:t>Un</a:t>
            </a: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qualified buyers</a:t>
            </a:r>
          </a:p>
          <a:p>
            <a:pPr>
              <a:defRPr/>
            </a:pPr>
            <a:r>
              <a:rPr lang="en-US" sz="1900">
                <a:latin typeface="Franklin Gothic Book" panose="020B0503020102020204"/>
              </a:rPr>
              <a:t>P</a:t>
            </a: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rice manipulation</a:t>
            </a:r>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chemeClr val="accent5">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FIRST TRADES</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90B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1900" b="1">
                <a:solidFill>
                  <a:srgbClr val="FFFFFF"/>
                </a:solidFill>
              </a:rPr>
              <a:t>REVENUE COLLECTION &amp; FLOWS</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SUBNATIONAL PAYMENTS</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rgbClr val="89AA2E">
              <a:alpha val="7986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ENERGY TRANSITION</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en-GB" sz="1900" b="0" i="0" u="none" strike="noStrike" kern="1200" cap="none" spc="0" normalizeH="0" baseline="0" noProof="0">
                <a:ln>
                  <a:noFill/>
                </a:ln>
                <a:solidFill>
                  <a:srgbClr val="132856"/>
                </a:solidFill>
                <a:effectLst/>
                <a:uLnTx/>
                <a:uFillTx/>
                <a:latin typeface="Franklin Gothic Book"/>
                <a:ea typeface="+mn-ea"/>
                <a:cs typeface="+mn-cs"/>
              </a:rPr>
              <a:t>Misappropriation</a:t>
            </a:r>
          </a:p>
          <a:p>
            <a:pPr>
              <a:defRPr/>
            </a:pPr>
            <a:r>
              <a:rPr kumimoji="0" lang="en-GB" sz="1900" b="0" i="0" u="none" strike="noStrike" kern="1200" cap="none" spc="0" normalizeH="0" baseline="0" noProof="0">
                <a:ln>
                  <a:noFill/>
                </a:ln>
                <a:solidFill>
                  <a:srgbClr val="132856"/>
                </a:solidFill>
                <a:effectLst/>
                <a:uLnTx/>
                <a:uFillTx/>
                <a:latin typeface="Franklin Gothic Book"/>
                <a:ea typeface="+mn-ea"/>
                <a:cs typeface="+mn-cs"/>
              </a:rPr>
              <a:t>Money laundering</a:t>
            </a:r>
          </a:p>
          <a:p>
            <a:pPr>
              <a:defRPr/>
            </a:pPr>
            <a:r>
              <a:rPr kumimoji="0" lang="en-GB" sz="1900" b="0" i="0" u="none" strike="noStrike" kern="1200" cap="none" spc="0" normalizeH="0" baseline="0" noProof="0">
                <a:ln>
                  <a:noFill/>
                </a:ln>
                <a:solidFill>
                  <a:srgbClr val="132856"/>
                </a:solidFill>
                <a:effectLst/>
                <a:uLnTx/>
                <a:uFillTx/>
                <a:latin typeface="Franklin Gothic Book"/>
                <a:ea typeface="+mn-ea"/>
                <a:cs typeface="+mn-cs"/>
              </a:rPr>
              <a:t>False invoicing</a:t>
            </a:r>
          </a:p>
          <a:p>
            <a:pPr>
              <a:defRPr/>
            </a:pPr>
            <a:r>
              <a:rPr kumimoji="0" lang="en-GB" sz="1900" b="0" i="0" u="none" strike="noStrike" kern="1200" cap="none" spc="0" normalizeH="0" baseline="0" noProof="0">
                <a:ln>
                  <a:noFill/>
                </a:ln>
                <a:solidFill>
                  <a:srgbClr val="132856"/>
                </a:solidFill>
                <a:effectLst/>
                <a:uLnTx/>
                <a:uFillTx/>
                <a:latin typeface="Franklin Gothic Book"/>
                <a:ea typeface="+mn-ea"/>
                <a:cs typeface="+mn-cs"/>
              </a:rPr>
              <a:t>Tax </a:t>
            </a:r>
            <a:br>
              <a:rPr kumimoji="0" lang="en-GB" sz="1900" b="0" i="0" u="none" strike="noStrike" kern="1200" cap="none" spc="0" normalizeH="0" baseline="0" noProof="0">
                <a:ln>
                  <a:noFill/>
                </a:ln>
                <a:solidFill>
                  <a:srgbClr val="132856"/>
                </a:solidFill>
                <a:effectLst/>
                <a:uLnTx/>
                <a:uFillTx/>
                <a:latin typeface="Franklin Gothic Book"/>
                <a:ea typeface="+mn-ea"/>
                <a:cs typeface="+mn-cs"/>
              </a:rPr>
            </a:br>
            <a:r>
              <a:rPr kumimoji="0" lang="en-GB" sz="1900" b="0" i="0" u="none" strike="noStrike" kern="1200" cap="none" spc="0" normalizeH="0" baseline="0" noProof="0">
                <a:ln>
                  <a:noFill/>
                </a:ln>
                <a:solidFill>
                  <a:srgbClr val="132856"/>
                </a:solidFill>
                <a:effectLst/>
                <a:uLnTx/>
                <a:uFillTx/>
                <a:latin typeface="Franklin Gothic Book"/>
                <a:ea typeface="+mn-ea"/>
                <a:cs typeface="+mn-cs"/>
              </a:rPr>
              <a:t>understatement &amp; evasion</a:t>
            </a:r>
          </a:p>
          <a:p>
            <a:pPr>
              <a:defRPr/>
            </a:pPr>
            <a:r>
              <a:rPr kumimoji="0" lang="en-GB" sz="1900" b="0" i="0" u="none" strike="noStrike" kern="1200" cap="none" spc="0" normalizeH="0" baseline="0" noProof="0">
                <a:ln>
                  <a:noFill/>
                </a:ln>
                <a:solidFill>
                  <a:srgbClr val="132856"/>
                </a:solidFill>
                <a:effectLst/>
                <a:uLnTx/>
                <a:uFillTx/>
                <a:latin typeface="Franklin Gothic Book"/>
                <a:ea typeface="+mn-ea"/>
                <a:cs typeface="+mn-cs"/>
              </a:rPr>
              <a:t>Unfavourable tax </a:t>
            </a:r>
            <a:br>
              <a:rPr kumimoji="0" lang="en-GB" sz="1900" b="0" i="0" u="none" strike="noStrike" kern="1200" cap="none" spc="0" normalizeH="0" baseline="0" noProof="0">
                <a:ln>
                  <a:noFill/>
                </a:ln>
                <a:solidFill>
                  <a:srgbClr val="132856"/>
                </a:solidFill>
                <a:effectLst/>
                <a:uLnTx/>
                <a:uFillTx/>
                <a:latin typeface="Franklin Gothic Book"/>
                <a:ea typeface="+mn-ea"/>
                <a:cs typeface="+mn-cs"/>
              </a:rPr>
            </a:br>
            <a:r>
              <a:rPr kumimoji="0" lang="en-GB" sz="1900" b="0" i="0" u="none" strike="noStrike" kern="1200" cap="none" spc="0" normalizeH="0" baseline="0" noProof="0">
                <a:ln>
                  <a:noFill/>
                </a:ln>
                <a:solidFill>
                  <a:srgbClr val="132856"/>
                </a:solidFill>
                <a:effectLst/>
                <a:uLnTx/>
                <a:uFillTx/>
                <a:latin typeface="Franklin Gothic Book"/>
                <a:ea typeface="+mn-ea"/>
                <a:cs typeface="+mn-cs"/>
              </a:rPr>
              <a:t>exemptions </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lang="en-US" sz="1900">
                <a:latin typeface="Franklin Gothic Book"/>
              </a:rPr>
              <a:t>Misappropriation</a:t>
            </a:r>
          </a:p>
          <a:p>
            <a:pPr>
              <a:defRPr/>
            </a:pPr>
            <a:r>
              <a:rPr lang="en-US" sz="1900">
                <a:latin typeface="Franklin Gothic Book"/>
              </a:rPr>
              <a:t>Diversion of funds</a:t>
            </a:r>
          </a:p>
          <a:p>
            <a:pPr>
              <a:defRPr/>
            </a:pPr>
            <a:r>
              <a:rPr lang="en-US" sz="1900">
                <a:latin typeface="Franklin Gothic Book"/>
              </a:rPr>
              <a:t>Opaque transfer </a:t>
            </a:r>
            <a:br>
              <a:rPr lang="en-US" sz="1900">
                <a:latin typeface="Franklin Gothic Book"/>
              </a:rPr>
            </a:br>
            <a:r>
              <a:rPr lang="en-US" sz="1900">
                <a:latin typeface="Franklin Gothic Book"/>
              </a:rPr>
              <a:t>mechanisms  </a:t>
            </a: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9" y="3428998"/>
            <a:ext cx="2816520" cy="2894309"/>
          </a:xfrm>
          <a:prstGeom prst="rect">
            <a:avLst/>
          </a:prstGeom>
        </p:spPr>
        <p:txBody>
          <a:bodyPr vert="horz" wrap="square"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Unfair advantages</a:t>
            </a:r>
          </a:p>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Informal sectors</a:t>
            </a:r>
          </a:p>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Fast-tracked negotiations &amp; licensing</a:t>
            </a:r>
          </a:p>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Regulatory shortcuts</a:t>
            </a:r>
          </a:p>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Limited due diligence </a:t>
            </a:r>
          </a:p>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Corrupt speculation on reserves</a:t>
            </a:r>
          </a:p>
        </p:txBody>
      </p:sp>
    </p:spTree>
    <p:extLst>
      <p:ext uri="{BB962C8B-B14F-4D97-AF65-F5344CB8AC3E}">
        <p14:creationId xmlns:p14="http://schemas.microsoft.com/office/powerpoint/2010/main" val="664937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A4FA-5DB4-71CD-73F8-09B1E4A32E77}"/>
              </a:ext>
            </a:extLst>
          </p:cNvPr>
          <p:cNvSpPr>
            <a:spLocks noGrp="1"/>
          </p:cNvSpPr>
          <p:nvPr>
            <p:ph type="title"/>
          </p:nvPr>
        </p:nvSpPr>
        <p:spPr/>
        <p:txBody>
          <a:bodyPr/>
          <a:lstStyle/>
          <a:p>
            <a:r>
              <a:rPr lang="en-NO"/>
              <a:t>Tools and resources</a:t>
            </a:r>
          </a:p>
        </p:txBody>
      </p:sp>
      <p:sp>
        <p:nvSpPr>
          <p:cNvPr id="3" name="Content Placeholder 2">
            <a:extLst>
              <a:ext uri="{FF2B5EF4-FFF2-40B4-BE49-F238E27FC236}">
                <a16:creationId xmlns:a16="http://schemas.microsoft.com/office/drawing/2014/main" id="{D4A60E9F-BF43-DD57-5072-F70FBA412EE4}"/>
              </a:ext>
            </a:extLst>
          </p:cNvPr>
          <p:cNvSpPr>
            <a:spLocks noGrp="1"/>
          </p:cNvSpPr>
          <p:nvPr>
            <p:ph idx="1"/>
          </p:nvPr>
        </p:nvSpPr>
        <p:spPr>
          <a:xfrm>
            <a:off x="642812" y="2019792"/>
            <a:ext cx="7017162" cy="4381008"/>
          </a:xfrm>
        </p:spPr>
        <p:txBody>
          <a:bodyPr lIns="0">
            <a:normAutofit/>
          </a:bodyPr>
          <a:lstStyle/>
          <a:p>
            <a:pPr marL="988060" lvl="1" indent="-457200">
              <a:buFont typeface="Wingdings" pitchFamily="2" charset="2"/>
              <a:buChar char="§"/>
            </a:pPr>
            <a:r>
              <a:rPr lang="en-US" sz="2800" i="0">
                <a:latin typeface="Franklin Gothic Book"/>
                <a:hlinkClick r:id="rId3"/>
              </a:rPr>
              <a:t>EITI Guidance Note on anti-corruption</a:t>
            </a:r>
            <a:endParaRPr lang="en-US" sz="2800" i="0">
              <a:latin typeface="Franklin Gothic Book"/>
            </a:endParaRPr>
          </a:p>
          <a:p>
            <a:pPr marL="988060" lvl="1" indent="-457200">
              <a:buFont typeface="Wingdings" pitchFamily="2" charset="2"/>
              <a:buChar char="§"/>
            </a:pPr>
            <a:r>
              <a:rPr lang="en-US" sz="2800" i="0">
                <a:latin typeface="Franklin Gothic Book"/>
                <a:hlinkClick r:id="rId4"/>
              </a:rPr>
              <a:t>NRGI’s guidance on how AC actors can use the EITI Standard </a:t>
            </a:r>
            <a:endParaRPr lang="en-US" sz="2800" i="0">
              <a:latin typeface="Franklin Gothic Book"/>
            </a:endParaRPr>
          </a:p>
          <a:p>
            <a:pPr marL="988060" lvl="1" indent="-457200">
              <a:buFont typeface="Wingdings" pitchFamily="2" charset="2"/>
              <a:buChar char="§"/>
            </a:pPr>
            <a:r>
              <a:rPr lang="en-US" sz="2800" i="0">
                <a:latin typeface="Franklin Gothic Book"/>
                <a:hlinkClick r:id="rId5"/>
              </a:rPr>
              <a:t>The role of EITI in addressing corruption</a:t>
            </a:r>
            <a:endParaRPr lang="en-US" sz="2800" i="0">
              <a:latin typeface="Franklin Gothic Book"/>
            </a:endParaRPr>
          </a:p>
          <a:p>
            <a:pPr marL="988060" lvl="1" indent="-457200">
              <a:buFont typeface="Wingdings" pitchFamily="2" charset="2"/>
              <a:buChar char="§"/>
            </a:pPr>
            <a:r>
              <a:rPr lang="en-GB" sz="2800" i="0">
                <a:latin typeface="Franklin Gothic Book"/>
                <a:hlinkClick r:id="rId6"/>
              </a:rPr>
              <a:t>Who benefits? How company ownership data is used to detect and prevent corruption</a:t>
            </a:r>
            <a:endParaRPr lang="en-US" sz="2800">
              <a:latin typeface="Franklin Gothic Book"/>
            </a:endParaRPr>
          </a:p>
          <a:p>
            <a:pPr>
              <a:buFont typeface="Wingdings" pitchFamily="2" charset="2"/>
              <a:buChar char="§"/>
            </a:pPr>
            <a:endParaRPr lang="en-NO" sz="1800"/>
          </a:p>
          <a:p>
            <a:pPr>
              <a:buFont typeface="Wingdings" pitchFamily="2" charset="2"/>
              <a:buChar char="§"/>
            </a:pPr>
            <a:endParaRPr lang="en-NO"/>
          </a:p>
        </p:txBody>
      </p:sp>
      <p:pic>
        <p:nvPicPr>
          <p:cNvPr id="4" name="Picture 3" descr="A person holding a handful of rocks&#10;&#10;Description automatically generated">
            <a:extLst>
              <a:ext uri="{FF2B5EF4-FFF2-40B4-BE49-F238E27FC236}">
                <a16:creationId xmlns:a16="http://schemas.microsoft.com/office/drawing/2014/main" id="{871D00F5-CEB9-764C-793F-8F9A1AD447EF}"/>
              </a:ext>
            </a:extLst>
          </p:cNvPr>
          <p:cNvPicPr>
            <a:picLocks noChangeAspect="1"/>
          </p:cNvPicPr>
          <p:nvPr/>
        </p:nvPicPr>
        <p:blipFill>
          <a:blip r:embed="rId7"/>
          <a:stretch>
            <a:fillRect/>
          </a:stretch>
        </p:blipFill>
        <p:spPr>
          <a:xfrm>
            <a:off x="8085007" y="1686776"/>
            <a:ext cx="3157616" cy="4376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6914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a:xfrm>
            <a:off x="6836574" y="4293929"/>
            <a:ext cx="4711991" cy="744996"/>
          </a:xfrm>
        </p:spPr>
        <p:txBody>
          <a:bodyPr/>
          <a:lstStyle/>
          <a:p>
            <a:pPr algn="r"/>
            <a:endParaRPr lang="nb-NO"/>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n-GB" sz="1100" b="1" i="0" spc="100" baseline="0">
                <a:solidFill>
                  <a:srgbClr val="FFFFFF"/>
                </a:solidFill>
                <a:latin typeface="Franklin Gothic Demi" panose="020B0603020102020204" pitchFamily="34" charset="0"/>
              </a:rPr>
              <a:t>E-MAIL</a:t>
            </a:r>
            <a:r>
              <a:rPr lang="en-GB" sz="1400" b="1" i="0">
                <a:solidFill>
                  <a:srgbClr val="FFFFFF"/>
                </a:solidFill>
                <a:latin typeface="Franklin Gothic Demi" panose="020B0603020102020204" pitchFamily="34" charset="0"/>
              </a:rPr>
              <a:t> </a:t>
            </a:r>
            <a:r>
              <a:rPr kumimoji="0" lang="en-GB" sz="1400" b="0" i="0" u="none" strike="noStrike" kern="0" cap="none" spc="0" normalizeH="0" baseline="0" noProof="0" err="1">
                <a:ln>
                  <a:noFill/>
                </a:ln>
                <a:solidFill>
                  <a:srgbClr val="FFFFFF"/>
                </a:solidFill>
                <a:effectLst/>
                <a:uLnTx/>
                <a:uFillTx/>
                <a:latin typeface="+mn-lt"/>
                <a:ea typeface="ＭＳ Ｐゴシック" charset="0"/>
                <a:cs typeface="ＭＳ Ｐゴシック" charset="0"/>
              </a:rPr>
              <a:t>secretariat@eiti.org</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a:t>
            </a:r>
            <a:r>
              <a:rPr lang="en-GB" sz="1100" b="1" i="0" spc="100" baseline="0">
                <a:solidFill>
                  <a:srgbClr val="FFFFFF"/>
                </a:solidFill>
                <a:latin typeface="Franklin Gothic Demi" panose="020B0603020102020204" pitchFamily="34" charset="0"/>
              </a:rPr>
              <a:t>PHONE</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n-GB" sz="1100" b="1" i="0" spc="100" baseline="0">
                <a:solidFill>
                  <a:srgbClr val="FFFFFF"/>
                </a:solidFill>
                <a:latin typeface="Franklin Gothic Demi" panose="020B0603020102020204" pitchFamily="34" charset="0"/>
              </a:rPr>
              <a:t>ADDRESS</a:t>
            </a:r>
            <a:r>
              <a:rPr lang="en-GB" sz="1400" b="1" i="0">
                <a:solidFill>
                  <a:srgbClr val="FFFFFF"/>
                </a:solidFill>
                <a:latin typeface="Franklin Gothic Demi" panose="020B0603020102020204" pitchFamily="34" charset="0"/>
              </a:rPr>
              <a:t> </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EITI International Secretariat, </a:t>
            </a:r>
            <a:r>
              <a:rPr kumimoji="0" lang="en-GB" sz="1400" b="0" i="0" u="none" strike="noStrike" kern="0" cap="none" spc="0" normalizeH="0" baseline="0" noProof="0" err="1">
                <a:ln>
                  <a:noFill/>
                </a:ln>
                <a:solidFill>
                  <a:srgbClr val="FFFFFF"/>
                </a:solidFill>
                <a:effectLst/>
                <a:uLnTx/>
                <a:uFillTx/>
                <a:latin typeface="+mn-lt"/>
                <a:ea typeface="ＭＳ Ｐゴシック" charset="0"/>
                <a:cs typeface="ＭＳ Ｐゴシック" charset="0"/>
              </a:rPr>
              <a:t>Rådhusgata</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26, 0151 Oslo, Norway</a:t>
            </a:r>
            <a:endParaRPr lang="en-GB" sz="1400" b="0">
              <a:solidFill>
                <a:srgbClr val="FFFFFF"/>
              </a:solidFill>
              <a:latin typeface="+mn-lt"/>
            </a:endParaRPr>
          </a:p>
        </p:txBody>
      </p:sp>
    </p:spTree>
    <p:extLst>
      <p:ext uri="{BB962C8B-B14F-4D97-AF65-F5344CB8AC3E}">
        <p14:creationId xmlns:p14="http://schemas.microsoft.com/office/powerpoint/2010/main" val="106412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A310BA-6A4C-D5C7-7A87-8EB0266A1E62}"/>
              </a:ext>
            </a:extLst>
          </p:cNvPr>
          <p:cNvGrpSpPr/>
          <p:nvPr/>
        </p:nvGrpSpPr>
        <p:grpSpPr>
          <a:xfrm>
            <a:off x="777509" y="1986294"/>
            <a:ext cx="10702118" cy="4486236"/>
            <a:chOff x="805218" y="1896235"/>
            <a:chExt cx="10702118" cy="4486236"/>
          </a:xfrm>
        </p:grpSpPr>
        <p:pic>
          <p:nvPicPr>
            <p:cNvPr id="8" name="Picture 7">
              <a:extLst>
                <a:ext uri="{FF2B5EF4-FFF2-40B4-BE49-F238E27FC236}">
                  <a16:creationId xmlns:a16="http://schemas.microsoft.com/office/drawing/2014/main" id="{FCD58AF4-6C19-5046-B54B-C13A28367050}"/>
                </a:ext>
              </a:extLst>
            </p:cNvPr>
            <p:cNvPicPr>
              <a:picLocks noChangeAspect="1"/>
            </p:cNvPicPr>
            <p:nvPr/>
          </p:nvPicPr>
          <p:blipFill>
            <a:blip r:embed="rId3"/>
            <a:stretch>
              <a:fillRect/>
            </a:stretch>
          </p:blipFill>
          <p:spPr>
            <a:xfrm>
              <a:off x="1091923" y="2429435"/>
              <a:ext cx="10008154" cy="989178"/>
            </a:xfrm>
            <a:prstGeom prst="rect">
              <a:avLst/>
            </a:prstGeom>
          </p:spPr>
        </p:pic>
        <p:sp>
          <p:nvSpPr>
            <p:cNvPr id="9" name="Rectangle 8">
              <a:extLst>
                <a:ext uri="{FF2B5EF4-FFF2-40B4-BE49-F238E27FC236}">
                  <a16:creationId xmlns:a16="http://schemas.microsoft.com/office/drawing/2014/main" id="{F533B99B-86B2-E543-82AE-0109822690E0}"/>
                </a:ext>
              </a:extLst>
            </p:cNvPr>
            <p:cNvSpPr/>
            <p:nvPr/>
          </p:nvSpPr>
          <p:spPr>
            <a:xfrm>
              <a:off x="2333767" y="2060801"/>
              <a:ext cx="7588155" cy="2374718"/>
            </a:xfrm>
            <a:prstGeom prst="rect">
              <a:avLst/>
            </a:prstGeom>
            <a:noFill/>
            <a:ln w="28575">
              <a:solidFill>
                <a:srgbClr val="0090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0FFF90-4C75-A848-B1F8-50BC13786B11}"/>
                </a:ext>
              </a:extLst>
            </p:cNvPr>
            <p:cNvSpPr txBox="1"/>
            <p:nvPr/>
          </p:nvSpPr>
          <p:spPr>
            <a:xfrm>
              <a:off x="805218" y="3571822"/>
              <a:ext cx="1364776" cy="646331"/>
            </a:xfrm>
            <a:prstGeom prst="rect">
              <a:avLst/>
            </a:prstGeom>
            <a:noFill/>
          </p:spPr>
          <p:txBody>
            <a:bodyPr wrap="square" rtlCol="0">
              <a:spAutoFit/>
            </a:bodyPr>
            <a:lstStyle/>
            <a:p>
              <a:pPr algn="ctr"/>
              <a:r>
                <a:rPr lang="en-GB" b="1">
                  <a:solidFill>
                    <a:srgbClr val="002157"/>
                  </a:solidFill>
                </a:rPr>
                <a:t>Natural resources</a:t>
              </a:r>
            </a:p>
          </p:txBody>
        </p:sp>
        <p:sp>
          <p:nvSpPr>
            <p:cNvPr id="11" name="TextBox 10">
              <a:extLst>
                <a:ext uri="{FF2B5EF4-FFF2-40B4-BE49-F238E27FC236}">
                  <a16:creationId xmlns:a16="http://schemas.microsoft.com/office/drawing/2014/main" id="{AB81A546-2291-8742-A481-C5F14B554660}"/>
                </a:ext>
              </a:extLst>
            </p:cNvPr>
            <p:cNvSpPr txBox="1"/>
            <p:nvPr/>
          </p:nvSpPr>
          <p:spPr>
            <a:xfrm>
              <a:off x="2361069" y="3602600"/>
              <a:ext cx="1364776" cy="584775"/>
            </a:xfrm>
            <a:prstGeom prst="rect">
              <a:avLst/>
            </a:prstGeom>
            <a:noFill/>
          </p:spPr>
          <p:txBody>
            <a:bodyPr wrap="square" rtlCol="0">
              <a:spAutoFit/>
            </a:bodyPr>
            <a:lstStyle/>
            <a:p>
              <a:pPr algn="ctr"/>
              <a:r>
                <a:rPr lang="en-GB" sz="1600" b="1">
                  <a:solidFill>
                    <a:srgbClr val="002157"/>
                  </a:solidFill>
                </a:rPr>
                <a:t>Contracts and licenses</a:t>
              </a:r>
            </a:p>
          </p:txBody>
        </p:sp>
        <p:sp>
          <p:nvSpPr>
            <p:cNvPr id="13" name="TextBox 12">
              <a:extLst>
                <a:ext uri="{FF2B5EF4-FFF2-40B4-BE49-F238E27FC236}">
                  <a16:creationId xmlns:a16="http://schemas.microsoft.com/office/drawing/2014/main" id="{43D03772-8161-774C-9039-D41326FD4136}"/>
                </a:ext>
              </a:extLst>
            </p:cNvPr>
            <p:cNvSpPr txBox="1"/>
            <p:nvPr/>
          </p:nvSpPr>
          <p:spPr>
            <a:xfrm>
              <a:off x="3780437" y="3725710"/>
              <a:ext cx="1364776" cy="338554"/>
            </a:xfrm>
            <a:prstGeom prst="rect">
              <a:avLst/>
            </a:prstGeom>
            <a:noFill/>
          </p:spPr>
          <p:txBody>
            <a:bodyPr wrap="square" rtlCol="0">
              <a:spAutoFit/>
            </a:bodyPr>
            <a:lstStyle/>
            <a:p>
              <a:pPr algn="ctr"/>
              <a:r>
                <a:rPr lang="en-GB" sz="1600" b="1">
                  <a:solidFill>
                    <a:srgbClr val="002157"/>
                  </a:solidFill>
                </a:rPr>
                <a:t>Production</a:t>
              </a:r>
            </a:p>
          </p:txBody>
        </p:sp>
        <p:sp>
          <p:nvSpPr>
            <p:cNvPr id="14" name="TextBox 13">
              <a:extLst>
                <a:ext uri="{FF2B5EF4-FFF2-40B4-BE49-F238E27FC236}">
                  <a16:creationId xmlns:a16="http://schemas.microsoft.com/office/drawing/2014/main" id="{D6F78CFA-1511-694F-BB7C-6841926FCB16}"/>
                </a:ext>
              </a:extLst>
            </p:cNvPr>
            <p:cNvSpPr txBox="1"/>
            <p:nvPr/>
          </p:nvSpPr>
          <p:spPr>
            <a:xfrm>
              <a:off x="5240746" y="3602600"/>
              <a:ext cx="1364776" cy="584775"/>
            </a:xfrm>
            <a:prstGeom prst="rect">
              <a:avLst/>
            </a:prstGeom>
            <a:noFill/>
          </p:spPr>
          <p:txBody>
            <a:bodyPr wrap="square" rtlCol="0">
              <a:spAutoFit/>
            </a:bodyPr>
            <a:lstStyle/>
            <a:p>
              <a:pPr algn="ctr"/>
              <a:r>
                <a:rPr lang="en-GB" sz="1600" b="1">
                  <a:solidFill>
                    <a:srgbClr val="002157"/>
                  </a:solidFill>
                </a:rPr>
                <a:t>Revenue collection</a:t>
              </a:r>
            </a:p>
          </p:txBody>
        </p:sp>
        <p:sp>
          <p:nvSpPr>
            <p:cNvPr id="15" name="TextBox 14">
              <a:extLst>
                <a:ext uri="{FF2B5EF4-FFF2-40B4-BE49-F238E27FC236}">
                  <a16:creationId xmlns:a16="http://schemas.microsoft.com/office/drawing/2014/main" id="{32498503-1D5E-1645-94BA-E31022285E52}"/>
                </a:ext>
              </a:extLst>
            </p:cNvPr>
            <p:cNvSpPr txBox="1"/>
            <p:nvPr/>
          </p:nvSpPr>
          <p:spPr>
            <a:xfrm>
              <a:off x="6782943" y="3602600"/>
              <a:ext cx="1364776" cy="584775"/>
            </a:xfrm>
            <a:prstGeom prst="rect">
              <a:avLst/>
            </a:prstGeom>
            <a:noFill/>
          </p:spPr>
          <p:txBody>
            <a:bodyPr wrap="square" rtlCol="0">
              <a:spAutoFit/>
            </a:bodyPr>
            <a:lstStyle/>
            <a:p>
              <a:pPr algn="ctr"/>
              <a:r>
                <a:rPr lang="en-GB" sz="1600" b="1">
                  <a:solidFill>
                    <a:srgbClr val="002157"/>
                  </a:solidFill>
                </a:rPr>
                <a:t>Revenue allocation</a:t>
              </a:r>
            </a:p>
          </p:txBody>
        </p:sp>
        <p:sp>
          <p:nvSpPr>
            <p:cNvPr id="16" name="TextBox 15">
              <a:extLst>
                <a:ext uri="{FF2B5EF4-FFF2-40B4-BE49-F238E27FC236}">
                  <a16:creationId xmlns:a16="http://schemas.microsoft.com/office/drawing/2014/main" id="{C067FE01-7C71-0E47-9BC3-D6B190FAAD32}"/>
                </a:ext>
              </a:extLst>
            </p:cNvPr>
            <p:cNvSpPr txBox="1"/>
            <p:nvPr/>
          </p:nvSpPr>
          <p:spPr>
            <a:xfrm>
              <a:off x="8466157" y="3479489"/>
              <a:ext cx="1364776" cy="830997"/>
            </a:xfrm>
            <a:prstGeom prst="rect">
              <a:avLst/>
            </a:prstGeom>
            <a:noFill/>
          </p:spPr>
          <p:txBody>
            <a:bodyPr wrap="square" rtlCol="0">
              <a:spAutoFit/>
            </a:bodyPr>
            <a:lstStyle/>
            <a:p>
              <a:pPr algn="ctr"/>
              <a:r>
                <a:rPr lang="en-GB" sz="1600" b="1">
                  <a:solidFill>
                    <a:srgbClr val="002157"/>
                  </a:solidFill>
                </a:rPr>
                <a:t>Social and economic spending</a:t>
              </a:r>
            </a:p>
          </p:txBody>
        </p:sp>
        <p:sp>
          <p:nvSpPr>
            <p:cNvPr id="17" name="TextBox 16">
              <a:extLst>
                <a:ext uri="{FF2B5EF4-FFF2-40B4-BE49-F238E27FC236}">
                  <a16:creationId xmlns:a16="http://schemas.microsoft.com/office/drawing/2014/main" id="{270FE1A6-5D0A-2F44-8361-DD2352A5C854}"/>
                </a:ext>
              </a:extLst>
            </p:cNvPr>
            <p:cNvSpPr txBox="1"/>
            <p:nvPr/>
          </p:nvSpPr>
          <p:spPr>
            <a:xfrm>
              <a:off x="10062946" y="3571822"/>
              <a:ext cx="1364776" cy="646331"/>
            </a:xfrm>
            <a:prstGeom prst="rect">
              <a:avLst/>
            </a:prstGeom>
            <a:noFill/>
          </p:spPr>
          <p:txBody>
            <a:bodyPr wrap="square" rtlCol="0">
              <a:spAutoFit/>
            </a:bodyPr>
            <a:lstStyle/>
            <a:p>
              <a:pPr algn="ctr"/>
              <a:r>
                <a:rPr lang="en-GB" b="1">
                  <a:solidFill>
                    <a:srgbClr val="002157"/>
                  </a:solidFill>
                </a:rPr>
                <a:t>Public benefit</a:t>
              </a:r>
            </a:p>
          </p:txBody>
        </p:sp>
        <p:sp>
          <p:nvSpPr>
            <p:cNvPr id="18" name="TextBox 17">
              <a:extLst>
                <a:ext uri="{FF2B5EF4-FFF2-40B4-BE49-F238E27FC236}">
                  <a16:creationId xmlns:a16="http://schemas.microsoft.com/office/drawing/2014/main" id="{EC507B7D-A7A3-034D-AA8D-C96DE257A515}"/>
                </a:ext>
              </a:extLst>
            </p:cNvPr>
            <p:cNvSpPr txBox="1"/>
            <p:nvPr/>
          </p:nvSpPr>
          <p:spPr>
            <a:xfrm>
              <a:off x="4749423" y="1896235"/>
              <a:ext cx="2756842" cy="369332"/>
            </a:xfrm>
            <a:prstGeom prst="rect">
              <a:avLst/>
            </a:prstGeom>
            <a:solidFill>
              <a:srgbClr val="FFFFFF"/>
            </a:solidFill>
            <a:ln>
              <a:solidFill>
                <a:srgbClr val="FFFFFF"/>
              </a:solidFill>
            </a:ln>
          </p:spPr>
          <p:txBody>
            <a:bodyPr wrap="square" rtlCol="0">
              <a:spAutoFit/>
            </a:bodyPr>
            <a:lstStyle/>
            <a:p>
              <a:pPr algn="ctr"/>
              <a:r>
                <a:rPr lang="en-GB" b="1">
                  <a:solidFill>
                    <a:srgbClr val="0090BF"/>
                  </a:solidFill>
                </a:rPr>
                <a:t>The EITI Standard covers</a:t>
              </a:r>
            </a:p>
          </p:txBody>
        </p:sp>
        <p:cxnSp>
          <p:nvCxnSpPr>
            <p:cNvPr id="20" name="Elbow Connector 19">
              <a:extLst>
                <a:ext uri="{FF2B5EF4-FFF2-40B4-BE49-F238E27FC236}">
                  <a16:creationId xmlns:a16="http://schemas.microsoft.com/office/drawing/2014/main" id="{5E3B7E42-ABE4-1345-8737-9F8F437CCCA9}"/>
                </a:ext>
              </a:extLst>
            </p:cNvPr>
            <p:cNvCxnSpPr>
              <a:cxnSpLocks/>
              <a:stCxn id="11" idx="2"/>
              <a:endCxn id="23" idx="0"/>
            </p:cNvCxnSpPr>
            <p:nvPr/>
          </p:nvCxnSpPr>
          <p:spPr>
            <a:xfrm rot="5400000">
              <a:off x="2232384" y="4186402"/>
              <a:ext cx="810101" cy="812047"/>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B9DDCA-8C2B-4649-B407-991EAE1CFE7A}"/>
                </a:ext>
              </a:extLst>
            </p:cNvPr>
            <p:cNvSpPr txBox="1"/>
            <p:nvPr/>
          </p:nvSpPr>
          <p:spPr>
            <a:xfrm>
              <a:off x="880282" y="4997476"/>
              <a:ext cx="2702256" cy="738664"/>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rgbClr val="002157"/>
                  </a:solidFill>
                </a:rPr>
                <a:t>Contracts</a:t>
              </a:r>
            </a:p>
            <a:p>
              <a:pPr marL="285750" indent="-285750">
                <a:buFont typeface="Arial" panose="020B0604020202020204" pitchFamily="34" charset="0"/>
                <a:buChar char="•"/>
              </a:pPr>
              <a:r>
                <a:rPr lang="en-GB" sz="1400">
                  <a:solidFill>
                    <a:srgbClr val="002157"/>
                  </a:solidFill>
                </a:rPr>
                <a:t>Beneficial ownership</a:t>
              </a:r>
            </a:p>
            <a:p>
              <a:pPr marL="285750" indent="-285750">
                <a:buFont typeface="Arial" panose="020B0604020202020204" pitchFamily="34" charset="0"/>
                <a:buChar char="•"/>
              </a:pPr>
              <a:r>
                <a:rPr lang="en-GB" sz="1400">
                  <a:solidFill>
                    <a:srgbClr val="002157"/>
                  </a:solidFill>
                </a:rPr>
                <a:t>License data</a:t>
              </a:r>
            </a:p>
          </p:txBody>
        </p:sp>
        <p:sp>
          <p:nvSpPr>
            <p:cNvPr id="25" name="TextBox 24">
              <a:extLst>
                <a:ext uri="{FF2B5EF4-FFF2-40B4-BE49-F238E27FC236}">
                  <a16:creationId xmlns:a16="http://schemas.microsoft.com/office/drawing/2014/main" id="{6AFD2302-AA6D-3A49-BDCF-150CEA58100F}"/>
                </a:ext>
              </a:extLst>
            </p:cNvPr>
            <p:cNvSpPr txBox="1"/>
            <p:nvPr/>
          </p:nvSpPr>
          <p:spPr>
            <a:xfrm>
              <a:off x="3104874" y="4997476"/>
              <a:ext cx="1890208" cy="954107"/>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rgbClr val="002157"/>
                  </a:solidFill>
                </a:rPr>
                <a:t>Exploration activities</a:t>
              </a:r>
            </a:p>
            <a:p>
              <a:pPr marL="285750" indent="-285750">
                <a:buFont typeface="Arial" panose="020B0604020202020204" pitchFamily="34" charset="0"/>
                <a:buChar char="•"/>
              </a:pPr>
              <a:r>
                <a:rPr lang="en-GB" sz="1400">
                  <a:solidFill>
                    <a:srgbClr val="002157"/>
                  </a:solidFill>
                </a:rPr>
                <a:t>Production figures</a:t>
              </a:r>
            </a:p>
            <a:p>
              <a:pPr marL="285750" indent="-285750">
                <a:buFont typeface="Arial" panose="020B0604020202020204" pitchFamily="34" charset="0"/>
                <a:buChar char="•"/>
              </a:pPr>
              <a:r>
                <a:rPr lang="en-GB" sz="1400">
                  <a:solidFill>
                    <a:srgbClr val="002157"/>
                  </a:solidFill>
                </a:rPr>
                <a:t>Export data</a:t>
              </a:r>
            </a:p>
          </p:txBody>
        </p:sp>
        <p:sp>
          <p:nvSpPr>
            <p:cNvPr id="26" name="TextBox 25">
              <a:extLst>
                <a:ext uri="{FF2B5EF4-FFF2-40B4-BE49-F238E27FC236}">
                  <a16:creationId xmlns:a16="http://schemas.microsoft.com/office/drawing/2014/main" id="{22B164F7-20A0-7949-969B-B7A686E58023}"/>
                </a:ext>
              </a:extLst>
            </p:cNvPr>
            <p:cNvSpPr txBox="1"/>
            <p:nvPr/>
          </p:nvSpPr>
          <p:spPr>
            <a:xfrm>
              <a:off x="4938213" y="4997476"/>
              <a:ext cx="2199566"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a:solidFill>
                    <a:srgbClr val="002157"/>
                  </a:solidFill>
                </a:rPr>
                <a:t>Tax revenues</a:t>
              </a:r>
            </a:p>
            <a:p>
              <a:pPr marL="285750" indent="-285750">
                <a:buFont typeface="Arial" panose="020B0604020202020204" pitchFamily="34" charset="0"/>
                <a:buChar char="•"/>
              </a:pPr>
              <a:r>
                <a:rPr lang="en-GB" sz="1400">
                  <a:solidFill>
                    <a:srgbClr val="002157"/>
                  </a:solidFill>
                </a:rPr>
                <a:t>Sales by governments and state-owned enterprises</a:t>
              </a:r>
            </a:p>
            <a:p>
              <a:pPr marL="285750" indent="-285750">
                <a:buFont typeface="Arial" panose="020B0604020202020204" pitchFamily="34" charset="0"/>
                <a:buChar char="•"/>
              </a:pPr>
              <a:r>
                <a:rPr lang="en-GB" sz="1400">
                  <a:solidFill>
                    <a:srgbClr val="002157"/>
                  </a:solidFill>
                </a:rPr>
                <a:t>Infrastructure and partner agreements</a:t>
              </a:r>
            </a:p>
          </p:txBody>
        </p:sp>
        <p:sp>
          <p:nvSpPr>
            <p:cNvPr id="27" name="TextBox 26">
              <a:extLst>
                <a:ext uri="{FF2B5EF4-FFF2-40B4-BE49-F238E27FC236}">
                  <a16:creationId xmlns:a16="http://schemas.microsoft.com/office/drawing/2014/main" id="{B629CF6F-13C9-5C49-9ACC-D0D9DC254041}"/>
                </a:ext>
              </a:extLst>
            </p:cNvPr>
            <p:cNvSpPr txBox="1"/>
            <p:nvPr/>
          </p:nvSpPr>
          <p:spPr>
            <a:xfrm>
              <a:off x="7137779" y="4997476"/>
              <a:ext cx="1535379" cy="1384995"/>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rgbClr val="002157"/>
                  </a:solidFill>
                </a:rPr>
                <a:t>Revenue management</a:t>
              </a:r>
            </a:p>
            <a:p>
              <a:pPr marL="285750" indent="-285750">
                <a:buFont typeface="Arial" panose="020B0604020202020204" pitchFamily="34" charset="0"/>
                <a:buChar char="•"/>
              </a:pPr>
              <a:r>
                <a:rPr lang="en-GB" sz="1400">
                  <a:solidFill>
                    <a:srgbClr val="002157"/>
                  </a:solidFill>
                </a:rPr>
                <a:t>Distribution of revenues</a:t>
              </a:r>
            </a:p>
            <a:p>
              <a:pPr marL="285750" indent="-285750">
                <a:buFont typeface="Arial" panose="020B0604020202020204" pitchFamily="34" charset="0"/>
                <a:buChar char="•"/>
              </a:pPr>
              <a:r>
                <a:rPr lang="en-GB" sz="1400">
                  <a:solidFill>
                    <a:srgbClr val="002157"/>
                  </a:solidFill>
                </a:rPr>
                <a:t>Subnational transfers</a:t>
              </a:r>
            </a:p>
          </p:txBody>
        </p:sp>
        <p:sp>
          <p:nvSpPr>
            <p:cNvPr id="28" name="TextBox 27">
              <a:extLst>
                <a:ext uri="{FF2B5EF4-FFF2-40B4-BE49-F238E27FC236}">
                  <a16:creationId xmlns:a16="http://schemas.microsoft.com/office/drawing/2014/main" id="{C336D95F-BF34-A241-8C6D-821F58914CCD}"/>
                </a:ext>
              </a:extLst>
            </p:cNvPr>
            <p:cNvSpPr txBox="1"/>
            <p:nvPr/>
          </p:nvSpPr>
          <p:spPr>
            <a:xfrm>
              <a:off x="8971126" y="4997476"/>
              <a:ext cx="2536210" cy="1384995"/>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rgbClr val="002157"/>
                  </a:solidFill>
                </a:rPr>
                <a:t>CSR payments</a:t>
              </a:r>
            </a:p>
            <a:p>
              <a:pPr marL="285750" indent="-285750">
                <a:buFont typeface="Arial" panose="020B0604020202020204" pitchFamily="34" charset="0"/>
                <a:buChar char="•"/>
              </a:pPr>
              <a:r>
                <a:rPr lang="en-GB" sz="1400">
                  <a:solidFill>
                    <a:srgbClr val="002157"/>
                  </a:solidFill>
                </a:rPr>
                <a:t>Quasi-fiscal expenditures</a:t>
              </a:r>
            </a:p>
            <a:p>
              <a:pPr marL="285750" indent="-285750">
                <a:buFont typeface="Arial" panose="020B0604020202020204" pitchFamily="34" charset="0"/>
                <a:buChar char="•"/>
              </a:pPr>
              <a:r>
                <a:rPr lang="en-GB" sz="1400">
                  <a:solidFill>
                    <a:srgbClr val="002157"/>
                  </a:solidFill>
                </a:rPr>
                <a:t>Contribution to national economy</a:t>
              </a:r>
            </a:p>
            <a:p>
              <a:pPr marL="285750" indent="-285750">
                <a:buFont typeface="Arial" panose="020B0604020202020204" pitchFamily="34" charset="0"/>
                <a:buChar char="•"/>
              </a:pPr>
              <a:r>
                <a:rPr lang="en-GB" sz="1400">
                  <a:solidFill>
                    <a:srgbClr val="002157"/>
                  </a:solidFill>
                </a:rPr>
                <a:t>Employment by gender</a:t>
              </a:r>
            </a:p>
            <a:p>
              <a:pPr marL="285750" indent="-285750">
                <a:buFont typeface="Arial" panose="020B0604020202020204" pitchFamily="34" charset="0"/>
                <a:buChar char="•"/>
              </a:pPr>
              <a:r>
                <a:rPr lang="en-GB" sz="1400">
                  <a:solidFill>
                    <a:srgbClr val="002157"/>
                  </a:solidFill>
                </a:rPr>
                <a:t>Environmental impact</a:t>
              </a:r>
            </a:p>
          </p:txBody>
        </p:sp>
        <p:cxnSp>
          <p:nvCxnSpPr>
            <p:cNvPr id="31" name="Elbow Connector 30">
              <a:extLst>
                <a:ext uri="{FF2B5EF4-FFF2-40B4-BE49-F238E27FC236}">
                  <a16:creationId xmlns:a16="http://schemas.microsoft.com/office/drawing/2014/main" id="{21535058-51CF-0D41-841B-AFA9F6009173}"/>
                </a:ext>
              </a:extLst>
            </p:cNvPr>
            <p:cNvCxnSpPr>
              <a:cxnSpLocks/>
              <a:stCxn id="13" idx="2"/>
              <a:endCxn id="25" idx="0"/>
            </p:cNvCxnSpPr>
            <p:nvPr/>
          </p:nvCxnSpPr>
          <p:spPr>
            <a:xfrm rot="5400000">
              <a:off x="3789796" y="4324447"/>
              <a:ext cx="933212" cy="412847"/>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538A5676-230F-0D43-8BDC-2593689FA1FE}"/>
                </a:ext>
              </a:extLst>
            </p:cNvPr>
            <p:cNvCxnSpPr>
              <a:cxnSpLocks/>
              <a:stCxn id="14" idx="2"/>
              <a:endCxn id="26" idx="0"/>
            </p:cNvCxnSpPr>
            <p:nvPr/>
          </p:nvCxnSpPr>
          <p:spPr>
            <a:xfrm rot="16200000" flipH="1">
              <a:off x="5575515" y="4534994"/>
              <a:ext cx="810101" cy="114862"/>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7E6EC28E-6FCF-294C-91B1-4037EDCC9226}"/>
                </a:ext>
              </a:extLst>
            </p:cNvPr>
            <p:cNvCxnSpPr>
              <a:cxnSpLocks/>
              <a:stCxn id="15" idx="2"/>
              <a:endCxn id="27" idx="0"/>
            </p:cNvCxnSpPr>
            <p:nvPr/>
          </p:nvCxnSpPr>
          <p:spPr>
            <a:xfrm rot="16200000" flipH="1">
              <a:off x="7280350" y="4372356"/>
              <a:ext cx="810101" cy="440138"/>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7C6B829-71E9-554E-ABE7-601E797BA5AF}"/>
                </a:ext>
              </a:extLst>
            </p:cNvPr>
            <p:cNvCxnSpPr>
              <a:cxnSpLocks/>
              <a:stCxn id="16" idx="2"/>
              <a:endCxn id="28" idx="0"/>
            </p:cNvCxnSpPr>
            <p:nvPr/>
          </p:nvCxnSpPr>
          <p:spPr>
            <a:xfrm rot="16200000" flipH="1">
              <a:off x="9350393" y="4108638"/>
              <a:ext cx="686990" cy="1090686"/>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E871BDDE-2C6F-4EFE-C85C-548C2AA938EF}"/>
              </a:ext>
            </a:extLst>
          </p:cNvPr>
          <p:cNvSpPr>
            <a:spLocks noGrp="1"/>
          </p:cNvSpPr>
          <p:nvPr>
            <p:ph type="title"/>
          </p:nvPr>
        </p:nvSpPr>
        <p:spPr/>
        <p:txBody>
          <a:bodyPr/>
          <a:lstStyle/>
          <a:p>
            <a:r>
              <a:rPr lang="en-GB">
                <a:latin typeface="Franklin Gothic Medium"/>
              </a:rPr>
              <a:t>A data-driven approach to fighting corruption</a:t>
            </a:r>
            <a:endParaRPr lang="en-NO"/>
          </a:p>
        </p:txBody>
      </p:sp>
    </p:spTree>
    <p:extLst>
      <p:ext uri="{BB962C8B-B14F-4D97-AF65-F5344CB8AC3E}">
        <p14:creationId xmlns:p14="http://schemas.microsoft.com/office/powerpoint/2010/main" val="89200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en-GB"/>
              <a:t>Anti-corruption</a:t>
            </a:r>
            <a:endParaRPr lang="en-US"/>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349295"/>
            <a:ext cx="5584367" cy="3581400"/>
          </a:xfrm>
        </p:spPr>
        <p:txBody>
          <a:bodyPr>
            <a:noAutofit/>
          </a:bodyPr>
          <a:lstStyle/>
          <a:p>
            <a:pPr marL="0" indent="0">
              <a:buNone/>
            </a:pPr>
            <a:r>
              <a:rPr lang="en-GB" sz="3600"/>
              <a:t>The 2023 Standard offers opportunities for countries and companies to use the EITI platform to </a:t>
            </a:r>
            <a:r>
              <a:rPr lang="en-GB" sz="3600" b="1">
                <a:solidFill>
                  <a:srgbClr val="0090BF"/>
                </a:solidFill>
              </a:rPr>
              <a:t>identify and address corruption risks</a:t>
            </a:r>
            <a:r>
              <a:rPr lang="en-GB" sz="3600"/>
              <a:t> in the natural resource sector.</a:t>
            </a:r>
          </a:p>
        </p:txBody>
      </p:sp>
      <p:pic>
        <p:nvPicPr>
          <p:cNvPr id="5" name="Picture 4">
            <a:extLst>
              <a:ext uri="{FF2B5EF4-FFF2-40B4-BE49-F238E27FC236}">
                <a16:creationId xmlns:a16="http://schemas.microsoft.com/office/drawing/2014/main" id="{FF9CF53C-6C42-B08A-C723-53147180D1E6}"/>
              </a:ext>
            </a:extLst>
          </p:cNvPr>
          <p:cNvPicPr>
            <a:picLocks noChangeAspect="1"/>
          </p:cNvPicPr>
          <p:nvPr/>
        </p:nvPicPr>
        <p:blipFill>
          <a:blip r:embed="rId3"/>
          <a:srcRect/>
          <a:stretch/>
        </p:blipFill>
        <p:spPr>
          <a:xfrm>
            <a:off x="7949629" y="1424163"/>
            <a:ext cx="3297746" cy="46934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9878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paper with a fingerprint cut out&#10;&#10;Description automatically generated">
            <a:extLst>
              <a:ext uri="{FF2B5EF4-FFF2-40B4-BE49-F238E27FC236}">
                <a16:creationId xmlns:a16="http://schemas.microsoft.com/office/drawing/2014/main" id="{572C22ED-45B1-F664-37F8-E071B9A0F5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49291" y="2306589"/>
            <a:ext cx="1991065" cy="2401136"/>
          </a:xfrm>
          <a:prstGeom prst="rect">
            <a:avLst/>
          </a:prstGeom>
        </p:spPr>
      </p:pic>
      <p:pic>
        <p:nvPicPr>
          <p:cNvPr id="33" name="Picture 32" descr="A person standing in front of a group of people&#10;&#10;Description automatically generated">
            <a:extLst>
              <a:ext uri="{FF2B5EF4-FFF2-40B4-BE49-F238E27FC236}">
                <a16:creationId xmlns:a16="http://schemas.microsoft.com/office/drawing/2014/main" id="{F0A37845-574E-783F-8FD4-08DE6E7B2E2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570654" y="2299778"/>
            <a:ext cx="1992001" cy="2407947"/>
          </a:xfrm>
          <a:prstGeom prst="rect">
            <a:avLst/>
          </a:prstGeom>
        </p:spPr>
      </p:pic>
      <p:sp>
        <p:nvSpPr>
          <p:cNvPr id="13" name="Rectangle 12">
            <a:extLst>
              <a:ext uri="{FF2B5EF4-FFF2-40B4-BE49-F238E27FC236}">
                <a16:creationId xmlns:a16="http://schemas.microsoft.com/office/drawing/2014/main" id="{D8CCF7C6-DB21-51E1-8DA7-08A8003520F7}"/>
              </a:ext>
            </a:extLst>
          </p:cNvPr>
          <p:cNvSpPr/>
          <p:nvPr/>
        </p:nvSpPr>
        <p:spPr>
          <a:xfrm>
            <a:off x="9572412" y="2299778"/>
            <a:ext cx="1989463" cy="2402766"/>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en-GB">
                <a:latin typeface="Franklin Gothic Medium"/>
              </a:rPr>
              <a:t>Key aspects </a:t>
            </a:r>
            <a:endParaRPr lang="en-US">
              <a:latin typeface="Franklin Gothic Medium"/>
            </a:endParaRPr>
          </a:p>
        </p:txBody>
      </p:sp>
      <p:sp>
        <p:nvSpPr>
          <p:cNvPr id="10" name="Rectangle 9">
            <a:extLst>
              <a:ext uri="{FF2B5EF4-FFF2-40B4-BE49-F238E27FC236}">
                <a16:creationId xmlns:a16="http://schemas.microsoft.com/office/drawing/2014/main" id="{F3ADEE5B-7008-2CEF-027F-6E2DFCE2311C}"/>
              </a:ext>
            </a:extLst>
          </p:cNvPr>
          <p:cNvSpPr/>
          <p:nvPr/>
        </p:nvSpPr>
        <p:spPr>
          <a:xfrm>
            <a:off x="5150709" y="2301408"/>
            <a:ext cx="1989647" cy="2401136"/>
          </a:xfrm>
          <a:prstGeom prst="rect">
            <a:avLst/>
          </a:prstGeom>
          <a:solidFill>
            <a:srgbClr val="F5A60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4" name="Picture 23" descr="A crane in a quarry&#10;&#10;Description automatically generated">
            <a:extLst>
              <a:ext uri="{FF2B5EF4-FFF2-40B4-BE49-F238E27FC236}">
                <a16:creationId xmlns:a16="http://schemas.microsoft.com/office/drawing/2014/main" id="{05D02780-2C3B-09B1-BF6A-F8E91F9CC192}"/>
              </a:ext>
            </a:extLst>
          </p:cNvPr>
          <p:cNvPicPr>
            <a:picLocks noChangeAspect="1"/>
          </p:cNvPicPr>
          <p:nvPr/>
        </p:nvPicPr>
        <p:blipFill rotWithShape="1">
          <a:blip r:embed="rId5">
            <a:extLst>
              <a:ext uri="{28A0092B-C50C-407E-A947-70E740481C1C}">
                <a14:useLocalDpi xmlns:a14="http://schemas.microsoft.com/office/drawing/2010/main"/>
              </a:ext>
            </a:extLst>
          </a:blip>
          <a:srcRect t="-69"/>
          <a:stretch/>
        </p:blipFill>
        <p:spPr>
          <a:xfrm>
            <a:off x="7384561" y="2301408"/>
            <a:ext cx="1992001" cy="2401136"/>
          </a:xfrm>
          <a:prstGeom prst="rect">
            <a:avLst/>
          </a:prstGeom>
        </p:spPr>
      </p:pic>
      <p:sp>
        <p:nvSpPr>
          <p:cNvPr id="14" name="Rectangle 13">
            <a:extLst>
              <a:ext uri="{FF2B5EF4-FFF2-40B4-BE49-F238E27FC236}">
                <a16:creationId xmlns:a16="http://schemas.microsoft.com/office/drawing/2014/main" id="{B9880282-AA5C-EAD4-2D69-3E7ABB4DA85B}"/>
              </a:ext>
            </a:extLst>
          </p:cNvPr>
          <p:cNvSpPr/>
          <p:nvPr/>
        </p:nvSpPr>
        <p:spPr>
          <a:xfrm>
            <a:off x="7386837" y="2306588"/>
            <a:ext cx="1989015" cy="23959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6" name="Picture 25" descr="A person shaking hands with another person in hardhats&#10;&#10;Description automatically generated">
            <a:extLst>
              <a:ext uri="{FF2B5EF4-FFF2-40B4-BE49-F238E27FC236}">
                <a16:creationId xmlns:a16="http://schemas.microsoft.com/office/drawing/2014/main" id="{84867061-7CF8-F425-961B-778808CF3D70}"/>
              </a:ext>
            </a:extLst>
          </p:cNvPr>
          <p:cNvPicPr>
            <a:picLocks noChangeAspect="1"/>
          </p:cNvPicPr>
          <p:nvPr/>
        </p:nvPicPr>
        <p:blipFill rotWithShape="1">
          <a:blip r:embed="rId6">
            <a:extLst>
              <a:ext uri="{28A0092B-C50C-407E-A947-70E740481C1C}">
                <a14:useLocalDpi xmlns:a14="http://schemas.microsoft.com/office/drawing/2010/main"/>
              </a:ext>
            </a:extLst>
          </a:blip>
          <a:srcRect t="-142" b="-475"/>
          <a:stretch/>
        </p:blipFill>
        <p:spPr>
          <a:xfrm>
            <a:off x="2964180" y="2299778"/>
            <a:ext cx="1988552" cy="2392074"/>
          </a:xfrm>
          <a:prstGeom prst="rect">
            <a:avLst/>
          </a:prstGeom>
        </p:spPr>
      </p:pic>
      <p:sp>
        <p:nvSpPr>
          <p:cNvPr id="7" name="Rectangle 6">
            <a:extLst>
              <a:ext uri="{FF2B5EF4-FFF2-40B4-BE49-F238E27FC236}">
                <a16:creationId xmlns:a16="http://schemas.microsoft.com/office/drawing/2014/main" id="{D02C09DF-548E-63A7-EB83-226DBFEC1026}"/>
              </a:ext>
            </a:extLst>
          </p:cNvPr>
          <p:cNvSpPr/>
          <p:nvPr/>
        </p:nvSpPr>
        <p:spPr>
          <a:xfrm>
            <a:off x="2967085" y="2306589"/>
            <a:ext cx="1985647" cy="238123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8" name="Picture 27" descr="A person pointing at a computer&#10;&#10;Description automatically generated">
            <a:extLst>
              <a:ext uri="{FF2B5EF4-FFF2-40B4-BE49-F238E27FC236}">
                <a16:creationId xmlns:a16="http://schemas.microsoft.com/office/drawing/2014/main" id="{D6BDE24E-E006-5403-B5A3-4CCC3F638D3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60788" y="2306589"/>
            <a:ext cx="1988141" cy="2376475"/>
          </a:xfrm>
          <a:prstGeom prst="rect">
            <a:avLst/>
          </a:prstGeom>
        </p:spPr>
      </p:pic>
      <p:sp>
        <p:nvSpPr>
          <p:cNvPr id="32" name="Rectangle 31">
            <a:extLst>
              <a:ext uri="{FF2B5EF4-FFF2-40B4-BE49-F238E27FC236}">
                <a16:creationId xmlns:a16="http://schemas.microsoft.com/office/drawing/2014/main" id="{BC349B16-8ABA-427F-0F5A-C1F23147A449}"/>
              </a:ext>
            </a:extLst>
          </p:cNvPr>
          <p:cNvSpPr/>
          <p:nvPr/>
        </p:nvSpPr>
        <p:spPr>
          <a:xfrm>
            <a:off x="766167" y="2306589"/>
            <a:ext cx="1988141" cy="2376475"/>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LEGAL FRAMEWORK, LICENSING </a:t>
            </a:r>
          </a:p>
        </p:txBody>
      </p:sp>
      <p:sp>
        <p:nvSpPr>
          <p:cNvPr id="8" name="Rectangle 7">
            <a:extLst>
              <a:ext uri="{FF2B5EF4-FFF2-40B4-BE49-F238E27FC236}">
                <a16:creationId xmlns:a16="http://schemas.microsoft.com/office/drawing/2014/main" id="{B993FD87-FED2-D59D-8F83-82A609E55D78}"/>
              </a:ext>
            </a:extLst>
          </p:cNvPr>
          <p:cNvSpPr/>
          <p:nvPr/>
        </p:nvSpPr>
        <p:spPr>
          <a:xfrm>
            <a:off x="2964134"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CONTRACTS</a:t>
            </a:r>
          </a:p>
        </p:txBody>
      </p:sp>
      <p:sp>
        <p:nvSpPr>
          <p:cNvPr id="11" name="Rectangle 10">
            <a:extLst>
              <a:ext uri="{FF2B5EF4-FFF2-40B4-BE49-F238E27FC236}">
                <a16:creationId xmlns:a16="http://schemas.microsoft.com/office/drawing/2014/main" id="{E9A73085-2D81-2146-BA0C-A9399BD301FD}"/>
              </a:ext>
            </a:extLst>
          </p:cNvPr>
          <p:cNvSpPr/>
          <p:nvPr/>
        </p:nvSpPr>
        <p:spPr>
          <a:xfrm>
            <a:off x="5150709" y="4683064"/>
            <a:ext cx="1991065" cy="13011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BENEFICIAL OWNERSHIP</a:t>
            </a:r>
          </a:p>
        </p:txBody>
      </p:sp>
      <p:sp>
        <p:nvSpPr>
          <p:cNvPr id="15" name="Rectangle 14">
            <a:extLst>
              <a:ext uri="{FF2B5EF4-FFF2-40B4-BE49-F238E27FC236}">
                <a16:creationId xmlns:a16="http://schemas.microsoft.com/office/drawing/2014/main" id="{A10A8BB5-1C65-A57F-CCE2-AF46BCAEFA1B}"/>
              </a:ext>
            </a:extLst>
          </p:cNvPr>
          <p:cNvSpPr/>
          <p:nvPr/>
        </p:nvSpPr>
        <p:spPr>
          <a:xfrm>
            <a:off x="9570810" y="4663399"/>
            <a:ext cx="1991065" cy="129942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 MSG OVERSIGHT </a:t>
            </a:r>
          </a:p>
        </p:txBody>
      </p:sp>
      <p:sp>
        <p:nvSpPr>
          <p:cNvPr id="3" name="Rectangle 2">
            <a:extLst>
              <a:ext uri="{FF2B5EF4-FFF2-40B4-BE49-F238E27FC236}">
                <a16:creationId xmlns:a16="http://schemas.microsoft.com/office/drawing/2014/main" id="{6A64203C-AF26-6F6E-3E5A-630612E2113C}"/>
              </a:ext>
            </a:extLst>
          </p:cNvPr>
          <p:cNvSpPr/>
          <p:nvPr/>
        </p:nvSpPr>
        <p:spPr>
          <a:xfrm>
            <a:off x="7384787" y="4663399"/>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rgbClr val="FFFFFF"/>
                </a:solidFill>
              </a:rPr>
              <a:t>EXPLORATION, PRODUCTION AND REVENUE </a:t>
            </a:r>
          </a:p>
        </p:txBody>
      </p:sp>
    </p:spTree>
    <p:extLst>
      <p:ext uri="{BB962C8B-B14F-4D97-AF65-F5344CB8AC3E}">
        <p14:creationId xmlns:p14="http://schemas.microsoft.com/office/powerpoint/2010/main" val="31677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28090" y="3378850"/>
            <a:ext cx="5322115" cy="1204319"/>
          </a:xfrm>
        </p:spPr>
        <p:txBody>
          <a:bodyPr vert="horz" lIns="91440" tIns="45720" rIns="91440" bIns="45720" rtlCol="0" anchor="t">
            <a:normAutofit/>
          </a:bodyPr>
          <a:lstStyle/>
          <a:p>
            <a:r>
              <a:rPr lang="en-GB">
                <a:latin typeface="Franklin Gothic Medium"/>
              </a:rPr>
              <a:t>Legal framework and licensing</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1026103" y="2033070"/>
            <a:ext cx="6500177" cy="571584"/>
          </a:xfrm>
        </p:spPr>
        <p:txBody>
          <a:bodyPr/>
          <a:lstStyle/>
          <a:p>
            <a:r>
              <a:rPr lang="en-NO"/>
              <a:t>KEY ASPECT</a:t>
            </a:r>
          </a:p>
        </p:txBody>
      </p:sp>
      <p:pic>
        <p:nvPicPr>
          <p:cNvPr id="13" name="Picture 12" descr="A person pointing at a computer&#10;&#10;Description automatically generated">
            <a:extLst>
              <a:ext uri="{FF2B5EF4-FFF2-40B4-BE49-F238E27FC236}">
                <a16:creationId xmlns:a16="http://schemas.microsoft.com/office/drawing/2014/main" id="{A67DDD68-233F-EEA8-E933-671365F7FB22}"/>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15" name="Rectangle 14">
            <a:extLst>
              <a:ext uri="{FF2B5EF4-FFF2-40B4-BE49-F238E27FC236}">
                <a16:creationId xmlns:a16="http://schemas.microsoft.com/office/drawing/2014/main" id="{01D3182B-64FD-6423-56C7-BD683915AEF3}"/>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60486904"/>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BB9246-1D15-49BF-90DE-50031989DE62}">
  <ds:schemaRefs>
    <ds:schemaRef ds:uri="http://www.w3.org/XML/1998/namespace"/>
    <ds:schemaRef ds:uri="http://schemas.microsoft.com/office/2006/metadata/properties"/>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ec4d7596-7f32-41a8-9a95-4275d9a1ea6b"/>
    <ds:schemaRef ds:uri="d9eb0d81-beec-4074-bc6f-8be11319408c"/>
  </ds:schemaRefs>
</ds:datastoreItem>
</file>

<file path=customXml/itemProps2.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3.xml><?xml version="1.0" encoding="utf-8"?>
<ds:datastoreItem xmlns:ds="http://schemas.openxmlformats.org/officeDocument/2006/customXml" ds:itemID="{D6D0648C-55C3-4AFB-90BD-CAAFE4C2A015}">
  <ds:schemaRefs>
    <ds:schemaRef ds:uri="d9eb0d81-beec-4074-bc6f-8be11319408c"/>
    <ds:schemaRef ds:uri="ec4d7596-7f32-41a8-9a95-4275d9a1ea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TotalTime>
  <Words>6883</Words>
  <Application>Microsoft Macintosh PowerPoint</Application>
  <PresentationFormat>Widescreen</PresentationFormat>
  <Paragraphs>569</Paragraphs>
  <Slides>51</Slides>
  <Notes>47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vt:lpstr>
      <vt:lpstr>Arial,Sans-Serif</vt:lpstr>
      <vt:lpstr>Calibri</vt:lpstr>
      <vt:lpstr>Franklin Gothic Book</vt:lpstr>
      <vt:lpstr>Franklin Gothic Demi</vt:lpstr>
      <vt:lpstr>Franklin Gothic Medium</vt:lpstr>
      <vt:lpstr>inherit</vt:lpstr>
      <vt:lpstr>Inter</vt:lpstr>
      <vt:lpstr>Metropolis</vt:lpstr>
      <vt:lpstr>Söhne</vt:lpstr>
      <vt:lpstr>Times New Roman</vt:lpstr>
      <vt:lpstr>Wingdings</vt:lpstr>
      <vt:lpstr>EITItheme1</vt:lpstr>
      <vt:lpstr>PowerPoint Presentation</vt:lpstr>
      <vt:lpstr>Prevalence of corruption in the extractives</vt:lpstr>
      <vt:lpstr>What areas of the extractive sector value chain are most vulnerable to corruption?</vt:lpstr>
      <vt:lpstr>Corruption risks in the extractives</vt:lpstr>
      <vt:lpstr>Corruption risks in the extractives</vt:lpstr>
      <vt:lpstr>A data-driven approach to fighting corruption</vt:lpstr>
      <vt:lpstr>Anti-corruption</vt:lpstr>
      <vt:lpstr>Key aspects </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Guidance is being updated!  Consult our guidance at eiti.org/guide</vt:lpstr>
      <vt:lpstr>Tools and resources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Leila Pilliard</dc:creator>
  <cp:keywords/>
  <dc:description/>
  <cp:lastModifiedBy>Leila Pilliard</cp:lastModifiedBy>
  <cp:revision>10</cp:revision>
  <cp:lastPrinted>2023-06-23T10:13:05Z</cp:lastPrinted>
  <dcterms:created xsi:type="dcterms:W3CDTF">2020-01-10T14:54:35Z</dcterms:created>
  <dcterms:modified xsi:type="dcterms:W3CDTF">2025-01-06T09:33:46Z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