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85"/>
  </p:notesMasterIdLst>
  <p:handoutMasterIdLst>
    <p:handoutMasterId r:id="rId86"/>
  </p:handoutMasterIdLst>
  <p:sldIdLst>
    <p:sldId id="1903" r:id="rId5"/>
    <p:sldId id="2040" r:id="rId6"/>
    <p:sldId id="2074" r:id="rId7"/>
    <p:sldId id="2050" r:id="rId8"/>
    <p:sldId id="2025" r:id="rId9"/>
    <p:sldId id="2077" r:id="rId10"/>
    <p:sldId id="1847" r:id="rId11"/>
    <p:sldId id="1848" r:id="rId12"/>
    <p:sldId id="1864" r:id="rId13"/>
    <p:sldId id="2075" r:id="rId14"/>
    <p:sldId id="2026" r:id="rId15"/>
    <p:sldId id="2029" r:id="rId16"/>
    <p:sldId id="2071" r:id="rId17"/>
    <p:sldId id="1902" r:id="rId18"/>
    <p:sldId id="1934" r:id="rId19"/>
    <p:sldId id="2076" r:id="rId20"/>
    <p:sldId id="1841" r:id="rId21"/>
    <p:sldId id="2059" r:id="rId22"/>
    <p:sldId id="2073" r:id="rId23"/>
    <p:sldId id="274" r:id="rId24"/>
    <p:sldId id="2042" r:id="rId25"/>
    <p:sldId id="2043" r:id="rId26"/>
    <p:sldId id="1855" r:id="rId27"/>
    <p:sldId id="2044" r:id="rId28"/>
    <p:sldId id="1869" r:id="rId29"/>
    <p:sldId id="2045" r:id="rId30"/>
    <p:sldId id="1852" r:id="rId31"/>
    <p:sldId id="2046" r:id="rId32"/>
    <p:sldId id="2047" r:id="rId33"/>
    <p:sldId id="2048" r:id="rId34"/>
    <p:sldId id="2067" r:id="rId35"/>
    <p:sldId id="2036" r:id="rId36"/>
    <p:sldId id="2037" r:id="rId37"/>
    <p:sldId id="2034" r:id="rId38"/>
    <p:sldId id="2035" r:id="rId39"/>
    <p:sldId id="2001" r:id="rId40"/>
    <p:sldId id="2002" r:id="rId41"/>
    <p:sldId id="2003" r:id="rId42"/>
    <p:sldId id="2004" r:id="rId43"/>
    <p:sldId id="2005" r:id="rId44"/>
    <p:sldId id="2006" r:id="rId45"/>
    <p:sldId id="2007" r:id="rId46"/>
    <p:sldId id="1940" r:id="rId47"/>
    <p:sldId id="2013" r:id="rId48"/>
    <p:sldId id="2014" r:id="rId49"/>
    <p:sldId id="2015" r:id="rId50"/>
    <p:sldId id="2016" r:id="rId51"/>
    <p:sldId id="2017" r:id="rId52"/>
    <p:sldId id="2018" r:id="rId53"/>
    <p:sldId id="1947" r:id="rId54"/>
    <p:sldId id="1972" r:id="rId55"/>
    <p:sldId id="2023" r:id="rId56"/>
    <p:sldId id="2008" r:id="rId57"/>
    <p:sldId id="2009" r:id="rId58"/>
    <p:sldId id="2010" r:id="rId59"/>
    <p:sldId id="2011" r:id="rId60"/>
    <p:sldId id="1954" r:id="rId61"/>
    <p:sldId id="2024" r:id="rId62"/>
    <p:sldId id="1990" r:id="rId63"/>
    <p:sldId id="1991" r:id="rId64"/>
    <p:sldId id="1992" r:id="rId65"/>
    <p:sldId id="1960" r:id="rId66"/>
    <p:sldId id="1974" r:id="rId67"/>
    <p:sldId id="1975" r:id="rId68"/>
    <p:sldId id="1964" r:id="rId69"/>
    <p:sldId id="1993" r:id="rId70"/>
    <p:sldId id="1994" r:id="rId71"/>
    <p:sldId id="1995" r:id="rId72"/>
    <p:sldId id="1996" r:id="rId73"/>
    <p:sldId id="1997" r:id="rId74"/>
    <p:sldId id="1998" r:id="rId75"/>
    <p:sldId id="1999" r:id="rId76"/>
    <p:sldId id="2000" r:id="rId77"/>
    <p:sldId id="2019" r:id="rId78"/>
    <p:sldId id="2020" r:id="rId79"/>
    <p:sldId id="2021" r:id="rId80"/>
    <p:sldId id="2022" r:id="rId81"/>
    <p:sldId id="1932" r:id="rId82"/>
    <p:sldId id="1868" r:id="rId83"/>
    <p:sldId id="289" r:id="rId8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57"/>
    <a:srgbClr val="FFFFFF"/>
    <a:srgbClr val="797979"/>
    <a:srgbClr val="0090BF"/>
    <a:srgbClr val="00C3F0"/>
    <a:srgbClr val="005B8C"/>
    <a:srgbClr val="89AA2E"/>
    <a:srgbClr val="002157"/>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CC38A-DB4C-F38D-CE62-EB233C215979}" v="2" dt="2024-04-16T12:21:31.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1429"/>
  </p:normalViewPr>
  <p:slideViewPr>
    <p:cSldViewPr snapToGrid="0">
      <p:cViewPr varScale="1">
        <p:scale>
          <a:sx n="103" d="100"/>
          <a:sy n="103" d="100"/>
        </p:scale>
        <p:origin x="1288"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5/23/24</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the objectives for the presentation:</a:t>
            </a:r>
          </a:p>
          <a:p>
            <a:pPr marL="171450" indent="-171450">
              <a:buFontTx/>
              <a:buChar char="-"/>
            </a:pPr>
            <a:r>
              <a:rPr lang="en-GB"/>
              <a:t>Understand how the energy transition is impacting the extractive industries and what role the EITI can play in navigating this process.</a:t>
            </a:r>
          </a:p>
          <a:p>
            <a:pPr marL="0" indent="0">
              <a:buFontTx/>
              <a:buNone/>
            </a:pPr>
            <a:endParaRPr lang="en-GB"/>
          </a:p>
          <a:p>
            <a:pPr marL="0" indent="0">
              <a:buFontTx/>
              <a:buNone/>
            </a:pPr>
            <a:r>
              <a:rPr lang="en-GB"/>
              <a:t>Three components to the presentation:</a:t>
            </a:r>
          </a:p>
          <a:p>
            <a:pPr marL="228600" indent="-228600">
              <a:buFontTx/>
              <a:buAutoNum type="arabicPeriod"/>
            </a:pPr>
            <a:r>
              <a:rPr lang="en-GB"/>
              <a:t>Discussion of how the energy transition is impacting the sector </a:t>
            </a:r>
          </a:p>
          <a:p>
            <a:pPr marL="228600" indent="-228600">
              <a:buFontTx/>
              <a:buAutoNum type="arabicPeriod"/>
            </a:pPr>
            <a:r>
              <a:rPr lang="en-GB"/>
              <a:t>Describe what the role of the EITI is in promoting transparency in the energy transition</a:t>
            </a:r>
          </a:p>
          <a:p>
            <a:pPr marL="228600" indent="-228600">
              <a:buFontTx/>
              <a:buAutoNum type="arabicPeriod"/>
            </a:pPr>
            <a:r>
              <a:rPr lang="en-GB"/>
              <a:t>Look in more detail at what is in the 2023 Standard </a:t>
            </a:r>
          </a:p>
          <a:p>
            <a:pPr marL="228600" indent="-228600">
              <a:buFontTx/>
              <a:buAutoNum type="arabicPeriod"/>
            </a:pPr>
            <a:endParaRPr lang="en-GB"/>
          </a:p>
          <a:p>
            <a:pPr marL="0" indent="0">
              <a:buFontTx/>
              <a:buNone/>
            </a:pPr>
            <a:r>
              <a:rPr lang="en-GB"/>
              <a:t>Annex includes more detail.</a:t>
            </a:r>
          </a:p>
          <a:p>
            <a:pPr marL="0" indent="0">
              <a:buFontTx/>
              <a:buNone/>
            </a:pP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18149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200" b="0">
                <a:effectLst/>
                <a:latin typeface="Franklin Gothic Book" panose="020B0503020102020204" pitchFamily="34" charset="0"/>
                <a:ea typeface="Cambria" panose="02040503050406030204" pitchFamily="18" charset="0"/>
                <a:cs typeface="Arial" panose="020B0604020202020204" pitchFamily="34" charset="0"/>
              </a:rPr>
              <a:t>T</a:t>
            </a:r>
            <a:r>
              <a:rPr lang="en-GB" sz="1200" b="0"/>
              <a:t>he EITI’s role is not to tell countries what energy transition policies to pursue but to recognise the energy transition as a global trend and to provide </a:t>
            </a:r>
            <a:r>
              <a:rPr lang="en-GB" sz="1200" b="0">
                <a:solidFill>
                  <a:srgbClr val="0090BF"/>
                </a:solidFill>
              </a:rPr>
              <a:t>disclosures and dialogue platforms that support accountability</a:t>
            </a:r>
            <a:r>
              <a:rPr lang="en-GB" sz="1200" b="0"/>
              <a:t> in a changing industry. </a:t>
            </a:r>
          </a:p>
        </p:txBody>
      </p:sp>
      <p:sp>
        <p:nvSpPr>
          <p:cNvPr id="4" name="Slide Number Placeholder 3"/>
          <p:cNvSpPr>
            <a:spLocks noGrp="1"/>
          </p:cNvSpPr>
          <p:nvPr>
            <p:ph type="sldNum" sz="quarter" idx="5"/>
          </p:nvPr>
        </p:nvSpPr>
        <p:spPr/>
        <p:txBody>
          <a:bodyPr/>
          <a:lstStyle/>
          <a:p>
            <a:fld id="{AF0F0302-BE9E-8A47-8FBA-EF4A5D6A0C17}" type="slidenum">
              <a:rPr lang="nb-NO" smtClean="0"/>
              <a:t>12</a:t>
            </a:fld>
            <a:endParaRPr lang="nb-NO"/>
          </a:p>
        </p:txBody>
      </p:sp>
    </p:spTree>
    <p:extLst>
      <p:ext uri="{BB962C8B-B14F-4D97-AF65-F5344CB8AC3E}">
        <p14:creationId xmlns:p14="http://schemas.microsoft.com/office/powerpoint/2010/main" val="249881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Tx/>
              <a:buNone/>
            </a:pPr>
            <a:endParaRPr lang="nb-NO" sz="1800">
              <a:effectLst/>
              <a:latin typeface="Times New Roman" panose="02020603050405020304" pitchFamily="18" charset="0"/>
              <a:ea typeface="Times New Roman" panose="02020603050405020304" pitchFamily="18" charset="0"/>
            </a:endParaRPr>
          </a:p>
          <a:p>
            <a:pPr marL="0" indent="0">
              <a:spcBef>
                <a:spcPts val="1200"/>
              </a:spcBef>
              <a:spcAft>
                <a:spcPts val="1200"/>
              </a:spcAft>
              <a:buFontTx/>
              <a:buNone/>
            </a:pPr>
            <a:r>
              <a:rPr lang="en-GB" sz="1800" i="0">
                <a:effectLst/>
                <a:latin typeface="Franklin Gothic Book" panose="020B0503020102020204" pitchFamily="34" charset="0"/>
                <a:ea typeface="Cambria" panose="02040503050406030204" pitchFamily="18" charset="0"/>
                <a:cs typeface="Arial" panose="020B0604020202020204" pitchFamily="34" charset="0"/>
              </a:rPr>
              <a:t>What are the tangible ways in which this impacts resource-rich countries:</a:t>
            </a:r>
          </a:p>
          <a:p>
            <a:pPr marL="342900" indent="-342900">
              <a:spcBef>
                <a:spcPts val="1200"/>
              </a:spcBef>
              <a:spcAft>
                <a:spcPts val="1200"/>
              </a:spcAft>
              <a:buFontTx/>
              <a:buAutoNum type="arabicPeriod"/>
            </a:pPr>
            <a:r>
              <a:rPr lang="en-GB" sz="1800" i="0">
                <a:effectLst/>
                <a:latin typeface="Franklin Gothic Book" panose="020B0503020102020204" pitchFamily="34" charset="0"/>
                <a:ea typeface="Cambria" panose="02040503050406030204" pitchFamily="18" charset="0"/>
                <a:cs typeface="Arial" panose="020B0604020202020204" pitchFamily="34" charset="0"/>
              </a:rPr>
              <a:t>Economic opportunities and challenges, especially impacts on government revenues but also public finance risks related to SOE investments.</a:t>
            </a:r>
          </a:p>
          <a:p>
            <a:pPr marL="342900" indent="-342900">
              <a:spcBef>
                <a:spcPts val="1200"/>
              </a:spcBef>
              <a:spcAft>
                <a:spcPts val="1200"/>
              </a:spcAft>
              <a:buFontTx/>
              <a:buAutoNum type="arabicPeriod"/>
            </a:pPr>
            <a:r>
              <a:rPr lang="en-GB" sz="1800" i="0">
                <a:effectLst/>
                <a:latin typeface="Franklin Gothic Book" panose="020B0503020102020204" pitchFamily="34" charset="0"/>
                <a:ea typeface="Cambria" panose="02040503050406030204" pitchFamily="18" charset="0"/>
                <a:cs typeface="Arial" panose="020B0604020202020204" pitchFamily="34" charset="0"/>
              </a:rPr>
              <a:t>New corruption risks, particularly in the mining sector given the anticipation of a boom</a:t>
            </a:r>
          </a:p>
          <a:p>
            <a:pPr marL="342900" indent="-342900">
              <a:spcBef>
                <a:spcPts val="1200"/>
              </a:spcBef>
              <a:spcAft>
                <a:spcPts val="1200"/>
              </a:spcAft>
              <a:buFontTx/>
              <a:buAutoNum type="arabicPeriod"/>
            </a:pPr>
            <a:r>
              <a:rPr lang="en-GB" sz="1800" i="0">
                <a:effectLst/>
                <a:latin typeface="Franklin Gothic Book" panose="020B0503020102020204" pitchFamily="34" charset="0"/>
                <a:ea typeface="Cambria" panose="02040503050406030204" pitchFamily="18" charset="0"/>
                <a:cs typeface="Arial" panose="020B0604020202020204" pitchFamily="34" charset="0"/>
              </a:rPr>
              <a:t>Community impacts – e.g., impacts on jobs and traditional livelihoods, subnational revenues, environmental impacts</a:t>
            </a:r>
          </a:p>
          <a:p>
            <a:pPr marL="285750" indent="-285750">
              <a:spcBef>
                <a:spcPts val="1200"/>
              </a:spcBef>
              <a:spcAft>
                <a:spcPts val="1200"/>
              </a:spcAft>
              <a:buFontTx/>
              <a:buChar char="-"/>
            </a:pPr>
            <a:endParaRPr lang="en-GB" sz="1800" i="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160948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14</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Tx/>
              <a:buNone/>
            </a:pP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Transparency</a:t>
            </a:r>
            <a:r>
              <a:rPr lang="nb-NO" sz="1800">
                <a:effectLst/>
                <a:latin typeface="Franklin Gothic Book" panose="020B0503020102020204" pitchFamily="34" charset="0"/>
                <a:ea typeface="Cambria" panose="02040503050406030204" pitchFamily="18" charset="0"/>
                <a:cs typeface="Arial" panose="020B0604020202020204" pitchFamily="34" charset="0"/>
              </a:rPr>
              <a:t> and </a:t>
            </a:r>
            <a:r>
              <a:rPr lang="nb-NO" sz="1800" err="1">
                <a:effectLst/>
                <a:latin typeface="Franklin Gothic Book" panose="020B0503020102020204" pitchFamily="34" charset="0"/>
                <a:ea typeface="Cambria" panose="02040503050406030204" pitchFamily="18" charset="0"/>
                <a:cs typeface="Arial" panose="020B0604020202020204" pitchFamily="34" charset="0"/>
              </a:rPr>
              <a:t>dialogue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are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needed</a:t>
            </a:r>
            <a:r>
              <a:rPr lang="nb-NO" sz="1800">
                <a:effectLst/>
                <a:latin typeface="Franklin Gothic Book" panose="020B0503020102020204" pitchFamily="34" charset="0"/>
                <a:ea typeface="Cambria" panose="02040503050406030204" pitchFamily="18" charset="0"/>
                <a:cs typeface="Arial" panose="020B0604020202020204" pitchFamily="34" charset="0"/>
              </a:rPr>
              <a:t> to </a:t>
            </a:r>
            <a:r>
              <a:rPr lang="nb-NO" sz="1800" err="1">
                <a:effectLst/>
                <a:latin typeface="Franklin Gothic Book" panose="020B0503020102020204" pitchFamily="34" charset="0"/>
                <a:ea typeface="Cambria" panose="02040503050406030204" pitchFamily="18" charset="0"/>
                <a:cs typeface="Arial" panose="020B0604020202020204" pitchFamily="34" charset="0"/>
              </a:rPr>
              <a:t>idenitfy</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economic</a:t>
            </a:r>
            <a:r>
              <a:rPr lang="nb-NO" sz="1800">
                <a:effectLst/>
                <a:latin typeface="Franklin Gothic Book" panose="020B0503020102020204" pitchFamily="34" charset="0"/>
                <a:ea typeface="Cambria" panose="02040503050406030204" pitchFamily="18" charset="0"/>
                <a:cs typeface="Arial" panose="020B0604020202020204" pitchFamily="34" charset="0"/>
              </a:rPr>
              <a:t> and </a:t>
            </a:r>
            <a:r>
              <a:rPr lang="nb-NO" sz="1800" err="1">
                <a:effectLst/>
                <a:latin typeface="Franklin Gothic Book" panose="020B0503020102020204" pitchFamily="34" charset="0"/>
                <a:ea typeface="Cambria" panose="02040503050406030204" pitchFamily="18" charset="0"/>
                <a:cs typeface="Arial" panose="020B0604020202020204" pitchFamily="34" charset="0"/>
              </a:rPr>
              <a:t>governance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opportunities</a:t>
            </a:r>
            <a:r>
              <a:rPr lang="nb-NO" sz="1800">
                <a:effectLst/>
                <a:latin typeface="Franklin Gothic Book" panose="020B0503020102020204" pitchFamily="34" charset="0"/>
                <a:ea typeface="Cambria" panose="02040503050406030204" pitchFamily="18" charset="0"/>
                <a:cs typeface="Arial" panose="020B0604020202020204" pitchFamily="34" charset="0"/>
              </a:rPr>
              <a:t> and risks.</a:t>
            </a:r>
          </a:p>
          <a:p>
            <a:pPr marL="0" indent="0">
              <a:spcBef>
                <a:spcPts val="1200"/>
              </a:spcBef>
              <a:spcAft>
                <a:spcPts val="1200"/>
              </a:spcAft>
              <a:buFontTx/>
              <a:buNone/>
            </a:pPr>
            <a:r>
              <a:rPr lang="nb-NO" sz="1800">
                <a:effectLst/>
                <a:latin typeface="Franklin Gothic Book" panose="020B0503020102020204" pitchFamily="34" charset="0"/>
                <a:ea typeface="Cambria" panose="02040503050406030204" pitchFamily="18" charset="0"/>
                <a:cs typeface="Arial" panose="020B0604020202020204" pitchFamily="34" charset="0"/>
              </a:rPr>
              <a:t>- This </a:t>
            </a:r>
            <a:r>
              <a:rPr lang="nb-NO" sz="1800" err="1">
                <a:effectLst/>
                <a:latin typeface="Franklin Gothic Book" panose="020B0503020102020204" pitchFamily="34" charset="0"/>
                <a:ea typeface="Cambria" panose="02040503050406030204" pitchFamily="18" charset="0"/>
                <a:cs typeface="Arial" panose="020B0604020202020204" pitchFamily="34" charset="0"/>
              </a:rPr>
              <a:t>can</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help</a:t>
            </a:r>
            <a:r>
              <a:rPr lang="nb-NO" sz="1800">
                <a:effectLst/>
                <a:latin typeface="Franklin Gothic Book" panose="020B0503020102020204" pitchFamily="34" charset="0"/>
                <a:ea typeface="Cambria" panose="02040503050406030204" pitchFamily="18" charset="0"/>
                <a:cs typeface="Arial" panose="020B0604020202020204" pitchFamily="34" charset="0"/>
              </a:rPr>
              <a:t> to hold </a:t>
            </a:r>
            <a:r>
              <a:rPr lang="nb-NO" sz="1800" err="1">
                <a:effectLst/>
                <a:latin typeface="Franklin Gothic Book" panose="020B0503020102020204" pitchFamily="34" charset="0"/>
                <a:ea typeface="Cambria" panose="02040503050406030204" pitchFamily="18" charset="0"/>
                <a:cs typeface="Arial" panose="020B0604020202020204" pitchFamily="34" charset="0"/>
              </a:rPr>
              <a:t>government</a:t>
            </a:r>
            <a:r>
              <a:rPr lang="nb-NO" sz="1800">
                <a:effectLst/>
                <a:latin typeface="Franklin Gothic Book" panose="020B0503020102020204" pitchFamily="34" charset="0"/>
                <a:ea typeface="Cambria" panose="02040503050406030204" pitchFamily="18" charset="0"/>
                <a:cs typeface="Arial" panose="020B0604020202020204" pitchFamily="34" charset="0"/>
              </a:rPr>
              <a:t> and </a:t>
            </a:r>
            <a:r>
              <a:rPr lang="nb-NO" sz="1800" err="1">
                <a:effectLst/>
                <a:latin typeface="Franklin Gothic Book" panose="020B0503020102020204" pitchFamily="34" charset="0"/>
                <a:ea typeface="Cambria" panose="02040503050406030204" pitchFamily="18" charset="0"/>
                <a:cs typeface="Arial" panose="020B0604020202020204" pitchFamily="34" charset="0"/>
              </a:rPr>
              <a:t>companies</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accountable</a:t>
            </a:r>
            <a:r>
              <a:rPr lang="nb-NO" sz="1800">
                <a:effectLst/>
                <a:latin typeface="Franklin Gothic Book" panose="020B0503020102020204" pitchFamily="34" charset="0"/>
                <a:ea typeface="Cambria" panose="02040503050406030204" pitchFamily="18" charset="0"/>
                <a:cs typeface="Arial" panose="020B0604020202020204" pitchFamily="34" charset="0"/>
              </a:rPr>
              <a:t> and </a:t>
            </a:r>
            <a:r>
              <a:rPr lang="nb-NO" sz="1800" err="1">
                <a:effectLst/>
                <a:latin typeface="Franklin Gothic Book" panose="020B0503020102020204" pitchFamily="34" charset="0"/>
                <a:ea typeface="Cambria" panose="02040503050406030204" pitchFamily="18" charset="0"/>
                <a:cs typeface="Arial" panose="020B0604020202020204" pitchFamily="34" charset="0"/>
              </a:rPr>
              <a:t>ensure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their</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actions</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align</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with</a:t>
            </a:r>
            <a:r>
              <a:rPr lang="nb-NO" sz="1800">
                <a:effectLst/>
                <a:latin typeface="Franklin Gothic Book" panose="020B0503020102020204" pitchFamily="34" charset="0"/>
                <a:ea typeface="Cambria" panose="02040503050406030204" pitchFamily="18" charset="0"/>
                <a:cs typeface="Arial" panose="020B0604020202020204" pitchFamily="34" charset="0"/>
              </a:rPr>
              <a:t> long-term </a:t>
            </a:r>
            <a:r>
              <a:rPr lang="nb-NO" sz="1800" err="1">
                <a:effectLst/>
                <a:latin typeface="Franklin Gothic Book" panose="020B0503020102020204" pitchFamily="34" charset="0"/>
                <a:ea typeface="Cambria" panose="02040503050406030204" pitchFamily="18" charset="0"/>
                <a:cs typeface="Arial" panose="020B0604020202020204" pitchFamily="34" charset="0"/>
              </a:rPr>
              <a:t>public</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interests</a:t>
            </a:r>
            <a:r>
              <a:rPr lang="nb-NO" sz="1800">
                <a:effectLst/>
                <a:latin typeface="Franklin Gothic Book" panose="020B0503020102020204" pitchFamily="34" charset="0"/>
                <a:ea typeface="Cambria" panose="02040503050406030204" pitchFamily="18" charset="0"/>
                <a:cs typeface="Arial" panose="020B0604020202020204" pitchFamily="34" charset="0"/>
              </a:rPr>
              <a:t>.</a:t>
            </a:r>
          </a:p>
          <a:p>
            <a:pPr marL="0" indent="0">
              <a:spcBef>
                <a:spcPts val="1200"/>
              </a:spcBef>
              <a:spcAft>
                <a:spcPts val="1200"/>
              </a:spcAft>
              <a:buFontTx/>
              <a:buNone/>
            </a:pPr>
            <a:r>
              <a:rPr lang="nb-NO" sz="1800">
                <a:effectLst/>
                <a:latin typeface="Franklin Gothic Book" panose="020B0503020102020204" pitchFamily="34" charset="0"/>
                <a:ea typeface="Cambria" panose="02040503050406030204" pitchFamily="18" charset="0"/>
                <a:cs typeface="Arial" panose="020B0604020202020204" pitchFamily="34" charset="0"/>
              </a:rPr>
              <a:t>- The ultimate </a:t>
            </a:r>
            <a:r>
              <a:rPr lang="nb-NO" sz="1800" err="1">
                <a:effectLst/>
                <a:latin typeface="Franklin Gothic Book" panose="020B0503020102020204" pitchFamily="34" charset="0"/>
                <a:ea typeface="Cambria" panose="02040503050406030204" pitchFamily="18" charset="0"/>
                <a:cs typeface="Arial" panose="020B0604020202020204" pitchFamily="34" charset="0"/>
              </a:rPr>
              <a:t>aim</a:t>
            </a:r>
            <a:r>
              <a:rPr lang="nb-NO" sz="1800">
                <a:effectLst/>
                <a:latin typeface="Franklin Gothic Book" panose="020B0503020102020204" pitchFamily="34" charset="0"/>
                <a:ea typeface="Cambria" panose="02040503050406030204" pitchFamily="18" charset="0"/>
                <a:cs typeface="Arial" panose="020B0604020202020204" pitchFamily="34" charset="0"/>
              </a:rPr>
              <a:t> is to </a:t>
            </a:r>
            <a:r>
              <a:rPr lang="nb-NO" sz="1800" err="1">
                <a:effectLst/>
                <a:latin typeface="Franklin Gothic Book" panose="020B0503020102020204" pitchFamily="34" charset="0"/>
                <a:ea typeface="Cambria" panose="02040503050406030204" pitchFamily="18" charset="0"/>
                <a:cs typeface="Arial" panose="020B0604020202020204" pitchFamily="34" charset="0"/>
              </a:rPr>
              <a:t>build</a:t>
            </a:r>
            <a:r>
              <a:rPr lang="nb-NO" sz="1800">
                <a:effectLst/>
                <a:latin typeface="Franklin Gothic Book" panose="020B0503020102020204" pitchFamily="34" charset="0"/>
                <a:ea typeface="Cambria" panose="02040503050406030204" pitchFamily="18" charset="0"/>
                <a:cs typeface="Arial" panose="020B0604020202020204" pitchFamily="34" charset="0"/>
              </a:rPr>
              <a:t> trust </a:t>
            </a:r>
            <a:r>
              <a:rPr lang="nb-NO" sz="1800" err="1">
                <a:effectLst/>
                <a:latin typeface="Franklin Gothic Book" panose="020B0503020102020204" pitchFamily="34" charset="0"/>
                <a:ea typeface="Cambria" panose="02040503050406030204" pitchFamily="18" charset="0"/>
                <a:cs typeface="Arial" panose="020B0604020202020204" pitchFamily="34" charset="0"/>
              </a:rPr>
              <a:t>between</a:t>
            </a:r>
            <a:r>
              <a:rPr lang="nb-NO" sz="1800">
                <a:effectLst/>
                <a:latin typeface="Franklin Gothic Book" panose="020B0503020102020204" pitchFamily="34" charset="0"/>
                <a:ea typeface="Cambria" panose="02040503050406030204" pitchFamily="18" charset="0"/>
                <a:cs typeface="Arial" panose="020B0604020202020204" pitchFamily="34" charset="0"/>
              </a:rPr>
              <a:t> stakeholders and deliver an </a:t>
            </a:r>
            <a:r>
              <a:rPr lang="nb-NO" sz="1800" err="1">
                <a:effectLst/>
                <a:latin typeface="Franklin Gothic Book" panose="020B0503020102020204" pitchFamily="34" charset="0"/>
                <a:ea typeface="Cambria" panose="02040503050406030204" pitchFamily="18" charset="0"/>
                <a:cs typeface="Arial" panose="020B0604020202020204" pitchFamily="34" charset="0"/>
              </a:rPr>
              <a:t>accountable</a:t>
            </a:r>
            <a:r>
              <a:rPr lang="nb-NO" sz="1800">
                <a:effectLst/>
                <a:latin typeface="Franklin Gothic Book" panose="020B0503020102020204" pitchFamily="34" charset="0"/>
                <a:ea typeface="Cambria" panose="02040503050406030204" pitchFamily="18" charset="0"/>
                <a:cs typeface="Arial" panose="020B0604020202020204" pitchFamily="34" charset="0"/>
              </a:rPr>
              <a:t> energy </a:t>
            </a:r>
            <a:r>
              <a:rPr lang="nb-NO" sz="1800" err="1">
                <a:effectLst/>
                <a:latin typeface="Franklin Gothic Book" panose="020B0503020102020204" pitchFamily="34" charset="0"/>
                <a:ea typeface="Cambria" panose="02040503050406030204" pitchFamily="18" charset="0"/>
                <a:cs typeface="Arial" panose="020B0604020202020204" pitchFamily="34" charset="0"/>
              </a:rPr>
              <a:t>transition</a:t>
            </a:r>
            <a:r>
              <a:rPr lang="nb-NO" sz="1800">
                <a:effectLst/>
                <a:latin typeface="Franklin Gothic Book" panose="020B0503020102020204" pitchFamily="34" charset="0"/>
                <a:ea typeface="Cambria" panose="02040503050406030204" pitchFamily="18" charset="0"/>
                <a:cs typeface="Arial" panose="020B0604020202020204" pitchFamily="34" charset="0"/>
              </a:rPr>
              <a:t>.</a:t>
            </a:r>
            <a:endParaRPr lang="en-GB" sz="1200" b="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30945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1200"/>
              </a:spcBef>
              <a:spcAft>
                <a:spcPts val="600"/>
              </a:spcAft>
              <a:buFont typeface="Arial" panose="020B0604020202020204" pitchFamily="34" charset="0"/>
              <a:buNone/>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42097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200132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0F0302-BE9E-8A47-8FBA-EF4A5D6A0C17}" type="slidenum">
              <a:rPr lang="nb-NO" smtClean="0"/>
              <a:t>19</a:t>
            </a:fld>
            <a:endParaRPr lang="nb-NO"/>
          </a:p>
        </p:txBody>
      </p:sp>
    </p:spTree>
    <p:extLst>
      <p:ext uri="{BB962C8B-B14F-4D97-AF65-F5344CB8AC3E}">
        <p14:creationId xmlns:p14="http://schemas.microsoft.com/office/powerpoint/2010/main" val="3187023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0F0302-BE9E-8A47-8FBA-EF4A5D6A0C17}" type="slidenum">
              <a:rPr lang="nb-NO" smtClean="0"/>
              <a:t>20</a:t>
            </a:fld>
            <a:endParaRPr lang="nb-NO"/>
          </a:p>
        </p:txBody>
      </p:sp>
    </p:spTree>
    <p:extLst>
      <p:ext uri="{BB962C8B-B14F-4D97-AF65-F5344CB8AC3E}">
        <p14:creationId xmlns:p14="http://schemas.microsoft.com/office/powerpoint/2010/main" val="395338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 Government policies on climate change and the energy transition can have an impact on the extractive industries. At the same time, government policy on extractives can influence the success of efforts to mitigate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 Building a clear picture of the policy landscape and fiscal regime, the relationship between climate, energy and extractives policies, the implications for the production of minerals or fossil fuels is important for promoting coordination and alignment between government institutions and ensuring government action serves long-term public interests. </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pPr marL="0" indent="0">
              <a:spcBef>
                <a:spcPts val="1200"/>
              </a:spcBef>
              <a:spcAft>
                <a:spcPts val="1200"/>
              </a:spcAft>
              <a:buFont typeface="Arial" panose="020B0604020202020204" pitchFamily="34" charset="0"/>
              <a:buNone/>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21</a:t>
            </a:fld>
            <a:endParaRPr lang="nb-NO"/>
          </a:p>
        </p:txBody>
      </p:sp>
    </p:spTree>
    <p:extLst>
      <p:ext uri="{BB962C8B-B14F-4D97-AF65-F5344CB8AC3E}">
        <p14:creationId xmlns:p14="http://schemas.microsoft.com/office/powerpoint/2010/main" val="3747726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71943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Germany is a significant producer of lignite (brown coal), which is used for electricity generation in Europe and domestically. The country has committed to phasing out coal-fired power and lignite mining by 2038 at the latest. Concurrently, the use of renewable energy sources is steadily increasing in Germany’s energy mix.</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Germany uses the EITI for multi-stakeholder dialogue and reporting on national energy transition policies. EITI reporting describes legislation to phase out coal, including details on subsidies for the decommissioning of coal-fired power plants. Reporting also covers environmental protection and restoration requirements, federal support for coal mining regions, and details on the national emissions trading scheme.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Moreover, EITI reporting provides contextual information about the country’s renewable energy sector, including market trends, details on subsidies, and an analysis of the sector’s economic contributions, including its impact on employment.  </a:t>
            </a:r>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22</a:t>
            </a:fld>
            <a:endParaRPr lang="nb-NO"/>
          </a:p>
        </p:txBody>
      </p:sp>
    </p:spTree>
    <p:extLst>
      <p:ext uri="{BB962C8B-B14F-4D97-AF65-F5344CB8AC3E}">
        <p14:creationId xmlns:p14="http://schemas.microsoft.com/office/powerpoint/2010/main" val="3674140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energy transition is impacting global supply and demand for oil, gas and minerals. This shift has implications for investment decisions, project viability, government revenues and the sector’s broader economic contributions. </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Both governments and citizens require a clear understanding of how the energy transition impacts the viability of extractive projects and the overall economic contribution of the sector – and ensure that investment decisions, revenue management and economic planning are aligned with long-term public interests.</a:t>
            </a:r>
          </a:p>
          <a:p>
            <a:pPr marL="0" indent="0">
              <a:spcBef>
                <a:spcPts val="1200"/>
              </a:spcBef>
              <a:spcAft>
                <a:spcPts val="1200"/>
              </a:spcAft>
              <a:buFont typeface="Arial" panose="020B0604020202020204" pitchFamily="34" charset="0"/>
              <a:buNone/>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83475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As countries intensify their efforts to meet climate targets, some are investing in natural gas, a cleaner-burning alternative to more carbon-intensive fossil fuels.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Additionally, there is growing interest and investment in green hydrogen, a means of storing energy produced by extracting hydrogen from water molecules using renewable electricity.</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For Mauritania, a country endowed with substantial natural gas reserves and considerable renewable energy potential, these global trends hold the promise of significant opportunities.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gain a deeper understanding of how these trends might impact the country’s economy, EITI Mauritania commissioned a study to explore how the gas and green hydrogen sectors might contribute to government revenues under various price scenarios. The study, supported by USAID, provided recommendations for ensuring responsible management of growth in these sectors.</a:t>
            </a:r>
            <a:r>
              <a:rPr lang="nb-NO">
                <a:effectLst/>
              </a:rPr>
              <a:t> </a:t>
            </a:r>
          </a:p>
          <a:p>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1257085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energy transition is reshaping corruption risks in the extractive industries. Experience shows that rapid deal-making, coupled with expectations of high profits, can drive corruption. This is especially pertinent in the award of licenses, procurement contracts and commodity trading deals.</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 The dynamic is particularly relevant to the mining sector, where the energy transition is driving demand growth. </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support a just energy transition, the extractive sector needs to take decisive action on corruption. </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Transparency on the awarding of licenses and contracts, as well as governance of SOEs, can help to support anti-corruption efforts.</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endParaRPr lang="en-GB"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4103269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Philippines is one of the world’s top producers of nickel, an important transition mineral that is expected to see growing demand due to its use in a range of low-carbon technologies.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better understand potential corruption risks related to nickel extraction, the Philippines EITI commissioned an integrity study with support from USAID in 2023.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study used a corruption diagnostic tool, developed by NRGI, to conduct an in-depth investigation of integrity risks, including in the licensing and contracting procedures for large-scale nickel mines.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It provided recommendations for mitigating governance and corruption risks, as well as an action plan for the Philippines EITI to address priority risks and strengthen its anti-corruption work.</a:t>
            </a:r>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26</a:t>
            </a:fld>
            <a:endParaRPr lang="nb-NO"/>
          </a:p>
        </p:txBody>
      </p:sp>
    </p:spTree>
    <p:extLst>
      <p:ext uri="{BB962C8B-B14F-4D97-AF65-F5344CB8AC3E}">
        <p14:creationId xmlns:p14="http://schemas.microsoft.com/office/powerpoint/2010/main" val="3087523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 The energy transition carries profound implications for individuals and communities living near energy and mining projects. It is transforming livelihoods and creating new opportunities and challenges. </a:t>
            </a:r>
            <a:endParaRPr lang="nb-NO" sz="1800">
              <a:effectLst/>
              <a:latin typeface="Times New Roman" panose="02020603050405020304" pitchFamily="18" charset="0"/>
              <a:ea typeface="Times New Roman" panose="02020603050405020304" pitchFamily="18" charset="0"/>
            </a:endParaRPr>
          </a:p>
          <a:p>
            <a:pPr fontAlgn="base"/>
            <a:r>
              <a:rPr lang="en-GB" sz="1800">
                <a:effectLst/>
                <a:latin typeface="Franklin Gothic Book" panose="020B0503020102020204" pitchFamily="34" charset="0"/>
                <a:ea typeface="Times New Roman" panose="02020603050405020304" pitchFamily="18" charset="0"/>
                <a:cs typeface="Segoe UI" panose="020B0502040204020203" pitchFamily="34" charset="0"/>
              </a:rPr>
              <a:t>- To support a just, inclusive and sustainable energy transition, community stakeholders need information that helps them understand how the extractive industries are impacting their lives. This information must support greater accountability and provide communities with opportunities for meaningful participation in dialogue with government and companies regarding decisions that affect them. </a:t>
            </a:r>
            <a:endParaRPr lang="nb-NO" sz="1800">
              <a:effectLst/>
              <a:latin typeface="Times New Roman" panose="02020603050405020304" pitchFamily="18" charset="0"/>
              <a:ea typeface="Times New Roman" panose="02020603050405020304" pitchFamily="18" charset="0"/>
            </a:endParaRPr>
          </a:p>
          <a:p>
            <a:pPr marL="0" indent="0">
              <a:spcBef>
                <a:spcPts val="1200"/>
              </a:spcBef>
              <a:spcAft>
                <a:spcPts val="1200"/>
              </a:spcAft>
              <a:buFont typeface="Arial" panose="020B0604020202020204" pitchFamily="34" charset="0"/>
              <a:buNone/>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27</a:t>
            </a:fld>
            <a:endParaRPr lang="nb-NO"/>
          </a:p>
        </p:txBody>
      </p:sp>
    </p:spTree>
    <p:extLst>
      <p:ext uri="{BB962C8B-B14F-4D97-AF65-F5344CB8AC3E}">
        <p14:creationId xmlns:p14="http://schemas.microsoft.com/office/powerpoint/2010/main" val="2131420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Tx/>
              <a:buChar char="-"/>
            </a:pPr>
            <a:r>
              <a:rPr lang="en-GB" sz="1200">
                <a:effectLst/>
                <a:latin typeface="Franklin Gothic Book" panose="020B0503020102020204" pitchFamily="34" charset="0"/>
                <a:ea typeface="Times New Roman" panose="02020603050405020304" pitchFamily="18" charset="0"/>
                <a:cs typeface="Segoe UI" panose="020B0502040204020203" pitchFamily="34" charset="0"/>
              </a:rPr>
              <a:t>To advance community priorities in the energy transition, the EITI launched the “</a:t>
            </a:r>
            <a:r>
              <a:rPr lang="en-US" sz="1200">
                <a:effectLst/>
                <a:latin typeface="Franklin Gothic Book" panose="020B0503020102020204" pitchFamily="34" charset="0"/>
                <a:ea typeface="Times New Roman" panose="02020603050405020304" pitchFamily="18" charset="0"/>
              </a:rPr>
              <a:t>Engaging communities in a just transition</a:t>
            </a:r>
            <a:r>
              <a:rPr lang="en-GB" sz="1200">
                <a:effectLst/>
                <a:latin typeface="Franklin Gothic Book" panose="020B0503020102020204" pitchFamily="34" charset="0"/>
                <a:ea typeface="Times New Roman" panose="02020603050405020304" pitchFamily="18" charset="0"/>
                <a:cs typeface="Segoe UI" panose="020B0502040204020203" pitchFamily="34" charset="0"/>
              </a:rPr>
              <a:t>” project in early 2022 with support from the Ford Foundation. </a:t>
            </a:r>
          </a:p>
          <a:p>
            <a:pPr marL="171450" indent="-171450" fontAlgn="base">
              <a:buFontTx/>
              <a:buChar char="-"/>
            </a:pPr>
            <a:r>
              <a:rPr lang="en-GB" sz="1200">
                <a:effectLst/>
                <a:latin typeface="Franklin Gothic Book" panose="020B0503020102020204" pitchFamily="34" charset="0"/>
                <a:ea typeface="Times New Roman" panose="02020603050405020304" pitchFamily="18" charset="0"/>
                <a:cs typeface="Segoe UI" panose="020B0502040204020203" pitchFamily="34" charset="0"/>
              </a:rPr>
              <a:t>Implemented in four subnational areas in Colombia, Ghana and Indonesia, </a:t>
            </a:r>
            <a:r>
              <a:rPr lang="en-GB" sz="12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this two-year project explored how the energy transition is impacting community livelihoods and the obstacles that citizens face in accessing and using data and dialogue platforms. </a:t>
            </a:r>
          </a:p>
          <a:p>
            <a:pPr marL="171450" indent="-171450" fontAlgn="base">
              <a:buFontTx/>
              <a:buChar char="-"/>
            </a:pPr>
            <a:r>
              <a:rPr lang="en-GB" sz="12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The project sought to identify options for using the EITI to advance community voices in the energy transition. The EITI worked in communities reflecting a diverse range of energy transition dynamics – from coal mining and renewables investments in Colombia, to oil and gas facilities in Ghana and nickel mining and smelting in Indonesia. </a:t>
            </a:r>
          </a:p>
          <a:p>
            <a:pPr marL="171450" indent="-171450" fontAlgn="base">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As part of the project, local partners developed community engagement plans in consultation with community representatives and national EITI stakeholders. These plans focused on identifying practical actions that the EITI could take to strengthen the initiative’s relevance at the community level, including by ensuring that EITI reporting covers the issues that matter most to communities, identifying innovative approaches for disseminating EITI data, and facilitating community participation in dialogue and decision-making on the energy transition.</a:t>
            </a:r>
            <a:endParaRPr lang="en-US" sz="1000"/>
          </a:p>
        </p:txBody>
      </p:sp>
      <p:sp>
        <p:nvSpPr>
          <p:cNvPr id="4" name="Slide Number Placeholder 3"/>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102901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Reducing greenhouse gas emissions is a top priority in the fight against climate change and represents a central objective of the energy transition. </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Data on greenhouse gas emissions is a matter of immense public interest.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The extractive industries contribute to greenhouse gas emissions through emissions directly associated with extractive operations and, in the case of oil, gas and coal, emissions released during the combustion of these resources by end-users.</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Transparency in this regard can support greater accountability around the climate commitments of governments and companies.  </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pPr marL="0" indent="0">
              <a:spcBef>
                <a:spcPts val="1200"/>
              </a:spcBef>
              <a:spcAft>
                <a:spcPts val="1200"/>
              </a:spcAft>
              <a:buFont typeface="Arial" panose="020B0604020202020204" pitchFamily="34" charset="0"/>
              <a:buNone/>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29</a:t>
            </a:fld>
            <a:endParaRPr lang="nb-NO"/>
          </a:p>
        </p:txBody>
      </p:sp>
    </p:spTree>
    <p:extLst>
      <p:ext uri="{BB962C8B-B14F-4D97-AF65-F5344CB8AC3E}">
        <p14:creationId xmlns:p14="http://schemas.microsoft.com/office/powerpoint/2010/main" val="35689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Trinidad and Tobago is one of the world’s largest exporters of liquefied natural gas, and Trinidad and Tobago EITI (TTEITI) has played an important role in improving the availability of extractive sector data and fostering public awareness around climate change and the energy transition.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TTEITI has established an environmental subcommittee to oversee work on emissions reporting. It has also developed a voluntary process for oil and gas companies to report on their environmental impacts, including CO</a:t>
            </a:r>
            <a:r>
              <a:rPr lang="en-GB" sz="1200" baseline="-25000">
                <a:effectLst/>
                <a:latin typeface="Franklin Gothic Book" panose="020B0503020102020204" pitchFamily="34" charset="0"/>
                <a:ea typeface="Cambria" panose="02040503050406030204" pitchFamily="18" charset="0"/>
                <a:cs typeface="Arial" panose="020B0604020202020204" pitchFamily="34" charset="0"/>
              </a:rPr>
              <a:t>2</a:t>
            </a:r>
            <a:r>
              <a:rPr lang="en-GB" sz="1200">
                <a:effectLst/>
                <a:latin typeface="Franklin Gothic Book" panose="020B0503020102020204" pitchFamily="34" charset="0"/>
                <a:ea typeface="Cambria" panose="02040503050406030204" pitchFamily="18" charset="0"/>
                <a:cs typeface="Arial" panose="020B0604020202020204" pitchFamily="34" charset="0"/>
              </a:rPr>
              <a:t> and methane emissions.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Through EITI reporting, the country’s national gas company, NGC, became the first to disclose emissions data in a disaggregated manner. </a:t>
            </a:r>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1305907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Describe options and flag considerations:</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 What are the country’s priorities?</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 What is the level of capacity? (e.g., are systematic disclosures feasible)</a:t>
            </a: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46832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524020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32</a:t>
            </a:fld>
            <a:endParaRPr lang="nb-NO"/>
          </a:p>
        </p:txBody>
      </p:sp>
    </p:spTree>
    <p:extLst>
      <p:ext uri="{BB962C8B-B14F-4D97-AF65-F5344CB8AC3E}">
        <p14:creationId xmlns:p14="http://schemas.microsoft.com/office/powerpoint/2010/main" val="3409682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33</a:t>
            </a:fld>
            <a:endParaRPr lang="nb-NO"/>
          </a:p>
        </p:txBody>
      </p:sp>
    </p:spTree>
    <p:extLst>
      <p:ext uri="{BB962C8B-B14F-4D97-AF65-F5344CB8AC3E}">
        <p14:creationId xmlns:p14="http://schemas.microsoft.com/office/powerpoint/2010/main" val="2830918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When it comes to key changes to t</a:t>
            </a:r>
            <a:r>
              <a:rPr lang="en-GB"/>
              <a:t>he</a:t>
            </a:r>
            <a:r>
              <a:rPr lang="en-NO"/>
              <a:t> EITI Standard that pertain to reportin</a:t>
            </a:r>
            <a:r>
              <a:rPr lang="en-GB"/>
              <a:t>g on the energy transition</a:t>
            </a:r>
            <a:r>
              <a:rPr lang="en-NO"/>
              <a:t>, these can be broadly grouped into f</a:t>
            </a:r>
            <a:r>
              <a:rPr lang="en-GB" err="1"/>
              <a:t>ive</a:t>
            </a:r>
            <a:r>
              <a:rPr lang="en-NO"/>
              <a:t> categories:</a:t>
            </a:r>
          </a:p>
          <a:p>
            <a:r>
              <a:rPr lang="en-NO"/>
              <a:t> </a:t>
            </a:r>
          </a:p>
          <a:p>
            <a:pPr marL="171450" marR="0" lvl="0" indent="-171450"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Promoting </a:t>
            </a:r>
            <a:r>
              <a:rPr lang="en-US" sz="1200" b="0">
                <a:solidFill>
                  <a:srgbClr val="0090BF"/>
                </a:solidFill>
                <a:latin typeface="Franklin Gothic Book" panose="020B0503020102020204"/>
              </a:rPr>
              <a:t>policy coherence and coordination</a:t>
            </a:r>
          </a:p>
          <a:p>
            <a:pPr marL="171450" marR="0" lvl="0" indent="-171450"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Managing public finance risks and </a:t>
            </a:r>
            <a:r>
              <a:rPr lang="en-US" sz="1200" b="0">
                <a:solidFill>
                  <a:srgbClr val="0090BF"/>
                </a:solidFill>
                <a:latin typeface="Franklin Gothic Book" panose="020B0503020102020204"/>
              </a:rPr>
              <a:t>economic vulnerabilities</a:t>
            </a:r>
          </a:p>
          <a:p>
            <a:pPr marL="171450" marR="0" lvl="0" indent="-171450"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Advancing </a:t>
            </a:r>
            <a:r>
              <a:rPr lang="en-US" sz="1200" b="0">
                <a:solidFill>
                  <a:srgbClr val="0090BF"/>
                </a:solidFill>
                <a:latin typeface="Franklin Gothic Book" panose="020B0503020102020204"/>
              </a:rPr>
              <a:t>anti-corruption efforts</a:t>
            </a:r>
          </a:p>
          <a:p>
            <a:pPr marL="171450" marR="0" lvl="0" indent="-171450"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Strengthening the </a:t>
            </a:r>
            <a:r>
              <a:rPr lang="en-US" sz="1200" b="0">
                <a:solidFill>
                  <a:srgbClr val="0090BF"/>
                </a:solidFill>
                <a:latin typeface="Franklin Gothic Book" panose="020B0503020102020204"/>
              </a:rPr>
              <a:t>voice of communities</a:t>
            </a:r>
          </a:p>
          <a:p>
            <a:pPr marL="171450" marR="0" lvl="0" indent="-171450"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Shedding light on </a:t>
            </a:r>
            <a:r>
              <a:rPr lang="en-US" sz="1200" b="0">
                <a:solidFill>
                  <a:srgbClr val="0090BF"/>
                </a:solidFill>
                <a:latin typeface="Franklin Gothic Book" panose="020B0503020102020204"/>
              </a:rPr>
              <a:t>greenhouse gas emissions</a:t>
            </a:r>
          </a:p>
        </p:txBody>
      </p:sp>
      <p:sp>
        <p:nvSpPr>
          <p:cNvPr id="4" name="Slide Number Placeholder 3"/>
          <p:cNvSpPr>
            <a:spLocks noGrp="1"/>
          </p:cNvSpPr>
          <p:nvPr>
            <p:ph type="sldNum" sz="quarter" idx="5"/>
          </p:nvPr>
        </p:nvSpPr>
        <p:spPr/>
        <p:txBody>
          <a:bodyPr/>
          <a:lstStyle/>
          <a:p>
            <a:fld id="{AF0F0302-BE9E-8A47-8FBA-EF4A5D6A0C17}" type="slidenum">
              <a:rPr lang="nb-NO" smtClean="0"/>
              <a:t>35</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 Government policies on climate change and the energy transition can have an impact on the extractive industries. At the same time, government policy on extractives can influence the success of efforts to mitigate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 Building a clear picture of the policy landscape and fiscal regime, the relationship between climate, energy and extractives policies, the implications for the production of minerals or fossil fuels is important for promoting coordination and alignment between government institutions and ensuring government action serves long-term public interests.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37</a:t>
            </a:fld>
            <a:endParaRPr lang="nb-NO"/>
          </a:p>
        </p:txBody>
      </p:sp>
    </p:spTree>
    <p:extLst>
      <p:ext uri="{BB962C8B-B14F-4D97-AF65-F5344CB8AC3E}">
        <p14:creationId xmlns:p14="http://schemas.microsoft.com/office/powerpoint/2010/main" val="2582603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Data is vital for understanding how government decarbonisation efforts affect the extractive sector. It can also shed light on how government policies in the extractive industries either support or hinder climate change mitigation.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For example, data on carbon pricing, taxes, subsidies and tax deductions can help stakeholders understand whether the government and state-owned enterprises (SOEs) are using fiscal tools to incentivise or discourage extractive activities.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a:t>
            </a:r>
            <a:r>
              <a:rPr lang="en-GB" sz="1200" err="1">
                <a:effectLst/>
                <a:latin typeface="Franklin Gothic Book" panose="020B0503020102020204" pitchFamily="34" charset="0"/>
                <a:ea typeface="Cambria" panose="02040503050406030204" pitchFamily="18" charset="0"/>
                <a:cs typeface="Arial" panose="020B0604020202020204" pitchFamily="34" charset="0"/>
              </a:rPr>
              <a:t>ahelp</a:t>
            </a:r>
            <a:r>
              <a:rPr lang="en-GB" sz="1200">
                <a:effectLst/>
                <a:latin typeface="Franklin Gothic Book" panose="020B0503020102020204" pitchFamily="34" charset="0"/>
                <a:ea typeface="Cambria" panose="02040503050406030204" pitchFamily="18" charset="0"/>
                <a:cs typeface="Arial" panose="020B0604020202020204" pitchFamily="34" charset="0"/>
              </a:rPr>
              <a:t> to identify instances where there is a lack of policy coherence or coordination among government institutions, for example licensing decisions or fiscal policies that are at odds with global demand projections.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Transparency in this area can support alignment of government policy with long-term public interests.</a:t>
            </a:r>
          </a:p>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38</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39</a:t>
            </a:fld>
            <a:endParaRPr lang="nb-NO"/>
          </a:p>
        </p:txBody>
      </p:sp>
    </p:spTree>
    <p:extLst>
      <p:ext uri="{BB962C8B-B14F-4D97-AF65-F5344CB8AC3E}">
        <p14:creationId xmlns:p14="http://schemas.microsoft.com/office/powerpoint/2010/main" val="2722869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Carbon pricing mechanisms are policy approaches aimed at reducing greenhouse gas emissions by assigning a monetary cost to carbon dioxide and other greenhouse gas emissions. They can take various forms, such as carbon taxes or emissions trading schemes. They are market-based strategies to incentivise the shift to less carbon-intensive activities.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Transparency in this area can shed light on whether the government is putting in place measures to incentivise companies and consumers to reduce emissions. </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[If asked for more detail: </a:t>
            </a:r>
            <a:r>
              <a:rPr lang="en-US" b="0" i="0">
                <a:solidFill>
                  <a:srgbClr val="374151"/>
                </a:solidFill>
                <a:effectLst/>
                <a:latin typeface="Söhne"/>
              </a:rPr>
              <a:t>In a carbon tax system, a set price per ton of CO2 emissions is imposed on businesses or consumers, encouraging them to reduce emissions by making carbon-intensive activities more expensive. Emissions trading systems or cap and trade schemes - on the other hand, set a limit (or cap) on total emissions and allow entities to trade emission allowances, creating a market incentive to reduce emissions efficiently.]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4114492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Similarly to carbon pricing, public subsidies are a tool governments can use to incentivise or disincentivise certain forms of company and consumer behaviour. Particularly relevant are fossil fuel subsidies, which refers to financial incentives or government support provided to the oil, gas and coal industry. </a:t>
            </a:r>
            <a:r>
              <a:rPr lang="en-US" sz="1200">
                <a:effectLst/>
                <a:latin typeface="Franklin Gothic Book" panose="020B0503020102020204" pitchFamily="34" charset="0"/>
                <a:ea typeface="Cambria" panose="02040503050406030204" pitchFamily="18" charset="0"/>
                <a:cs typeface="Arial" panose="020B0604020202020204" pitchFamily="34" charset="0"/>
              </a:rPr>
              <a:t>These subsidies can take the form of tax breaks, direct payments, or other financial benefits designed to lower the production and consumption costs of fossil fuels. Fossil fuel subsidies can discourage the adoption of cleaner and more sustainable energy sources, exacerbate greenhouse gas emissions, and hinder efforts to combat climate change. </a:t>
            </a:r>
          </a:p>
          <a:p>
            <a:pPr>
              <a:spcBef>
                <a:spcPts val="1200"/>
              </a:spcBef>
              <a:spcAft>
                <a:spcPts val="1200"/>
              </a:spcAft>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US" sz="1200">
                <a:effectLst/>
                <a:latin typeface="Franklin Gothic Book" panose="020B0503020102020204" pitchFamily="34" charset="0"/>
                <a:ea typeface="Cambria" panose="02040503050406030204" pitchFamily="18" charset="0"/>
                <a:cs typeface="Arial" panose="020B0604020202020204" pitchFamily="34" charset="0"/>
              </a:rPr>
              <a:t>Beyond fossil fuels, in the context of the energy transition, governments might also provide subsidies and support to the renewable energy sector or transition minerals sector.</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41</a:t>
            </a:fld>
            <a:endParaRPr lang="nb-NO"/>
          </a:p>
        </p:txBody>
      </p:sp>
    </p:spTree>
    <p:extLst>
      <p:ext uri="{BB962C8B-B14F-4D97-AF65-F5344CB8AC3E}">
        <p14:creationId xmlns:p14="http://schemas.microsoft.com/office/powerpoint/2010/main" val="3848825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Requirement 2.1(e) encourages disclosure of reforms that underway related to any of the types of government policies and plans described above.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42</a:t>
            </a:fld>
            <a:endParaRPr lang="nb-NO"/>
          </a:p>
        </p:txBody>
      </p:sp>
    </p:spTree>
    <p:extLst>
      <p:ext uri="{BB962C8B-B14F-4D97-AF65-F5344CB8AC3E}">
        <p14:creationId xmlns:p14="http://schemas.microsoft.com/office/powerpoint/2010/main" val="1903882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Germany is a significant producer of lignite (brown coal), which is used for electricity generation in Europe and domestically. The country has committed to phasing out coal-fired power and lignite mining by 2038 at the latest. Concurrently, the use of renewable energy sources is steadily increasing in Germany’s energy mix.</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Germany uses the EITI for multi-stakeholder dialogue and reporting on national energy transition policies. EITI reporting describes legislation to phase out coal, including details on subsidies for the decommissioning of coal-fired power plants. Reporting also covers environmental protection and restoration requirements, federal support for coal mining regions, and details on the national emissions trading scheme.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Moreover, EITI reporting provides contextual information about the country’s renewable energy sector, including market trends, details on subsidies, and an analysis of the sector’s economic contributions, including its impact on employment.  </a:t>
            </a:r>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43</a:t>
            </a:fld>
            <a:endParaRPr lang="nb-NO"/>
          </a:p>
        </p:txBody>
      </p:sp>
    </p:spTree>
    <p:extLst>
      <p:ext uri="{BB962C8B-B14F-4D97-AF65-F5344CB8AC3E}">
        <p14:creationId xmlns:p14="http://schemas.microsoft.com/office/powerpoint/2010/main" val="144359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do we mean when we say energy transition?</a:t>
            </a:r>
          </a:p>
          <a:p>
            <a:pPr marL="171450" indent="-171450">
              <a:buFontTx/>
              <a:buChar char="-"/>
            </a:pPr>
            <a:r>
              <a:rPr lang="en-GB"/>
              <a:t>The term energy transition describes the global shift away from an energy system reliant on fossil fuels – i.e., oil, gas and coal - to one dominated by low-carbon forms of energy – such as wind, solar and hydropower.</a:t>
            </a:r>
          </a:p>
          <a:p>
            <a:pPr marL="171450" indent="-171450">
              <a:buFontTx/>
              <a:buChar char="-"/>
            </a:pPr>
            <a:r>
              <a:rPr lang="en-GB"/>
              <a:t>It is useful to frame the energy transition as a global phenomenon. It is reshaping the extractive industries and is impacting resource-rich countries regardless of the domestic policies they pursue.</a:t>
            </a:r>
          </a:p>
          <a:p>
            <a:pPr marL="171450" indent="-171450">
              <a:buFontTx/>
              <a:buChar char="-"/>
            </a:pPr>
            <a:r>
              <a:rPr lang="en-GB"/>
              <a:t>The energy transition is motivated by the need to tackle climate change, but also by energy security (e.g., reducing reliance on fossil fuel imports) and energy access goals (i.e., reducing energy poverty through renewables).</a:t>
            </a:r>
          </a:p>
          <a:p>
            <a:pPr marL="0" indent="0">
              <a:spcBef>
                <a:spcPts val="1200"/>
              </a:spcBef>
              <a:spcAft>
                <a:spcPts val="1200"/>
              </a:spcAft>
              <a:buFontTx/>
              <a:buNone/>
            </a:pPr>
            <a:endParaRPr lang="en-GB" sz="1200" b="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1521292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energy transition is impacting global supply and demand for oil, gas and minerals. This shift has implications for investment decisions, project viability, government revenues and the sector’s broader economic contributions.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Both governments and citizens require a clear understanding of how the energy transition impacts the viability of extractive projects and the overall economic contribution of the sector – and ensure that investment decisions, revenue management and economic planning are aligned with long-term public interests.</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lang="en-GB" sz="1000"/>
          </a:p>
        </p:txBody>
      </p:sp>
      <p:sp>
        <p:nvSpPr>
          <p:cNvPr id="4" name="Slide Number Placeholder 3"/>
          <p:cNvSpPr>
            <a:spLocks noGrp="1"/>
          </p:cNvSpPr>
          <p:nvPr>
            <p:ph type="sldNum" sz="quarter" idx="5"/>
          </p:nvPr>
        </p:nvSpPr>
        <p:spPr/>
        <p:txBody>
          <a:bodyPr/>
          <a:lstStyle/>
          <a:p>
            <a:fld id="{AF0F0302-BE9E-8A47-8FBA-EF4A5D6A0C17}" type="slidenum">
              <a:rPr lang="nb-NO" smtClean="0"/>
              <a:t>45</a:t>
            </a:fld>
            <a:endParaRPr lang="nb-NO"/>
          </a:p>
        </p:txBody>
      </p:sp>
    </p:spTree>
    <p:extLst>
      <p:ext uri="{BB962C8B-B14F-4D97-AF65-F5344CB8AC3E}">
        <p14:creationId xmlns:p14="http://schemas.microsoft.com/office/powerpoint/2010/main" val="364060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Background:</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fossil fuel producers, global decarbonisation efforts create economic uncertainties. Conversely, countries producing transition minerals may experience economic opportunities but also face challenges tied to market volatility.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stakeholders to understand and navigate these economic opportunities and challenges.</a:t>
            </a:r>
          </a:p>
          <a:p>
            <a:pPr>
              <a:spcBef>
                <a:spcPts val="1200"/>
              </a:spcBef>
              <a:spcAft>
                <a:spcPts val="1200"/>
              </a:spcAft>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i="1">
                <a:effectLst/>
                <a:latin typeface="Franklin Gothic Book" panose="020B0503020102020204" pitchFamily="34" charset="0"/>
                <a:ea typeface="Cambria" panose="02040503050406030204" pitchFamily="18" charset="0"/>
                <a:cs typeface="Arial" panose="020B0604020202020204" pitchFamily="34" charset="0"/>
              </a:rPr>
              <a:t>Assessing project viability</a:t>
            </a:r>
          </a:p>
          <a:p>
            <a:pPr>
              <a:spcBef>
                <a:spcPts val="1200"/>
              </a:spcBef>
              <a:spcAft>
                <a:spcPts val="1200"/>
              </a:spcAft>
            </a:pPr>
            <a:r>
              <a:rPr lang="en-GB" sz="1200" i="1">
                <a:effectLst/>
                <a:latin typeface="Franklin Gothic Book" panose="020B0503020102020204" pitchFamily="34" charset="0"/>
                <a:ea typeface="Cambria" panose="02040503050406030204" pitchFamily="18" charset="0"/>
                <a:cs typeface="Arial" panose="020B0604020202020204" pitchFamily="34" charset="0"/>
              </a:rPr>
              <a:t>- </a:t>
            </a:r>
            <a:r>
              <a:rPr lang="en-GB" sz="1200">
                <a:effectLst/>
                <a:latin typeface="Franklin Gothic Book" panose="020B0503020102020204" pitchFamily="34" charset="0"/>
                <a:ea typeface="Cambria" panose="02040503050406030204" pitchFamily="18" charset="0"/>
                <a:cs typeface="Arial" panose="020B0604020202020204" pitchFamily="34" charset="0"/>
              </a:rPr>
              <a:t>The pace and scale of global decarbonisation efforts has implications for commodity prices. EITI disclosures provide valuable information on how these changes might affect individual oil, gas and mining projects, including the risk of projects becoming commercially unviable “stranded assets”, and the potential consequences for government finances. </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Understanding macroeconomic opportunities and challenges </a:t>
            </a:r>
            <a:endParaRPr lang="en-US" sz="900" b="0"/>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EITI data can also shed light on the economic dependence and susceptibility of government revenues as a whole.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shed light on the role of the extractive industries in a country’s economy and how it could evolve during the energy transition.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example, a country that is heavily reliant on its fossil fuel industry may use this data to initiate discussions on mitigating economic shocks that may arise from shifts in global demand.</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EITI data can also provide insights into how the sector’s economic importance might change over time, allowing stakeholders to identify economic opportunities and challenges, and facilitating effective revenue management and long-term economic planning. </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Scrutinising investments by state-owned enterprises</a:t>
            </a: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 Finally, EITI data can inform debate on the implications of licensing decisions and investments made by state-owned enterprises, and their alignment with public interests.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energy transition is influencing investment decisions made by SOEs. In several countries, the strategic importance and estimated economic value of transition minerals are driving calls for increasing state participation in the mining sector. Elsewhere, SOEs are investing in fossil fuel projects, despite concerns about their compatibility with global emissions targets.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inform discussions on whether SOE investments align with long-term public interests.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a:p>
        </p:txBody>
      </p:sp>
      <p:sp>
        <p:nvSpPr>
          <p:cNvPr id="4" name="Slide Number Placeholder 3"/>
          <p:cNvSpPr>
            <a:spLocks noGrp="1"/>
          </p:cNvSpPr>
          <p:nvPr>
            <p:ph type="sldNum" sz="quarter" idx="5"/>
          </p:nvPr>
        </p:nvSpPr>
        <p:spPr/>
        <p:txBody>
          <a:bodyPr/>
          <a:lstStyle/>
          <a:p>
            <a:fld id="{AF0F0302-BE9E-8A47-8FBA-EF4A5D6A0C17}" type="slidenum">
              <a:rPr lang="nb-NO" smtClean="0"/>
              <a:t>46</a:t>
            </a:fld>
            <a:endParaRPr lang="nb-NO"/>
          </a:p>
        </p:txBody>
      </p:sp>
    </p:spTree>
    <p:extLst>
      <p:ext uri="{BB962C8B-B14F-4D97-AF65-F5344CB8AC3E}">
        <p14:creationId xmlns:p14="http://schemas.microsoft.com/office/powerpoint/2010/main" val="805112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effectLst/>
                <a:latin typeface="Franklin Gothic Book" panose="020B0503020102020204" pitchFamily="34" charset="0"/>
                <a:ea typeface="Cambria" panose="02040503050406030204" pitchFamily="18" charset="0"/>
                <a:cs typeface="Arial" panose="020B0604020202020204" pitchFamily="34" charset="0"/>
              </a:rPr>
              <a:t>Requirement 5.3(b) Critical data includes government assumptions around future production levels, project costs and commodity prices. Stakeholders can use this information in combination with fiscal terms to develop financial models, which estimate the extent to which projects are vulnerable to changing market dynamics and can identify associated risks to public finances.</a:t>
            </a:r>
          </a:p>
        </p:txBody>
      </p:sp>
      <p:sp>
        <p:nvSpPr>
          <p:cNvPr id="4" name="Slide Number Placeholder 3"/>
          <p:cNvSpPr>
            <a:spLocks noGrp="1"/>
          </p:cNvSpPr>
          <p:nvPr>
            <p:ph type="sldNum" sz="quarter" idx="5"/>
          </p:nvPr>
        </p:nvSpPr>
        <p:spPr/>
        <p:txBody>
          <a:bodyPr/>
          <a:lstStyle/>
          <a:p>
            <a:fld id="{AF0F0302-BE9E-8A47-8FBA-EF4A5D6A0C17}" type="slidenum">
              <a:rPr lang="nb-NO" smtClean="0"/>
              <a:t>47</a:t>
            </a:fld>
            <a:endParaRPr lang="nb-NO"/>
          </a:p>
        </p:txBody>
      </p:sp>
    </p:spTree>
    <p:extLst>
      <p:ext uri="{BB962C8B-B14F-4D97-AF65-F5344CB8AC3E}">
        <p14:creationId xmlns:p14="http://schemas.microsoft.com/office/powerpoint/2010/main" val="3913501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effectLst/>
                <a:latin typeface="Franklin Gothic Book" panose="020B0503020102020204" pitchFamily="34" charset="0"/>
                <a:ea typeface="Cambria" panose="02040503050406030204" pitchFamily="18" charset="0"/>
                <a:cs typeface="Arial" panose="020B0604020202020204" pitchFamily="34" charset="0"/>
              </a:rPr>
              <a:t>5.3 (c) encourages similar disclosures from companies, with a focus on projected project-level production levels and cost recovery timelines. This can further support forward-looking analysis on economic opportunities and challenges. </a:t>
            </a:r>
            <a:endParaRPr lang="en-US" sz="900" b="0"/>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3070794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effectLst/>
                <a:latin typeface="Franklin Gothic Book" panose="020B0503020102020204" pitchFamily="34" charset="0"/>
                <a:ea typeface="Cambria" panose="02040503050406030204" pitchFamily="18" charset="0"/>
                <a:cs typeface="Arial" panose="020B0604020202020204" pitchFamily="34" charset="0"/>
              </a:rPr>
              <a:t>- The EITI Standard encourages SOEs to disclose their investments in the extractive sector offering insight into how public funds are invested and associated risks.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effectLst/>
                <a:latin typeface="Franklin Gothic Book" panose="020B0503020102020204" pitchFamily="34" charset="0"/>
                <a:ea typeface="Cambria" panose="02040503050406030204" pitchFamily="18" charset="0"/>
                <a:cs typeface="Arial" panose="020B0604020202020204" pitchFamily="34" charset="0"/>
              </a:rPr>
              <a:t>- Moreover, SOEs are encouraged to disclose how considerations related to the energy transition and climate change influence their investment decisions. These disclosures can enhance public understanding and foster debate on the extent to which SOEs are proactively managing the opportunities and risks posed by the energy transition.</a:t>
            </a:r>
            <a:endParaRPr lang="nb-NO" sz="9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863215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As countries intensify their efforts to meet climate targets, some are investing in natural gas, a cleaner-burning alternative to more carbon-intensive fossil fuels.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Additionally, there is growing interest and investment in green hydrogen, a means of storing energy produced by extracting hydrogen from water molecules using renewable electricity.</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For Mauritania, a country endowed with substantial natural gas reserves and considerable renewable energy potential, these global trends hold the promise of significant opportunities.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gain a deeper understanding of how these trends might impact the country’s economy, EITI Mauritania commissioned a study to explore how the gas and green hydrogen sectors might contribute to government revenues under various price scenarios. The study, supported by USAID, provided recommendations for ensuring responsible management of growth in these sectors.</a:t>
            </a:r>
            <a:r>
              <a:rPr lang="nb-NO">
                <a:effectLst/>
              </a:rPr>
              <a:t> </a:t>
            </a:r>
          </a:p>
          <a:p>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938821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In the Republic of the Congo, the extractive industries contribute more than half of the government’s total revenues. EITI reporting has played a crucial role in gathering valuable information.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In 2013, the country began publishing oil production data for all licenses, and three years later it expanded its disclosures to include all individual oil sales and project costs for each license. The government also discloses all its oil contracts in full.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These disclosures have enabled the EITI in the Republic of the Congo to conduct an analysis of past trends and forecast potential future revenues under different scenarios.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Using financial modelling, the study looked at past and expected future payments from key oil projects as well as companies' oil sales, to promote an informed debate based on the analysis of EITI data and examine the effectiveness of Congo’s fiscal policies.</a:t>
            </a:r>
            <a:r>
              <a:rPr lang="nb-NO">
                <a:effectLst/>
              </a:rPr>
              <a:t> </a:t>
            </a:r>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51</a:t>
            </a:fld>
            <a:endParaRPr lang="nb-NO"/>
          </a:p>
        </p:txBody>
      </p:sp>
    </p:spTree>
    <p:extLst>
      <p:ext uri="{BB962C8B-B14F-4D97-AF65-F5344CB8AC3E}">
        <p14:creationId xmlns:p14="http://schemas.microsoft.com/office/powerpoint/2010/main" val="4183528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In Ghana, the EITI commissioned a study, with support from USAID, to map the socio-economic opportunities and governance challenges in the country’s transition minerals sector. The study aimed to empower policymakers and stakeholders with credible data to navigate the complexities of this evolving landscape.</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report offered insights on the evolving role of the minerals sector in the energy transition. It presented key information on proven reserves for four selected transition minerals, assessed the legal and regulatory framework governing the sector, and examined the fiscal, social and environmental opportunities and challenges.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respond to growing global demand, the report recommended the need to optimise the country’s mining legal and fiscal regime to ensure the sector can add value beyond solely extracting for export. </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Findings from the report have since informed Ghana’s National Energy Transition Framework, published in November 2022, as well as public debate around the need for critical mineral beneficiation policies. The government is currently updating its mining policy, which is expected to align with recommendations from the report to integrate critical minerals as part of the government’s energy policy.</a:t>
            </a:r>
            <a:r>
              <a:rPr lang="nb-NO">
                <a:effectLst/>
              </a:rPr>
              <a:t> </a:t>
            </a:r>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52</a:t>
            </a:fld>
            <a:endParaRPr lang="nb-NO"/>
          </a:p>
        </p:txBody>
      </p:sp>
    </p:spTree>
    <p:extLst>
      <p:ext uri="{BB962C8B-B14F-4D97-AF65-F5344CB8AC3E}">
        <p14:creationId xmlns:p14="http://schemas.microsoft.com/office/powerpoint/2010/main" val="3160793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energy transition is reshaping corruption risks in the extractive industries. Experience shows that rapid deal-making, coupled with expectations of high profits, can drive corruption. This is especially pertinent in the award of licenses, procurement contracts and commodity trading deals.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 The dynamic is particularly relevant to the mining sector, where the energy transition is driving demand growth.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In the fossil fuel sector, the decision by some companies to divest from riskier projects may expose new corruption challenges related to license transfers.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To support a just energy transition, the extractive sector needs to take decisive action on corruption.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Transparency on the awarding of licenses and contracts, as well as governance of SOEs, can help to support anti-corruption efforts.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54</a:t>
            </a:fld>
            <a:endParaRPr lang="nb-NO"/>
          </a:p>
        </p:txBody>
      </p:sp>
    </p:spTree>
    <p:extLst>
      <p:ext uri="{BB962C8B-B14F-4D97-AF65-F5344CB8AC3E}">
        <p14:creationId xmlns:p14="http://schemas.microsoft.com/office/powerpoint/2010/main" val="2449195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p:txBody>
      </p:sp>
      <p:sp>
        <p:nvSpPr>
          <p:cNvPr id="4" name="Slide Number Placeholder 3"/>
          <p:cNvSpPr>
            <a:spLocks noGrp="1"/>
          </p:cNvSpPr>
          <p:nvPr>
            <p:ph type="sldNum" sz="quarter" idx="5"/>
          </p:nvPr>
        </p:nvSpPr>
        <p:spPr/>
        <p:txBody>
          <a:bodyPr/>
          <a:lstStyle/>
          <a:p>
            <a:fld id="{AF0F0302-BE9E-8A47-8FBA-EF4A5D6A0C17}" type="slidenum">
              <a:rPr lang="nb-NO" smtClean="0"/>
              <a:t>55</a:t>
            </a:fld>
            <a:endParaRPr lang="nb-NO"/>
          </a:p>
        </p:txBody>
      </p:sp>
    </p:spTree>
    <p:extLst>
      <p:ext uri="{BB962C8B-B14F-4D97-AF65-F5344CB8AC3E}">
        <p14:creationId xmlns:p14="http://schemas.microsoft.com/office/powerpoint/2010/main" val="302281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a:t>Question: how are these changes impacting the energy and mining sectors? (Ask participants to reflect on the experience of their own countries)</a:t>
            </a: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63205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effectLst/>
                <a:latin typeface="Franklin Gothic Book" panose="020B0503020102020204" pitchFamily="34" charset="0"/>
                <a:ea typeface="Cambria" panose="02040503050406030204" pitchFamily="18" charset="0"/>
                <a:cs typeface="Arial" panose="020B0604020202020204" pitchFamily="34" charset="0"/>
              </a:rPr>
              <a:t>- An innovation in the 2023 EITI Standard is a explicit recognition of risks related to contexts where governments streamline or fast-track awards, which is particularly relevant where there is a motivation to expedite the production of transition minerals.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effectLst/>
                <a:latin typeface="Franklin Gothic Book" panose="020B0503020102020204" pitchFamily="34" charset="0"/>
                <a:ea typeface="Cambria" panose="02040503050406030204" pitchFamily="18" charset="0"/>
                <a:cs typeface="Arial" panose="020B0604020202020204" pitchFamily="34" charset="0"/>
              </a:rPr>
              <a:t>- EITI disclosures can unveil deviations from established rules in specific awards processes, potentially signalling instances where governance safeguards were circumvented.</a:t>
            </a:r>
            <a:endParaRPr lang="en-GB" sz="1000" i="1"/>
          </a:p>
        </p:txBody>
      </p:sp>
      <p:sp>
        <p:nvSpPr>
          <p:cNvPr id="4" name="Slide Number Placeholder 3"/>
          <p:cNvSpPr>
            <a:spLocks noGrp="1"/>
          </p:cNvSpPr>
          <p:nvPr>
            <p:ph type="sldNum" sz="quarter" idx="5"/>
          </p:nvPr>
        </p:nvSpPr>
        <p:spPr/>
        <p:txBody>
          <a:bodyPr/>
          <a:lstStyle/>
          <a:p>
            <a:fld id="{AF0F0302-BE9E-8A47-8FBA-EF4A5D6A0C17}" type="slidenum">
              <a:rPr lang="nb-NO" smtClean="0"/>
              <a:t>56</a:t>
            </a:fld>
            <a:endParaRPr lang="nb-NO"/>
          </a:p>
        </p:txBody>
      </p:sp>
    </p:spTree>
    <p:extLst>
      <p:ext uri="{BB962C8B-B14F-4D97-AF65-F5344CB8AC3E}">
        <p14:creationId xmlns:p14="http://schemas.microsoft.com/office/powerpoint/2010/main" val="1850422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Philippines is one of the world’s top producers of nickel, an important transition mineral that is expected to see growing demand due to its use in a range of low-carbon technologies.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better understand potential corruption risks related to nickel extraction, the Philippines EITI commissioned an integrity study with support from USAID in 2023.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study used a corruption diagnostic tool, developed by NRGI, to conduct an in-depth investigation of integrity risks, including in the licensing and contracting procedures for large-scale nickel mines.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It provided recommendations for mitigating governance and corruption risks, as well as an action plan for the Philippines EITI to address priority risks and strengthen its anti-corruption work.</a:t>
            </a:r>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57</a:t>
            </a:fld>
            <a:endParaRPr lang="nb-NO"/>
          </a:p>
        </p:txBody>
      </p:sp>
    </p:spTree>
    <p:extLst>
      <p:ext uri="{BB962C8B-B14F-4D97-AF65-F5344CB8AC3E}">
        <p14:creationId xmlns:p14="http://schemas.microsoft.com/office/powerpoint/2010/main" val="813168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A group of anti-corruption experts convened by the Natural Resource Governance Institute (NRGI), the Organisation for Economic Co-operation and Development (OECD) and the EITI, issued a call for action urging governments, companies, investors, international organisations and others to implement measures aimed at preventing corruption in mineral supply chains for the energy transition.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These measures include stepping up efforts to identify and mitigate corruption risks, strengthening environmental and social safeguards and promoting information disclosures. </a:t>
            </a:r>
          </a:p>
          <a:p>
            <a:pPr marL="285750" indent="-285750">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EITI Standard stands as a valuable tool for addressing corruption risks in the transition minerals sector, offering a robust framework for transparency and accountability. </a:t>
            </a:r>
            <a:endParaRPr lang="nb-NO" sz="1200"/>
          </a:p>
        </p:txBody>
      </p:sp>
      <p:sp>
        <p:nvSpPr>
          <p:cNvPr id="4" name="Slide Number Placeholder 3"/>
          <p:cNvSpPr>
            <a:spLocks noGrp="1"/>
          </p:cNvSpPr>
          <p:nvPr>
            <p:ph type="sldNum" sz="quarter" idx="5"/>
          </p:nvPr>
        </p:nvSpPr>
        <p:spPr/>
        <p:txBody>
          <a:bodyPr/>
          <a:lstStyle/>
          <a:p>
            <a:fld id="{AF0F0302-BE9E-8A47-8FBA-EF4A5D6A0C17}" type="slidenum">
              <a:rPr lang="nb-NO" smtClean="0"/>
              <a:t>58</a:t>
            </a:fld>
            <a:endParaRPr lang="nb-NO"/>
          </a:p>
        </p:txBody>
      </p:sp>
    </p:spTree>
    <p:extLst>
      <p:ext uri="{BB962C8B-B14F-4D97-AF65-F5344CB8AC3E}">
        <p14:creationId xmlns:p14="http://schemas.microsoft.com/office/powerpoint/2010/main" val="3380300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 The energy transition carries profound implications for individuals and communities living near energy and mining projects. It is transforming livelihoods and creating new opportunities and challenges. </a:t>
            </a:r>
            <a:endParaRPr lang="nb-NO" sz="1200">
              <a:effectLst/>
              <a:latin typeface="Times New Roman" panose="02020603050405020304" pitchFamily="18" charset="0"/>
              <a:ea typeface="Times New Roman" panose="02020603050405020304" pitchFamily="18" charset="0"/>
            </a:endParaRPr>
          </a:p>
          <a:p>
            <a:pPr fontAlgn="base"/>
            <a:r>
              <a:rPr lang="en-GB" sz="1200">
                <a:effectLst/>
                <a:latin typeface="Franklin Gothic Book" panose="020B0503020102020204" pitchFamily="34" charset="0"/>
                <a:ea typeface="Times New Roman" panose="02020603050405020304" pitchFamily="18" charset="0"/>
                <a:cs typeface="Segoe UI" panose="020B0502040204020203" pitchFamily="34" charset="0"/>
              </a:rPr>
              <a:t>- To support a just, inclusive and sustainable energy transition, community stakeholders need information that helps them understand how the extractive industries are impacting their lives. This information must support greater accountability and provide communities with opportunities for meaningful participation in dialogue with government and companies regarding decisions that affect them. </a:t>
            </a:r>
            <a:endParaRPr lang="nb-NO" sz="1200">
              <a:effectLst/>
              <a:latin typeface="Times New Roman" panose="02020603050405020304" pitchFamily="18" charset="0"/>
              <a:ea typeface="Times New Roman" panose="02020603050405020304" pitchFamily="18" charset="0"/>
            </a:endParaRPr>
          </a:p>
          <a:p>
            <a:pPr marL="0" indent="0">
              <a:spcBef>
                <a:spcPts val="1200"/>
              </a:spcBef>
              <a:spcAft>
                <a:spcPts val="1200"/>
              </a:spcAft>
              <a:buFont typeface="Arial" panose="020B0604020202020204" pitchFamily="34" charset="0"/>
              <a:buNone/>
            </a:pPr>
            <a:endParaRPr lang="en-NO" sz="8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60</a:t>
            </a:fld>
            <a:endParaRPr lang="nb-NO"/>
          </a:p>
        </p:txBody>
      </p:sp>
    </p:spTree>
    <p:extLst>
      <p:ext uri="{BB962C8B-B14F-4D97-AF65-F5344CB8AC3E}">
        <p14:creationId xmlns:p14="http://schemas.microsoft.com/office/powerpoint/2010/main" val="743248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i="1">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Background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In regions experiencing increased investment, local governments and communities stand to gain new revenue streams, job opportunities and community spending from energy and mining companies. However, they also face potential disruptions to traditional livelihoods and environmental harm. Conversely, in regions with declining investments, local stakeholders grapple with revenue and job losses while dealing with the environmental legacy of past extractive activities. At times, individuals may experience these impacts differently depending on their gender and the role they play within their community.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Many of these opportunities and challenges are not new. But the speed and scale of the energy transition is intensifying the urgency of strengthening governance in the energy and mining sectors so that the world achieves its decarbonisation goals in a manner that respects the rights of communities.  </a:t>
            </a:r>
            <a:endParaRPr lang="nb-NO" sz="100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000" i="1"/>
          </a:p>
          <a:p>
            <a:pPr marL="0" indent="0">
              <a:buFont typeface="Arial" panose="020B0604020202020204" pitchFamily="34" charset="0"/>
              <a:buNone/>
            </a:pPr>
            <a:r>
              <a:rPr lang="en-GB" sz="1000" i="1"/>
              <a:t>Community participation</a:t>
            </a:r>
          </a:p>
          <a:p>
            <a:pPr marL="171450" indent="-171450">
              <a:spcBef>
                <a:spcPts val="1200"/>
              </a:spcBef>
              <a:spcAft>
                <a:spcPts val="1200"/>
              </a:spcAft>
              <a:buFontTx/>
              <a:buChar char="-"/>
            </a:pPr>
            <a:r>
              <a:rPr lang="en-GB" sz="1200">
                <a:solidFill>
                  <a:srgbClr val="000000"/>
                </a:solidFill>
                <a:effectLst/>
                <a:latin typeface="Franklin Gothic Book" panose="020B0503020102020204" pitchFamily="34" charset="0"/>
                <a:ea typeface="Cambria" panose="02040503050406030204" pitchFamily="18" charset="0"/>
                <a:cs typeface="Segoe UI" panose="020B0502040204020203" pitchFamily="34" charset="0"/>
              </a:rPr>
              <a:t>Involving local stakeholders in decisions that impact their lives is critical to ensuring the energy transition advances in a manner that respects community rights.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Stakeholders can use EITI disclosures to assess the extent to which community perspectives are taken into account in decision-making. This is particularly important in the transition minerals sector, where projects may take place in environmentally and socially sensitive areas, and where there is an urgent need to ensure strong safeguards of community rights.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Shedding light on local economic contributions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energy transition is reshaping the extractive sector's local economic contributions. Areas producing transition minerals may benefit from new revenue flows, jobs and social spending by extractive companies. In other areas, the energy transition may pose uncertainties for local economies.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Stakeholders can harness EITI data to understand the implications of the energy transition for the extractive sector’s local economic contributions.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i="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environmental and social performance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lnSpc>
                <a:spcPct val="107000"/>
              </a:lnSpc>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energy transition is driving new extractive projects and investments, often in environmentally and socially sensitive areas. Conversely, investment in fossil fuel projects is decreasing, affecting the livelihoods of local communities and raising concerns about environmental rehabilitation when these activities eventually cease. </a:t>
            </a:r>
          </a:p>
          <a:p>
            <a:pPr marL="171450" indent="-171450">
              <a:lnSpc>
                <a:spcPct val="107000"/>
              </a:lnSpc>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These dynamics increase the urgency of strengthening the extractive sector’s environmental and social performance. The assessment, monitoring and management of environmental, social and gender impacts is a critical part of this.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lnSpc>
                <a:spcPct val="107000"/>
              </a:lnSpc>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Stakeholders can use EITI data to advance accountability regarding environmental and social performance. This can help to ensure communities and the environment are protected from harm as the extractive sector goes through significant changes.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61</a:t>
            </a:fld>
            <a:endParaRPr lang="nb-NO"/>
          </a:p>
        </p:txBody>
      </p:sp>
    </p:spTree>
    <p:extLst>
      <p:ext uri="{BB962C8B-B14F-4D97-AF65-F5344CB8AC3E}">
        <p14:creationId xmlns:p14="http://schemas.microsoft.com/office/powerpoint/2010/main" val="2932529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countries where community consultation is mandated by law, EITI implementing countries and reporting companies are expected to disclose a description of how consultation processes were conducted in practice.  </a:t>
            </a:r>
            <a:r>
              <a:rPr lang="en-GB" sz="1200">
                <a:solidFill>
                  <a:srgbClr val="000000"/>
                </a:solidFill>
                <a:effectLst/>
                <a:latin typeface="Franklin Gothic Book" panose="020B0503020102020204" pitchFamily="34" charset="0"/>
                <a:ea typeface="Cambria" panose="02040503050406030204" pitchFamily="18" charset="0"/>
                <a:cs typeface="Segoe UI" panose="020B0502040204020203" pitchFamily="34" charset="0"/>
              </a:rPr>
              <a:t>The EITI Standard also </a:t>
            </a:r>
            <a:r>
              <a:rPr lang="en-GB" sz="1200">
                <a:effectLst/>
                <a:latin typeface="Franklin Gothic Book" panose="020B0503020102020204" pitchFamily="34" charset="0"/>
                <a:ea typeface="Cambria" panose="02040503050406030204" pitchFamily="18" charset="0"/>
                <a:cs typeface="Arial" panose="020B0604020202020204" pitchFamily="34" charset="0"/>
              </a:rPr>
              <a:t>requires the disclosure of rules related to free, prior and informed consent in licensing processes. This can strengthen accountability around the extent to which communities were able to participate in decisions impacting their lives.</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62</a:t>
            </a:fld>
            <a:endParaRPr lang="nb-NO"/>
          </a:p>
        </p:txBody>
      </p:sp>
    </p:spTree>
    <p:extLst>
      <p:ext uri="{BB962C8B-B14F-4D97-AF65-F5344CB8AC3E}">
        <p14:creationId xmlns:p14="http://schemas.microsoft.com/office/powerpoint/2010/main" val="59257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The EITI Standard allows for transparency regarding the extractive sector’s broader economic contributions. Jobs are often top of the priority list for communities. Where available, implementing countries must disclose employment data disaggregated by gender and occupational level, as well as by company and project, and between local and foreign nationals. Stakeholders can use this data to verify whether companies are fulfilling their employment commitments, such as creating local jobs.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63</a:t>
            </a:fld>
            <a:endParaRPr lang="nb-NO"/>
          </a:p>
        </p:txBody>
      </p:sp>
    </p:spTree>
    <p:extLst>
      <p:ext uri="{BB962C8B-B14F-4D97-AF65-F5344CB8AC3E}">
        <p14:creationId xmlns:p14="http://schemas.microsoft.com/office/powerpoint/2010/main" val="33387339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The EITI Standard requires the disclosure of impact assessments and monitoring reports. This can shed light on the extent to which potential impacts have been properly assessed and effective mitigation measures developed.</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64</a:t>
            </a:fld>
            <a:endParaRPr lang="nb-NO"/>
          </a:p>
        </p:txBody>
      </p:sp>
    </p:spTree>
    <p:extLst>
      <p:ext uri="{BB962C8B-B14F-4D97-AF65-F5344CB8AC3E}">
        <p14:creationId xmlns:p14="http://schemas.microsoft.com/office/powerpoint/2010/main" val="3424984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 The EITI Standard encourages companies to disclose information on how they manage impacts and encourages countries to disclose information on monitoring and enforcement activities, including in relation to water, land, emissions and human rights.</a:t>
            </a:r>
          </a:p>
          <a:p>
            <a:r>
              <a:rPr lang="en-GB" sz="1200">
                <a:effectLst/>
                <a:latin typeface="Franklin Gothic Book" panose="020B0503020102020204" pitchFamily="34" charset="0"/>
                <a:ea typeface="Cambria" panose="02040503050406030204" pitchFamily="18" charset="0"/>
                <a:cs typeface="Arial" panose="020B0604020202020204" pitchFamily="34" charset="0"/>
              </a:rPr>
              <a:t>- Stakeholders can scrutinise monitoring data and details about enforcement activities to verify whether companies are meeting their obligations and to gauge the effectiveness of government efforts to uphold environmental and social standards.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65</a:t>
            </a:fld>
            <a:endParaRPr lang="nb-NO"/>
          </a:p>
        </p:txBody>
      </p:sp>
    </p:spTree>
    <p:extLst>
      <p:ext uri="{BB962C8B-B14F-4D97-AF65-F5344CB8AC3E}">
        <p14:creationId xmlns:p14="http://schemas.microsoft.com/office/powerpoint/2010/main" val="3548993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Tx/>
              <a:buChar char="-"/>
            </a:pPr>
            <a:r>
              <a:rPr lang="en-GB" sz="1200">
                <a:effectLst/>
                <a:latin typeface="Franklin Gothic Book" panose="020B0503020102020204" pitchFamily="34" charset="0"/>
                <a:ea typeface="Times New Roman" panose="02020603050405020304" pitchFamily="18" charset="0"/>
                <a:cs typeface="Segoe UI" panose="020B0502040204020203" pitchFamily="34" charset="0"/>
              </a:rPr>
              <a:t>To advance community priorities in the energy transition, the EITI launched the “</a:t>
            </a:r>
            <a:r>
              <a:rPr lang="en-US" sz="1200">
                <a:effectLst/>
                <a:latin typeface="Franklin Gothic Book" panose="020B0503020102020204" pitchFamily="34" charset="0"/>
                <a:ea typeface="Times New Roman" panose="02020603050405020304" pitchFamily="18" charset="0"/>
              </a:rPr>
              <a:t>Engaging communities in a just transition</a:t>
            </a:r>
            <a:r>
              <a:rPr lang="en-GB" sz="1200">
                <a:effectLst/>
                <a:latin typeface="Franklin Gothic Book" panose="020B0503020102020204" pitchFamily="34" charset="0"/>
                <a:ea typeface="Times New Roman" panose="02020603050405020304" pitchFamily="18" charset="0"/>
                <a:cs typeface="Segoe UI" panose="020B0502040204020203" pitchFamily="34" charset="0"/>
              </a:rPr>
              <a:t>” project in early 2022 with support from the Ford Foundation. </a:t>
            </a:r>
          </a:p>
          <a:p>
            <a:pPr marL="171450" indent="-171450" fontAlgn="base">
              <a:buFontTx/>
              <a:buChar char="-"/>
            </a:pPr>
            <a:r>
              <a:rPr lang="en-GB" sz="1200">
                <a:effectLst/>
                <a:latin typeface="Franklin Gothic Book" panose="020B0503020102020204" pitchFamily="34" charset="0"/>
                <a:ea typeface="Times New Roman" panose="02020603050405020304" pitchFamily="18" charset="0"/>
                <a:cs typeface="Segoe UI" panose="020B0502040204020203" pitchFamily="34" charset="0"/>
              </a:rPr>
              <a:t>Implemented in four subnational areas in Colombia, Ghana and Indonesia, </a:t>
            </a:r>
            <a:r>
              <a:rPr lang="en-GB" sz="12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this two-year project explored how the energy transition is impacting community livelihoods and the obstacles that citizens face in accessing and using data and dialogue platforms. </a:t>
            </a:r>
          </a:p>
          <a:p>
            <a:pPr marL="171450" indent="-171450" fontAlgn="base">
              <a:buFontTx/>
              <a:buChar char="-"/>
            </a:pPr>
            <a:r>
              <a:rPr lang="en-GB" sz="1200">
                <a:solidFill>
                  <a:srgbClr val="000000"/>
                </a:solidFill>
                <a:effectLst/>
                <a:latin typeface="Franklin Gothic Book" panose="020B0503020102020204" pitchFamily="34" charset="0"/>
                <a:ea typeface="Times New Roman" panose="02020603050405020304" pitchFamily="18" charset="0"/>
                <a:cs typeface="Segoe UI" panose="020B0502040204020203" pitchFamily="34" charset="0"/>
              </a:rPr>
              <a:t>The project sought to identify options for using the EITI to advance community voices in the energy transition. The EITI worked in communities reflecting a diverse range of energy transition dynamics – from coal mining and renewables investments in Colombia, to oil and gas facilities in Ghana and nickel mining and smelting in Indonesia. </a:t>
            </a:r>
          </a:p>
          <a:p>
            <a:pPr marL="171450" indent="-171450" fontAlgn="base">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As part of the project, local partners developed community engagement plans in consultation with community representatives and national EITI stakeholders. These plans focused on identifying practical actions that the EITI could take to strengthen the initiative’s relevance at the community level, including by ensuring that EITI reporting covers the issues that matter most to communities, identifying innovative approaches for disseminating EITI data, and facilitating community participation in dialogue and decision-making on the energy transition.</a:t>
            </a:r>
            <a:endParaRPr lang="en-US" sz="1000"/>
          </a:p>
        </p:txBody>
      </p:sp>
      <p:sp>
        <p:nvSpPr>
          <p:cNvPr id="4" name="Slide Number Placeholder 3"/>
          <p:cNvSpPr>
            <a:spLocks noGrp="1"/>
          </p:cNvSpPr>
          <p:nvPr>
            <p:ph type="sldNum" sz="quarter" idx="5"/>
          </p:nvPr>
        </p:nvSpPr>
        <p:spPr/>
        <p:txBody>
          <a:bodyPr/>
          <a:lstStyle/>
          <a:p>
            <a:fld id="{AF0F0302-BE9E-8A47-8FBA-EF4A5D6A0C17}" type="slidenum">
              <a:rPr lang="nb-NO" smtClean="0"/>
              <a:t>66</a:t>
            </a:fld>
            <a:endParaRPr lang="nb-NO"/>
          </a:p>
        </p:txBody>
      </p:sp>
    </p:spTree>
    <p:extLst>
      <p:ext uri="{BB962C8B-B14F-4D97-AF65-F5344CB8AC3E}">
        <p14:creationId xmlns:p14="http://schemas.microsoft.com/office/powerpoint/2010/main" val="138067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Tx/>
              <a:buNone/>
            </a:pPr>
            <a:r>
              <a:rPr lang="nb-NO" sz="1200" dirty="0" err="1">
                <a:effectLst/>
                <a:latin typeface="Times New Roman" panose="02020603050405020304" pitchFamily="18" charset="0"/>
                <a:ea typeface="Times New Roman" panose="02020603050405020304" pitchFamily="18" charset="0"/>
              </a:rPr>
              <a:t>When</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talking</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about</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the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energy</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transition</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our</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focus</a:t>
            </a:r>
            <a:r>
              <a:rPr lang="nb-NO" sz="1200" dirty="0">
                <a:effectLst/>
                <a:latin typeface="Times New Roman" panose="02020603050405020304" pitchFamily="18" charset="0"/>
                <a:ea typeface="Times New Roman" panose="02020603050405020304" pitchFamily="18" charset="0"/>
              </a:rPr>
              <a:t> lies </a:t>
            </a:r>
            <a:r>
              <a:rPr lang="nb-NO" sz="1200" dirty="0" err="1">
                <a:effectLst/>
                <a:latin typeface="Times New Roman" panose="02020603050405020304" pitchFamily="18" charset="0"/>
                <a:ea typeface="Times New Roman" panose="02020603050405020304" pitchFamily="18" charset="0"/>
              </a:rPr>
              <a:t>on</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how</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the</a:t>
            </a:r>
            <a:r>
              <a:rPr lang="nb-NO" sz="1200" dirty="0">
                <a:effectLst/>
                <a:latin typeface="Times New Roman" panose="02020603050405020304" pitchFamily="18" charset="0"/>
                <a:ea typeface="Times New Roman" panose="02020603050405020304" pitchFamily="18" charset="0"/>
              </a:rPr>
              <a:t> global </a:t>
            </a:r>
            <a:r>
              <a:rPr lang="nb-NO" sz="1200" dirty="0" err="1">
                <a:effectLst/>
                <a:latin typeface="Times New Roman" panose="02020603050405020304" pitchFamily="18" charset="0"/>
                <a:ea typeface="Times New Roman" panose="02020603050405020304" pitchFamily="18" charset="0"/>
              </a:rPr>
              <a:t>shift</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away</a:t>
            </a:r>
            <a:r>
              <a:rPr lang="nb-NO" sz="1200" dirty="0">
                <a:effectLst/>
                <a:latin typeface="Times New Roman" panose="02020603050405020304" pitchFamily="18" charset="0"/>
                <a:ea typeface="Times New Roman" panose="02020603050405020304" pitchFamily="18" charset="0"/>
              </a:rPr>
              <a:t> from fossil </a:t>
            </a:r>
            <a:r>
              <a:rPr lang="nb-NO" sz="1200" dirty="0" err="1">
                <a:effectLst/>
                <a:latin typeface="Times New Roman" panose="02020603050405020304" pitchFamily="18" charset="0"/>
                <a:ea typeface="Times New Roman" panose="02020603050405020304" pitchFamily="18" charset="0"/>
              </a:rPr>
              <a:t>fuels</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impacts</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the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extractive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industries</a:t>
            </a:r>
            <a:r>
              <a:rPr lang="nb-NO" sz="1200" dirty="0">
                <a:effectLst/>
                <a:latin typeface="Times New Roman" panose="02020603050405020304" pitchFamily="18" charset="0"/>
                <a:ea typeface="Times New Roman" panose="02020603050405020304" pitchFamily="18" charset="0"/>
              </a:rPr>
              <a:t> (and </a:t>
            </a:r>
            <a:r>
              <a:rPr lang="nb-NO" sz="1200" dirty="0" err="1">
                <a:effectLst/>
                <a:latin typeface="Times New Roman" panose="02020603050405020304" pitchFamily="18" charset="0"/>
                <a:ea typeface="Times New Roman" panose="02020603050405020304" pitchFamily="18" charset="0"/>
              </a:rPr>
              <a:t>relatedly</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the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renewable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energy</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sector</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We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are</a:t>
            </a:r>
            <a:r>
              <a:rPr lang="nb-NO" sz="1200" dirty="0">
                <a:effectLst/>
                <a:latin typeface="Times New Roman" panose="02020603050405020304" pitchFamily="18" charset="0"/>
                <a:ea typeface="Times New Roman" panose="02020603050405020304" pitchFamily="18" charset="0"/>
              </a:rPr>
              <a:t> not </a:t>
            </a:r>
            <a:r>
              <a:rPr lang="nb-NO" sz="1200" dirty="0" err="1">
                <a:effectLst/>
                <a:latin typeface="Times New Roman" panose="02020603050405020304" pitchFamily="18" charset="0"/>
                <a:ea typeface="Times New Roman" panose="02020603050405020304" pitchFamily="18" charset="0"/>
              </a:rPr>
              <a:t>talking</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about</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broader</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energy</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transition</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themes</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that</a:t>
            </a:r>
            <a:r>
              <a:rPr lang="nb-NO" sz="1200" dirty="0">
                <a:effectLst/>
                <a:latin typeface="Times New Roman" panose="02020603050405020304" pitchFamily="18" charset="0"/>
                <a:ea typeface="Times New Roman" panose="02020603050405020304" pitchFamily="18" charset="0"/>
              </a:rPr>
              <a:t> fall </a:t>
            </a:r>
            <a:r>
              <a:rPr lang="nb-NO" sz="1200" dirty="0" err="1">
                <a:effectLst/>
                <a:latin typeface="Times New Roman" panose="02020603050405020304" pitchFamily="18" charset="0"/>
                <a:ea typeface="Times New Roman" panose="02020603050405020304" pitchFamily="18" charset="0"/>
              </a:rPr>
              <a:t>outside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our</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core</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mandate</a:t>
            </a:r>
            <a:r>
              <a:rPr lang="nb-NO" sz="1200" dirty="0">
                <a:effectLst/>
                <a:latin typeface="Times New Roman" panose="02020603050405020304" pitchFamily="18" charset="0"/>
                <a:ea typeface="Times New Roman" panose="02020603050405020304" pitchFamily="18" charset="0"/>
              </a:rPr>
              <a:t> like </a:t>
            </a:r>
            <a:r>
              <a:rPr lang="nb-NO" sz="1200" dirty="0" err="1">
                <a:effectLst/>
                <a:latin typeface="Times New Roman" panose="02020603050405020304" pitchFamily="18" charset="0"/>
                <a:ea typeface="Times New Roman" panose="02020603050405020304" pitchFamily="18" charset="0"/>
              </a:rPr>
              <a:t>electricity</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transmission</a:t>
            </a:r>
            <a:r>
              <a:rPr lang="nb-NO" sz="1200" dirty="0">
                <a:effectLst/>
                <a:latin typeface="Times New Roman" panose="02020603050405020304" pitchFamily="18" charset="0"/>
                <a:ea typeface="Times New Roman" panose="02020603050405020304" pitchFamily="18" charset="0"/>
              </a:rPr>
              <a:t> or </a:t>
            </a:r>
            <a:r>
              <a:rPr lang="nb-NO" sz="1200" dirty="0" err="1">
                <a:effectLst/>
                <a:latin typeface="Times New Roman" panose="02020603050405020304" pitchFamily="18" charset="0"/>
                <a:ea typeface="Times New Roman" panose="02020603050405020304" pitchFamily="18" charset="0"/>
              </a:rPr>
              <a:t>energy</a:t>
            </a:r>
            <a:r>
              <a:rPr lang="nb-NO" sz="1200" dirty="0">
                <a:effectLst/>
                <a:latin typeface="Times New Roman" panose="02020603050405020304" pitchFamily="18" charset="0"/>
                <a:ea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rPr>
              <a:t>efficiency</a:t>
            </a:r>
            <a:r>
              <a:rPr lang="nb-NO" sz="1200" dirty="0">
                <a:effectLst/>
                <a:latin typeface="Times New Roman" panose="02020603050405020304" pitchFamily="18" charset="0"/>
                <a:ea typeface="Times New Roman" panose="02020603050405020304" pitchFamily="18" charset="0"/>
              </a:rPr>
              <a:t>.</a:t>
            </a:r>
          </a:p>
          <a:p>
            <a:pPr marL="0" indent="0" fontAlgn="base">
              <a:buFontTx/>
              <a:buNone/>
            </a:pPr>
            <a:endParaRPr lang="nb-NO" sz="1200" i="0" dirty="0">
              <a:effectLst/>
              <a:latin typeface="Times New Roman" panose="02020603050405020304" pitchFamily="18" charset="0"/>
              <a:ea typeface="Cambria" panose="02040503050406030204" pitchFamily="18" charset="0"/>
              <a:cs typeface="Arial" panose="020B0604020202020204" pitchFamily="34" charset="0"/>
            </a:endParaRP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To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summarise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trends:</a:t>
            </a:r>
          </a:p>
          <a:p>
            <a:pPr marL="342900" indent="-342900" fontAlgn="base">
              <a:buFontTx/>
              <a:buAutoNum type="arabicPeriod"/>
            </a:pPr>
            <a:r>
              <a:rPr lang="nb-NO" sz="1200" i="0" dirty="0">
                <a:effectLst/>
                <a:latin typeface="Times New Roman" panose="02020603050405020304" pitchFamily="18" charset="0"/>
                <a:ea typeface="Cambria" panose="02040503050406030204" pitchFamily="18" charset="0"/>
                <a:cs typeface="Arial" panose="020B0604020202020204" pitchFamily="34" charset="0"/>
              </a:rPr>
              <a:t>Fossil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fuels</a:t>
            </a:r>
            <a:r>
              <a:rPr lang="nb-NO" sz="1200" i="0" dirty="0">
                <a:effectLst/>
                <a:latin typeface="Times New Roman" panose="02020603050405020304" pitchFamily="18" charset="0"/>
                <a:ea typeface="Cambria" panose="02040503050406030204" pitchFamily="18" charset="0"/>
                <a:cs typeface="Arial" panose="020B0604020202020204" pitchFamily="34" charset="0"/>
              </a:rPr>
              <a:t>:</a:t>
            </a: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There</a:t>
            </a:r>
            <a:r>
              <a:rPr lang="nb-NO" sz="1200" i="0" dirty="0">
                <a:effectLst/>
                <a:latin typeface="Times New Roman" panose="02020603050405020304" pitchFamily="18" charset="0"/>
                <a:ea typeface="Cambria" panose="02040503050406030204" pitchFamily="18" charset="0"/>
                <a:cs typeface="Arial" panose="020B0604020202020204" pitchFamily="34" charset="0"/>
              </a:rPr>
              <a:t> is a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strong</a:t>
            </a:r>
            <a:r>
              <a:rPr lang="nb-NO" sz="1200" i="0" dirty="0">
                <a:effectLst/>
                <a:latin typeface="Times New Roman" panose="02020603050405020304" pitchFamily="18" charset="0"/>
                <a:ea typeface="Cambria" panose="02040503050406030204" pitchFamily="18" charset="0"/>
                <a:cs typeface="Arial" panose="020B0604020202020204" pitchFamily="34" charset="0"/>
              </a:rPr>
              <a:t> consensus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that</a:t>
            </a:r>
            <a:r>
              <a:rPr lang="nb-NO" sz="1200" i="0" dirty="0">
                <a:effectLst/>
                <a:latin typeface="Times New Roman" panose="02020603050405020304" pitchFamily="18" charset="0"/>
                <a:ea typeface="Cambria" panose="02040503050406030204" pitchFamily="18" charset="0"/>
                <a:cs typeface="Arial" panose="020B0604020202020204" pitchFamily="34" charset="0"/>
              </a:rPr>
              <a:t> global fossil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fuel</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demand</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will</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decline</a:t>
            </a:r>
            <a:r>
              <a:rPr lang="nb-NO" sz="1200" i="0" dirty="0">
                <a:effectLst/>
                <a:latin typeface="Times New Roman" panose="02020603050405020304" pitchFamily="18" charset="0"/>
                <a:ea typeface="Cambria" panose="02040503050406030204" pitchFamily="18" charset="0"/>
                <a:cs typeface="Arial" panose="020B0604020202020204" pitchFamily="34" charset="0"/>
              </a:rPr>
              <a:t> in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long</a:t>
            </a:r>
            <a:r>
              <a:rPr lang="nb-NO" sz="1200" i="0" dirty="0">
                <a:effectLst/>
                <a:latin typeface="Times New Roman" panose="02020603050405020304" pitchFamily="18" charset="0"/>
                <a:ea typeface="Cambria" panose="02040503050406030204" pitchFamily="18" charset="0"/>
                <a:cs typeface="Arial" panose="020B0604020202020204" pitchFamily="34" charset="0"/>
              </a:rPr>
              <a:t> term. </a:t>
            </a: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But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that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journey</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won’t</a:t>
            </a:r>
            <a:r>
              <a:rPr lang="nb-NO" sz="1200" i="0" dirty="0">
                <a:effectLst/>
                <a:latin typeface="Times New Roman" panose="02020603050405020304" pitchFamily="18" charset="0"/>
                <a:ea typeface="Cambria" panose="02040503050406030204" pitchFamily="18" charset="0"/>
                <a:cs typeface="Arial" panose="020B0604020202020204" pitchFamily="34" charset="0"/>
              </a:rPr>
              <a:t> be linear (e.g.,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we’ve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seen</a:t>
            </a:r>
            <a:r>
              <a:rPr lang="nb-NO" sz="1200" i="0" dirty="0">
                <a:effectLst/>
                <a:latin typeface="Times New Roman" panose="02020603050405020304" pitchFamily="18" charset="0"/>
                <a:ea typeface="Cambria" panose="02040503050406030204" pitchFamily="18" charset="0"/>
                <a:cs typeface="Arial" panose="020B0604020202020204" pitchFamily="34" charset="0"/>
              </a:rPr>
              <a:t> fossil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fuel</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demand</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increase</a:t>
            </a:r>
            <a:r>
              <a:rPr lang="nb-NO" sz="1200" i="0" dirty="0">
                <a:effectLst/>
                <a:latin typeface="Times New Roman" panose="02020603050405020304" pitchFamily="18" charset="0"/>
                <a:ea typeface="Cambria" panose="02040503050406030204" pitchFamily="18" charset="0"/>
                <a:cs typeface="Arial" panose="020B0604020202020204" pitchFamily="34" charset="0"/>
              </a:rPr>
              <a:t> in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wake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of</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Russia’s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invasion</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of</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Ukraine</a:t>
            </a:r>
            <a:r>
              <a:rPr lang="nb-NO" sz="1200" i="0" dirty="0">
                <a:effectLst/>
                <a:latin typeface="Times New Roman" panose="02020603050405020304" pitchFamily="18" charset="0"/>
                <a:ea typeface="Cambria" panose="02040503050406030204" pitchFamily="18" charset="0"/>
                <a:cs typeface="Arial" panose="020B0604020202020204" pitchFamily="34" charset="0"/>
              </a:rPr>
              <a:t>).</a:t>
            </a: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And it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won’t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impact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all fossil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fuels</a:t>
            </a:r>
            <a:r>
              <a:rPr lang="nb-NO" sz="1200" i="0" dirty="0">
                <a:effectLst/>
                <a:latin typeface="Times New Roman" panose="02020603050405020304" pitchFamily="18" charset="0"/>
                <a:ea typeface="Cambria" panose="02040503050406030204" pitchFamily="18" charset="0"/>
                <a:cs typeface="Arial" panose="020B0604020202020204" pitchFamily="34" charset="0"/>
              </a:rPr>
              <a:t> in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same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way</a:t>
            </a:r>
            <a:r>
              <a:rPr lang="nb-NO" sz="1200" i="0" dirty="0">
                <a:effectLst/>
                <a:latin typeface="Times New Roman" panose="02020603050405020304" pitchFamily="18" charset="0"/>
                <a:ea typeface="Cambria" panose="02040503050406030204" pitchFamily="18" charset="0"/>
                <a:cs typeface="Arial" panose="020B0604020202020204" pitchFamily="34" charset="0"/>
              </a:rPr>
              <a:t> (e.g.,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there</a:t>
            </a:r>
            <a:r>
              <a:rPr lang="nb-NO" sz="1200" i="0" dirty="0">
                <a:effectLst/>
                <a:latin typeface="Times New Roman" panose="02020603050405020304" pitchFamily="18" charset="0"/>
                <a:ea typeface="Cambria" panose="02040503050406030204" pitchFamily="18" charset="0"/>
                <a:cs typeface="Arial" panose="020B0604020202020204" pitchFamily="34" charset="0"/>
              </a:rPr>
              <a:t> is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much</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broader</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consenus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on</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phasing</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out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coal</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than</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on</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future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of</a:t>
            </a:r>
            <a:r>
              <a:rPr lang="nb-NO" sz="1200" i="0" dirty="0">
                <a:effectLst/>
                <a:latin typeface="Times New Roman" panose="02020603050405020304" pitchFamily="18" charset="0"/>
                <a:ea typeface="Cambria" panose="02040503050406030204" pitchFamily="18" charset="0"/>
                <a:cs typeface="Arial" panose="020B0604020202020204" pitchFamily="34" charset="0"/>
              </a:rPr>
              <a:t> gas.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Many</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countries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and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companies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view</a:t>
            </a:r>
            <a:r>
              <a:rPr lang="nb-NO" sz="1200" i="0" dirty="0">
                <a:effectLst/>
                <a:latin typeface="Times New Roman" panose="02020603050405020304" pitchFamily="18" charset="0"/>
                <a:ea typeface="Cambria" panose="02040503050406030204" pitchFamily="18" charset="0"/>
                <a:cs typeface="Arial" panose="020B0604020202020204" pitchFamily="34" charset="0"/>
              </a:rPr>
              <a:t> gas as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having</a:t>
            </a:r>
            <a:r>
              <a:rPr lang="nb-NO" sz="1200" i="0" dirty="0">
                <a:effectLst/>
                <a:latin typeface="Times New Roman" panose="02020603050405020304" pitchFamily="18" charset="0"/>
                <a:ea typeface="Cambria" panose="02040503050406030204" pitchFamily="18" charset="0"/>
                <a:cs typeface="Arial" panose="020B0604020202020204" pitchFamily="34" charset="0"/>
              </a:rPr>
              <a:t> an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important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role</a:t>
            </a:r>
            <a:r>
              <a:rPr lang="nb-NO" sz="1200" i="0" dirty="0">
                <a:effectLst/>
                <a:latin typeface="Times New Roman" panose="02020603050405020304" pitchFamily="18" charset="0"/>
                <a:ea typeface="Cambria" panose="02040503050406030204" pitchFamily="18" charset="0"/>
                <a:cs typeface="Arial" panose="020B0604020202020204" pitchFamily="34" charset="0"/>
              </a:rPr>
              <a:t> to play in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energy</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transition</a:t>
            </a:r>
            <a:r>
              <a:rPr lang="nb-NO" sz="1200" i="0" dirty="0">
                <a:effectLst/>
                <a:latin typeface="Times New Roman" panose="02020603050405020304" pitchFamily="18" charset="0"/>
                <a:ea typeface="Cambria" panose="02040503050406030204" pitchFamily="18" charset="0"/>
                <a:cs typeface="Arial" panose="020B0604020202020204" pitchFamily="34" charset="0"/>
              </a:rPr>
              <a:t>).</a:t>
            </a:r>
          </a:p>
          <a:p>
            <a:pPr marL="0" indent="0" fontAlgn="base">
              <a:buFontTx/>
              <a:buNone/>
            </a:pPr>
            <a:endParaRPr lang="nb-NO" sz="1200" i="0" dirty="0">
              <a:effectLst/>
              <a:latin typeface="Times New Roman" panose="02020603050405020304" pitchFamily="18" charset="0"/>
              <a:ea typeface="Cambria" panose="02040503050406030204" pitchFamily="18" charset="0"/>
              <a:cs typeface="Arial" panose="020B0604020202020204" pitchFamily="34" charset="0"/>
            </a:endParaRP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2 Minerals. </a:t>
            </a: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Likewise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useful</a:t>
            </a:r>
            <a:r>
              <a:rPr lang="nb-NO" sz="1200" i="0" dirty="0">
                <a:effectLst/>
                <a:latin typeface="Times New Roman" panose="02020603050405020304" pitchFamily="18" charset="0"/>
                <a:ea typeface="Cambria" panose="02040503050406030204" pitchFamily="18" charset="0"/>
                <a:cs typeface="Arial" panose="020B0604020202020204" pitchFamily="34" charset="0"/>
              </a:rPr>
              <a:t> to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caveat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predictions</a:t>
            </a:r>
            <a:r>
              <a:rPr lang="nb-NO" sz="1200" i="0" dirty="0">
                <a:effectLst/>
                <a:latin typeface="Times New Roman" panose="02020603050405020304" pitchFamily="18" charset="0"/>
                <a:ea typeface="Cambria" panose="02040503050406030204" pitchFamily="18" charset="0"/>
                <a:cs typeface="Arial" panose="020B0604020202020204" pitchFamily="34" charset="0"/>
              </a:rPr>
              <a:t> for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minerals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sector</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are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llikely</a:t>
            </a:r>
            <a:r>
              <a:rPr lang="nb-NO" sz="1200" i="0" dirty="0">
                <a:effectLst/>
                <a:latin typeface="Times New Roman" panose="02020603050405020304" pitchFamily="18" charset="0"/>
                <a:ea typeface="Cambria" panose="02040503050406030204" pitchFamily="18" charset="0"/>
                <a:cs typeface="Arial" panose="020B0604020202020204" pitchFamily="34" charset="0"/>
              </a:rPr>
              <a:t> to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see</a:t>
            </a:r>
            <a:r>
              <a:rPr lang="nb-NO" sz="1200" i="0" dirty="0">
                <a:effectLst/>
                <a:latin typeface="Times New Roman" panose="02020603050405020304" pitchFamily="18" charset="0"/>
                <a:ea typeface="Cambria" panose="02040503050406030204" pitchFamily="18" charset="0"/>
                <a:cs typeface="Arial" panose="020B0604020202020204" pitchFamily="34" charset="0"/>
              </a:rPr>
              <a:t> overall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increase</a:t>
            </a:r>
            <a:r>
              <a:rPr lang="nb-NO" sz="1200" i="0" dirty="0">
                <a:effectLst/>
                <a:latin typeface="Times New Roman" panose="02020603050405020304" pitchFamily="18" charset="0"/>
                <a:ea typeface="Cambria" panose="02040503050406030204" pitchFamily="18" charset="0"/>
                <a:cs typeface="Arial" panose="020B0604020202020204" pitchFamily="34" charset="0"/>
              </a:rPr>
              <a:t> in minerals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demand</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but</a:t>
            </a:r>
            <a:r>
              <a:rPr lang="nb-NO" sz="1200" i="0" dirty="0">
                <a:effectLst/>
                <a:latin typeface="Times New Roman" panose="02020603050405020304" pitchFamily="18" charset="0"/>
                <a:ea typeface="Cambria" panose="02040503050406030204" pitchFamily="18" charset="0"/>
                <a:cs typeface="Arial" panose="020B0604020202020204" pitchFamily="34" charset="0"/>
              </a:rPr>
              <a:t> it is hard to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predict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trajectory</a:t>
            </a:r>
            <a:r>
              <a:rPr lang="nb-NO" sz="1200" i="0" dirty="0">
                <a:effectLst/>
                <a:latin typeface="Times New Roman" panose="02020603050405020304" pitchFamily="18" charset="0"/>
                <a:ea typeface="Cambria" panose="02040503050406030204" pitchFamily="18" charset="0"/>
                <a:cs typeface="Arial" panose="020B0604020202020204" pitchFamily="34" charset="0"/>
              </a:rPr>
              <a:t> for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specific</a:t>
            </a:r>
            <a:r>
              <a:rPr lang="nb-NO" sz="1200" i="0" dirty="0">
                <a:effectLst/>
                <a:latin typeface="Times New Roman" panose="02020603050405020304" pitchFamily="18" charset="0"/>
                <a:ea typeface="Cambria" panose="02040503050406030204" pitchFamily="18" charset="0"/>
                <a:cs typeface="Arial" panose="020B0604020202020204" pitchFamily="34" charset="0"/>
              </a:rPr>
              <a:t> minerals. </a:t>
            </a: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are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likely</a:t>
            </a:r>
            <a:r>
              <a:rPr lang="nb-NO" sz="1200" i="0" dirty="0">
                <a:effectLst/>
                <a:latin typeface="Times New Roman" panose="02020603050405020304" pitchFamily="18" charset="0"/>
                <a:ea typeface="Cambria" panose="02040503050406030204" pitchFamily="18" charset="0"/>
                <a:cs typeface="Arial" panose="020B0604020202020204" pitchFamily="34" charset="0"/>
              </a:rPr>
              <a:t> to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see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strong</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demand</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but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also</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volatility</a:t>
            </a:r>
            <a:r>
              <a:rPr lang="nb-NO" sz="1200" i="0" dirty="0">
                <a:effectLst/>
                <a:latin typeface="Times New Roman" panose="02020603050405020304" pitchFamily="18" charset="0"/>
                <a:ea typeface="Cambria" panose="02040503050406030204" pitchFamily="18" charset="0"/>
                <a:cs typeface="Arial" panose="020B0604020202020204" pitchFamily="34" charset="0"/>
              </a:rPr>
              <a:t>.</a:t>
            </a:r>
          </a:p>
          <a:p>
            <a:pPr marL="0" indent="0" fontAlgn="base">
              <a:buFontTx/>
              <a:buNone/>
            </a:pPr>
            <a:endParaRPr lang="nb-NO" sz="1200" i="0" dirty="0">
              <a:effectLst/>
              <a:latin typeface="Times New Roman" panose="02020603050405020304" pitchFamily="18" charset="0"/>
              <a:ea typeface="Cambria" panose="02040503050406030204" pitchFamily="18" charset="0"/>
              <a:cs typeface="Arial" panose="020B0604020202020204" pitchFamily="34" charset="0"/>
            </a:endParaRP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3.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Renewables</a:t>
            </a:r>
            <a:endParaRPr lang="nb-NO" sz="1200" i="0" dirty="0">
              <a:effectLst/>
              <a:latin typeface="Times New Roman" panose="02020603050405020304" pitchFamily="18" charset="0"/>
              <a:ea typeface="Cambria" panose="02040503050406030204" pitchFamily="18" charset="0"/>
              <a:cs typeface="Arial" panose="020B0604020202020204" pitchFamily="34" charset="0"/>
            </a:endParaRPr>
          </a:p>
          <a:p>
            <a:pPr marL="0" indent="0" fontAlgn="base">
              <a:buFontTx/>
              <a:buNone/>
            </a:pPr>
            <a:r>
              <a:rPr lang="nb-NO" sz="1200" i="0" dirty="0">
                <a:effectLst/>
                <a:latin typeface="Times New Roman" panose="02020603050405020304" pitchFamily="18" charset="0"/>
                <a:ea typeface="Cambria" panose="02040503050406030204" pitchFamily="18" charset="0"/>
                <a:cs typeface="Arial" panose="020B0604020202020204" pitchFamily="34" charset="0"/>
              </a:rPr>
              <a:t>- And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other</a:t>
            </a:r>
            <a:r>
              <a:rPr lang="nb-NO" sz="1200" i="0" dirty="0">
                <a:effectLst/>
                <a:latin typeface="Times New Roman" panose="02020603050405020304" pitchFamily="18" charset="0"/>
                <a:ea typeface="Cambria" panose="02040503050406030204" pitchFamily="18" charset="0"/>
                <a:cs typeface="Arial" panose="020B0604020202020204" pitchFamily="34" charset="0"/>
              </a:rPr>
              <a:t> side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of</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story is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that</a:t>
            </a:r>
            <a:r>
              <a:rPr lang="nb-NO" sz="1200" i="0" dirty="0">
                <a:effectLst/>
                <a:latin typeface="Times New Roman" panose="02020603050405020304" pitchFamily="18" charset="0"/>
                <a:ea typeface="Cambria" panose="02040503050406030204" pitchFamily="18" charset="0"/>
                <a:cs typeface="Arial" panose="020B0604020202020204" pitchFamily="34" charset="0"/>
              </a:rPr>
              <a:t> as fossil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fuel</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demand</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declines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are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seeing</a:t>
            </a:r>
            <a:r>
              <a:rPr lang="nb-NO" sz="1200" i="0" dirty="0">
                <a:effectLst/>
                <a:latin typeface="Times New Roman" panose="02020603050405020304" pitchFamily="18" charset="0"/>
                <a:ea typeface="Cambria" panose="02040503050406030204" pitchFamily="18" charset="0"/>
                <a:cs typeface="Arial" panose="020B0604020202020204" pitchFamily="34" charset="0"/>
              </a:rPr>
              <a:t> huge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growth</a:t>
            </a:r>
            <a:r>
              <a:rPr lang="nb-NO" sz="1200" i="0" dirty="0">
                <a:effectLst/>
                <a:latin typeface="Times New Roman" panose="02020603050405020304" pitchFamily="18" charset="0"/>
                <a:ea typeface="Cambria" panose="02040503050406030204" pitchFamily="18" charset="0"/>
                <a:cs typeface="Arial" panose="020B0604020202020204" pitchFamily="34" charset="0"/>
              </a:rPr>
              <a:t> in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renewables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with</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many</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similarities</a:t>
            </a:r>
            <a:r>
              <a:rPr lang="nb-NO" sz="1200" i="0" dirty="0">
                <a:effectLst/>
                <a:latin typeface="Times New Roman" panose="02020603050405020304" pitchFamily="18" charset="0"/>
                <a:ea typeface="Cambria" panose="02040503050406030204" pitchFamily="18" charset="0"/>
                <a:cs typeface="Arial" panose="020B0604020202020204" pitchFamily="34" charset="0"/>
              </a:rPr>
              <a:t> in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the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governance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challenges</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we</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know</a:t>
            </a:r>
            <a:r>
              <a:rPr lang="nb-NO" sz="1200" i="0" dirty="0">
                <a:effectLst/>
                <a:latin typeface="Times New Roman" panose="02020603050405020304" pitchFamily="18" charset="0"/>
                <a:ea typeface="Cambria" panose="02040503050406030204" pitchFamily="18" charset="0"/>
                <a:cs typeface="Arial" panose="020B0604020202020204" pitchFamily="34" charset="0"/>
              </a:rPr>
              <a:t>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well</a:t>
            </a:r>
            <a:r>
              <a:rPr lang="nb-NO" sz="1200" i="0" dirty="0">
                <a:effectLst/>
                <a:latin typeface="Times New Roman" panose="02020603050405020304" pitchFamily="18" charset="0"/>
                <a:ea typeface="Cambria" panose="02040503050406030204" pitchFamily="18" charset="0"/>
                <a:cs typeface="Arial" panose="020B0604020202020204" pitchFamily="34" charset="0"/>
              </a:rPr>
              <a:t> from </a:t>
            </a:r>
            <a:r>
              <a:rPr lang="nb-NO" sz="1200" i="0" dirty="0" err="1">
                <a:effectLst/>
                <a:latin typeface="Times New Roman" panose="02020603050405020304" pitchFamily="18" charset="0"/>
                <a:ea typeface="Cambria" panose="02040503050406030204" pitchFamily="18" charset="0"/>
                <a:cs typeface="Arial" panose="020B0604020202020204" pitchFamily="34" charset="0"/>
              </a:rPr>
              <a:t>extractives</a:t>
            </a:r>
            <a:r>
              <a:rPr lang="nb-NO" sz="1200" i="0" dirty="0">
                <a:effectLst/>
                <a:latin typeface="Times New Roman" panose="02020603050405020304" pitchFamily="18" charset="0"/>
                <a:ea typeface="Cambria" panose="02040503050406030204" pitchFamily="18" charset="0"/>
                <a:cs typeface="Arial" panose="020B0604020202020204" pitchFamily="34" charset="0"/>
              </a:rPr>
              <a:t>.</a:t>
            </a:r>
            <a:endParaRPr lang="en-GB" sz="1200" i="0" dirty="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Tx/>
              <a:buChar char="-"/>
            </a:pPr>
            <a:endParaRPr lang="en-GB" sz="1200" i="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27602720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Reducing greenhouse gas emissions is a top priority in the fight against climate change and represents a central objective of the energy transition.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Data on greenhouse gas emissions is a matter of immense public interest.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The extractive industries contribute to greenhouse gas emissions through emissions directly associated with extractive operations and, in the case of oil, gas and coal, emissions released during the combustion of these resources by end-users.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Transparency in this regard can support greater accountability around the climate commitments of governments and companies.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68</a:t>
            </a:fld>
            <a:endParaRPr lang="nb-NO"/>
          </a:p>
        </p:txBody>
      </p:sp>
    </p:spTree>
    <p:extLst>
      <p:ext uri="{BB962C8B-B14F-4D97-AF65-F5344CB8AC3E}">
        <p14:creationId xmlns:p14="http://schemas.microsoft.com/office/powerpoint/2010/main" val="546936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shed light on greenhouse gas emissions.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Corporate emissions disclosures can support better understanding of the emissions associated with a company’s operations.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Exploration, reserves and production data constitute another vital source of information on indirect emissions.</a:t>
            </a:r>
          </a:p>
        </p:txBody>
      </p:sp>
      <p:sp>
        <p:nvSpPr>
          <p:cNvPr id="4" name="Slide Number Placeholder 3"/>
          <p:cNvSpPr>
            <a:spLocks noGrp="1"/>
          </p:cNvSpPr>
          <p:nvPr>
            <p:ph type="sldNum" sz="quarter" idx="5"/>
          </p:nvPr>
        </p:nvSpPr>
        <p:spPr/>
        <p:txBody>
          <a:bodyPr/>
          <a:lstStyle/>
          <a:p>
            <a:fld id="{AF0F0302-BE9E-8A47-8FBA-EF4A5D6A0C17}" type="slidenum">
              <a:rPr lang="nb-NO" smtClean="0"/>
              <a:t>69</a:t>
            </a:fld>
            <a:endParaRPr lang="nb-NO"/>
          </a:p>
        </p:txBody>
      </p:sp>
    </p:spTree>
    <p:extLst>
      <p:ext uri="{BB962C8B-B14F-4D97-AF65-F5344CB8AC3E}">
        <p14:creationId xmlns:p14="http://schemas.microsoft.com/office/powerpoint/2010/main" val="1893380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The EITI Standard encourages companies to disclose greenhouse gas emissions in line with existing disclosure standards and encourages EITI multi-stakeholder groups to request that this data be disaggregated.</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Stakeholders can use this information to pursue accountability regarding companies’ commitments to reduce emissions.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Moreover, when emissions data is broken down at the country or project level, it becomes a valuable resource for governments seeking to understand the contribution of the extractive sector to national emissions. This can further bolster the credibility of national emissions data published by governments. </a:t>
            </a:r>
          </a:p>
          <a:p>
            <a:pPr marL="171450" indent="-1714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Project-level emissions data also provides governments and citizens with information about which projects are more likely to be impacted by company or government emissions targets.</a:t>
            </a: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70</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Data on reserves from both companies and implementing countries enables analysis of the volume of fossil fuels that could be extracted in future. This can support an estimation of the greenhouse gas emissions that could result from the combustion of these fuels by end-users. This information can inform discussions concerning the alignment of current or potential fossil fuel extraction with emissions reduction goals.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71</a:t>
            </a:fld>
            <a:endParaRPr lang="nb-NO"/>
          </a:p>
        </p:txBody>
      </p:sp>
    </p:spTree>
    <p:extLst>
      <p:ext uri="{BB962C8B-B14F-4D97-AF65-F5344CB8AC3E}">
        <p14:creationId xmlns:p14="http://schemas.microsoft.com/office/powerpoint/2010/main" val="15782135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Similarly to reserves data, production data can support estimates of emissions associated with the combustion of fossil fuels by end users.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72</a:t>
            </a:fld>
            <a:endParaRPr lang="nb-NO"/>
          </a:p>
        </p:txBody>
      </p:sp>
    </p:spTree>
    <p:extLst>
      <p:ext uri="{BB962C8B-B14F-4D97-AF65-F5344CB8AC3E}">
        <p14:creationId xmlns:p14="http://schemas.microsoft.com/office/powerpoint/2010/main" val="1983476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Trinidad and Tobago is one of the world’s largest exporters of liquefied natural gas, and Trinidad and Tobago EITI (TTEITI) has played an important role in improving the availability of extractive sector data and fostering public awareness around climate change and the energy transition.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TTEITI has established an environmental subcommittee to oversee work on emissions reporting. It has also developed a voluntary process for oil and gas companies to report on their environmental impacts, including CO</a:t>
            </a:r>
            <a:r>
              <a:rPr lang="en-GB" sz="1200" baseline="-25000">
                <a:effectLst/>
                <a:latin typeface="Franklin Gothic Book" panose="020B0503020102020204" pitchFamily="34" charset="0"/>
                <a:ea typeface="Cambria" panose="02040503050406030204" pitchFamily="18" charset="0"/>
                <a:cs typeface="Arial" panose="020B0604020202020204" pitchFamily="34" charset="0"/>
              </a:rPr>
              <a:t>2</a:t>
            </a:r>
            <a:r>
              <a:rPr lang="en-GB" sz="1200">
                <a:effectLst/>
                <a:latin typeface="Franklin Gothic Book" panose="020B0503020102020204" pitchFamily="34" charset="0"/>
                <a:ea typeface="Cambria" panose="02040503050406030204" pitchFamily="18" charset="0"/>
                <a:cs typeface="Arial" panose="020B0604020202020204" pitchFamily="34" charset="0"/>
              </a:rPr>
              <a:t> and methane emissions.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Through EITI reporting, the country’s national gas company, NGC, became the first to disclose emissions data in a disaggregated manner. </a:t>
            </a:r>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73</a:t>
            </a:fld>
            <a:endParaRPr lang="nb-NO"/>
          </a:p>
        </p:txBody>
      </p:sp>
    </p:spTree>
    <p:extLst>
      <p:ext uri="{BB962C8B-B14F-4D97-AF65-F5344CB8AC3E}">
        <p14:creationId xmlns:p14="http://schemas.microsoft.com/office/powerpoint/2010/main" val="755975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800" b="0" i="0">
                <a:solidFill>
                  <a:srgbClr val="000000"/>
                </a:solidFill>
                <a:effectLst/>
                <a:latin typeface="Calibri" panose="020F0502020204030204" pitchFamily="34" charset="0"/>
              </a:rPr>
              <a:t>The renewable energy sector has a critical role to play in helping countries reduce energy poverty and adopt pathways to a low-carbon future. </a:t>
            </a:r>
          </a:p>
          <a:p>
            <a:pPr marL="285750" indent="-285750" algn="l" rtl="0" fontAlgn="base">
              <a:buFontTx/>
              <a:buChar char="-"/>
            </a:pPr>
            <a:r>
              <a:rPr lang="en-US" sz="1800" b="0" i="0">
                <a:solidFill>
                  <a:srgbClr val="000000"/>
                </a:solidFill>
                <a:effectLst/>
                <a:latin typeface="Calibri" panose="020F0502020204030204" pitchFamily="34" charset="0"/>
              </a:rPr>
              <a:t>However, corruption and weak governance pose a threat to sustainable growth within the renewable energy sector.</a:t>
            </a:r>
            <a:r>
              <a:rPr lang="en-US" sz="1800" b="1" i="0">
                <a:solidFill>
                  <a:srgbClr val="000000"/>
                </a:solidFill>
                <a:effectLst/>
                <a:latin typeface="Calibri" panose="020F0502020204030204" pitchFamily="34" charset="0"/>
              </a:rPr>
              <a:t> </a:t>
            </a:r>
            <a:r>
              <a:rPr lang="en-US" sz="1800" b="0" i="0">
                <a:solidFill>
                  <a:srgbClr val="000000"/>
                </a:solidFill>
                <a:effectLst/>
                <a:latin typeface="Calibri" panose="020F0502020204030204" pitchFamily="34" charset="0"/>
              </a:rPr>
              <a:t>Violations of stakeholder rights could fuel perceptions that the sector is not working in the public interest, deter investments and increase the cost of doing business.  </a:t>
            </a:r>
            <a:endParaRPr lang="en-US" sz="2800" b="0" i="0">
              <a:solidFill>
                <a:srgbClr val="000000"/>
              </a:solidFill>
              <a:effectLst/>
              <a:latin typeface="Segoe UI" panose="020B0502040204020203" pitchFamily="34" charset="0"/>
            </a:endParaRP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EITI implementation has shown the importance of transparency and multi-stakeholder dialogue in informing policy and decision-making on the extractive industries in the context of the energy transition.</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To this end, EITI data and dialogue can also be a vehicle for advancing good governance in the renewable energy sector which is facing governance and corruption</a:t>
            </a:r>
            <a:r>
              <a:rPr lang="en-US" sz="1800">
                <a:effectLst/>
                <a:latin typeface="Franklin Gothic Book" panose="020B0503020102020204" pitchFamily="34" charset="0"/>
                <a:ea typeface="Cambria" panose="02040503050406030204" pitchFamily="18" charset="0"/>
                <a:cs typeface="Arial" panose="020B0604020202020204" pitchFamily="34" charset="0"/>
              </a:rPr>
              <a:t> </a:t>
            </a:r>
            <a:r>
              <a:rPr lang="en-GB" sz="1800">
                <a:effectLst/>
                <a:latin typeface="Franklin Gothic Book" panose="020B0503020102020204" pitchFamily="34" charset="0"/>
                <a:ea typeface="Cambria" panose="02040503050406030204" pitchFamily="18" charset="0"/>
                <a:cs typeface="Arial" panose="020B0604020202020204" pitchFamily="34" charset="0"/>
              </a:rPr>
              <a:t> risks as investment in the sector increases.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The EITI has been exploring opportunities to share lessons between the sectors.</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US" sz="1800">
                <a:effectLst/>
                <a:latin typeface="Franklin Gothic Book" panose="020B0503020102020204" pitchFamily="34" charset="0"/>
                <a:ea typeface="Cambria" panose="02040503050406030204" pitchFamily="18" charset="0"/>
                <a:cs typeface="Arial" panose="020B0604020202020204" pitchFamily="34" charset="0"/>
              </a:rPr>
              <a:t>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75</a:t>
            </a:fld>
            <a:endParaRPr lang="nb-NO"/>
          </a:p>
        </p:txBody>
      </p:sp>
    </p:spTree>
    <p:extLst>
      <p:ext uri="{BB962C8B-B14F-4D97-AF65-F5344CB8AC3E}">
        <p14:creationId xmlns:p14="http://schemas.microsoft.com/office/powerpoint/2010/main" val="2864541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Key areas of relevance include government policymaking on the renewables sector, licensing and contracting for renewables investments, beneficial ownership of renewable energy companies, and the sector’s social and environmental impacts.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a:effectLst/>
                <a:latin typeface="Franklin Gothic Book" panose="020B0503020102020204" pitchFamily="34" charset="0"/>
                <a:ea typeface="Cambria" panose="02040503050406030204" pitchFamily="18" charset="0"/>
                <a:cs typeface="Arial" panose="020B0604020202020204" pitchFamily="34" charset="0"/>
              </a:rPr>
              <a:t>Transparency is also needed on due diligence efforts in the mineral supply chains of renewable energy technologies. </a:t>
            </a:r>
            <a:r>
              <a:rPr lang="en-US" sz="1800">
                <a:effectLst/>
                <a:latin typeface="Franklin Gothic Book" panose="020B0503020102020204" pitchFamily="34" charset="0"/>
                <a:ea typeface="Cambria" panose="02040503050406030204" pitchFamily="18" charset="0"/>
                <a:cs typeface="Arial" panose="020B0604020202020204" pitchFamily="34" charset="0"/>
              </a:rPr>
              <a:t> </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b-NO" sz="1800">
                <a:effectLst/>
                <a:latin typeface="Franklin Gothic Book" panose="020B0503020102020204" pitchFamily="34" charset="0"/>
                <a:ea typeface="Cambria" panose="02040503050406030204" pitchFamily="18" charset="0"/>
                <a:cs typeface="Arial" panose="020B0604020202020204" pitchFamily="34" charset="0"/>
              </a:rPr>
              <a:t>Beyond </a:t>
            </a:r>
            <a:r>
              <a:rPr lang="nb-NO" sz="1800" err="1">
                <a:effectLst/>
                <a:latin typeface="Franklin Gothic Book" panose="020B0503020102020204" pitchFamily="34" charset="0"/>
                <a:ea typeface="Cambria" panose="02040503050406030204" pitchFamily="18" charset="0"/>
                <a:cs typeface="Arial" panose="020B0604020202020204" pitchFamily="34" charset="0"/>
              </a:rPr>
              <a:t>transparency</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there</a:t>
            </a:r>
            <a:r>
              <a:rPr lang="nb-NO" sz="1800">
                <a:effectLst/>
                <a:latin typeface="Franklin Gothic Book" panose="020B0503020102020204" pitchFamily="34" charset="0"/>
                <a:ea typeface="Cambria" panose="02040503050406030204" pitchFamily="18" charset="0"/>
                <a:cs typeface="Arial" panose="020B0604020202020204" pitchFamily="34" charset="0"/>
              </a:rPr>
              <a:t> is a </a:t>
            </a:r>
            <a:r>
              <a:rPr lang="nb-NO" sz="1800" err="1">
                <a:effectLst/>
                <a:latin typeface="Franklin Gothic Book" panose="020B0503020102020204" pitchFamily="34" charset="0"/>
                <a:ea typeface="Cambria" panose="02040503050406030204" pitchFamily="18" charset="0"/>
                <a:cs typeface="Arial" panose="020B0604020202020204" pitchFamily="34" charset="0"/>
              </a:rPr>
              <a:t>need</a:t>
            </a:r>
            <a:r>
              <a:rPr lang="nb-NO" sz="1800">
                <a:effectLst/>
                <a:latin typeface="Franklin Gothic Book" panose="020B0503020102020204" pitchFamily="34" charset="0"/>
                <a:ea typeface="Cambria" panose="02040503050406030204" pitchFamily="18" charset="0"/>
                <a:cs typeface="Arial" panose="020B0604020202020204" pitchFamily="34" charset="0"/>
              </a:rPr>
              <a:t> for </a:t>
            </a:r>
            <a:r>
              <a:rPr lang="nb-NO" sz="1800" err="1">
                <a:effectLst/>
                <a:latin typeface="Franklin Gothic Book" panose="020B0503020102020204" pitchFamily="34" charset="0"/>
                <a:ea typeface="Cambria" panose="02040503050406030204" pitchFamily="18" charset="0"/>
                <a:cs typeface="Arial" panose="020B0604020202020204" pitchFamily="34" charset="0"/>
              </a:rPr>
              <a:t>multi</a:t>
            </a:r>
            <a:r>
              <a:rPr lang="nb-NO" sz="1800">
                <a:effectLst/>
                <a:latin typeface="Franklin Gothic Book" panose="020B0503020102020204" pitchFamily="34" charset="0"/>
                <a:ea typeface="Cambria" panose="02040503050406030204" pitchFamily="18" charset="0"/>
                <a:cs typeface="Arial" panose="020B0604020202020204" pitchFamily="34" charset="0"/>
              </a:rPr>
              <a:t>-stakeholder </a:t>
            </a:r>
            <a:r>
              <a:rPr lang="nb-NO" sz="1800" err="1">
                <a:effectLst/>
                <a:latin typeface="Franklin Gothic Book" panose="020B0503020102020204" pitchFamily="34" charset="0"/>
                <a:ea typeface="Cambria" panose="02040503050406030204" pitchFamily="18" charset="0"/>
                <a:cs typeface="Arial" panose="020B0604020202020204" pitchFamily="34" charset="0"/>
              </a:rPr>
              <a:t>dialogue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on</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governance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challenges</a:t>
            </a:r>
            <a:r>
              <a:rPr lang="nb-NO" sz="1800">
                <a:effectLst/>
                <a:latin typeface="Franklin Gothic Book" panose="020B0503020102020204" pitchFamily="34" charset="0"/>
                <a:ea typeface="Cambria" panose="02040503050406030204" pitchFamily="18" charset="0"/>
                <a:cs typeface="Arial" panose="020B0604020202020204" pitchFamily="34" charset="0"/>
              </a:rPr>
              <a:t> and </a:t>
            </a:r>
            <a:r>
              <a:rPr lang="nb-NO" sz="1800" err="1">
                <a:effectLst/>
                <a:latin typeface="Franklin Gothic Book" panose="020B0503020102020204" pitchFamily="34" charset="0"/>
                <a:ea typeface="Cambria" panose="02040503050406030204" pitchFamily="18" charset="0"/>
                <a:cs typeface="Arial" panose="020B0604020202020204" pitchFamily="34" charset="0"/>
              </a:rPr>
              <a:t>collective</a:t>
            </a:r>
            <a:r>
              <a:rPr lang="nb-NO" sz="1800">
                <a:effectLst/>
                <a:latin typeface="Franklin Gothic Book" panose="020B0503020102020204" pitchFamily="34" charset="0"/>
                <a:ea typeface="Cambria" panose="02040503050406030204" pitchFamily="18" charset="0"/>
                <a:cs typeface="Arial" panose="020B0604020202020204" pitchFamily="34" charset="0"/>
              </a:rPr>
              <a:t> action to </a:t>
            </a:r>
            <a:r>
              <a:rPr lang="nb-NO" sz="1800" err="1">
                <a:effectLst/>
                <a:latin typeface="Franklin Gothic Book" panose="020B0503020102020204" pitchFamily="34" charset="0"/>
                <a:ea typeface="Cambria" panose="02040503050406030204" pitchFamily="18" charset="0"/>
                <a:cs typeface="Arial" panose="020B0604020202020204" pitchFamily="34" charset="0"/>
              </a:rPr>
              <a:t>advance</a:t>
            </a:r>
            <a:r>
              <a:rPr lang="nb-NO" sz="1800">
                <a:effectLst/>
                <a:latin typeface="Franklin Gothic Book" panose="020B0503020102020204" pitchFamily="34" charset="0"/>
                <a:ea typeface="Cambria" panose="02040503050406030204" pitchFamily="18" charset="0"/>
                <a:cs typeface="Arial" panose="020B0604020202020204" pitchFamily="34" charset="0"/>
              </a:rPr>
              <a:t> </a:t>
            </a:r>
            <a:r>
              <a:rPr lang="nb-NO" sz="1800" err="1">
                <a:effectLst/>
                <a:latin typeface="Franklin Gothic Book" panose="020B0503020102020204" pitchFamily="34" charset="0"/>
                <a:ea typeface="Cambria" panose="02040503050406030204" pitchFamily="18" charset="0"/>
                <a:cs typeface="Arial" panose="020B0604020202020204" pitchFamily="34" charset="0"/>
              </a:rPr>
              <a:t>accountability</a:t>
            </a:r>
            <a:r>
              <a:rPr lang="nb-NO" sz="1800">
                <a:effectLst/>
                <a:latin typeface="Franklin Gothic Book" panose="020B0503020102020204" pitchFamily="34" charset="0"/>
                <a:ea typeface="Cambria" panose="02040503050406030204" pitchFamily="18" charset="0"/>
                <a:cs typeface="Arial" panose="020B0604020202020204" pitchFamily="34" charset="0"/>
              </a:rPr>
              <a:t>.</a:t>
            </a:r>
            <a:endParaRPr lang="en-US"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76</a:t>
            </a:fld>
            <a:endParaRPr lang="nb-NO"/>
          </a:p>
        </p:txBody>
      </p:sp>
    </p:spTree>
    <p:extLst>
      <p:ext uri="{BB962C8B-B14F-4D97-AF65-F5344CB8AC3E}">
        <p14:creationId xmlns:p14="http://schemas.microsoft.com/office/powerpoint/2010/main" val="26527340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Hydropower ranks as the second most important energy source in Albania after petroleum, and hydropower plants provide the main source of low-carbon electricity generation.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Albania’s EITI reporting goes beyond the EITI Standard by including information on its hydropower sector, including the legal and regulatory context of hydropower, production and revenue data, and reconciliation of subnational payments. </a:t>
            </a:r>
          </a:p>
          <a:p>
            <a:pPr marL="285750" indent="-285750">
              <a:spcBef>
                <a:spcPts val="1200"/>
              </a:spcBef>
              <a:spcAft>
                <a:spcPts val="1200"/>
              </a:spcAft>
              <a:buFontTx/>
              <a:buChar char="-"/>
            </a:pPr>
            <a:r>
              <a:rPr lang="en-GB" sz="1800">
                <a:effectLst/>
                <a:latin typeface="Franklin Gothic Book" panose="020B0503020102020204" pitchFamily="34" charset="0"/>
                <a:ea typeface="Cambria" panose="02040503050406030204" pitchFamily="18" charset="0"/>
                <a:cs typeface="Arial" panose="020B0604020202020204" pitchFamily="34" charset="0"/>
              </a:rPr>
              <a:t>This reporting has revealed significant losses of power in the distribution system, which Albanian authorities are working to address. </a:t>
            </a:r>
            <a:endParaRPr lang="nb-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77</a:t>
            </a:fld>
            <a:endParaRPr lang="nb-NO"/>
          </a:p>
        </p:txBody>
      </p:sp>
    </p:spTree>
    <p:extLst>
      <p:ext uri="{BB962C8B-B14F-4D97-AF65-F5344CB8AC3E}">
        <p14:creationId xmlns:p14="http://schemas.microsoft.com/office/powerpoint/2010/main" val="19691672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78</a:t>
            </a:fld>
            <a:endParaRPr lang="nb-NO"/>
          </a:p>
        </p:txBody>
      </p:sp>
    </p:spTree>
    <p:extLst>
      <p:ext uri="{BB962C8B-B14F-4D97-AF65-F5344CB8AC3E}">
        <p14:creationId xmlns:p14="http://schemas.microsoft.com/office/powerpoint/2010/main" val="349723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2217994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79</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3990903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(consider also asking the audience to specifically identify what the limits of the EITI’s role are)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1084432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1 with imag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522868"/>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3 with imag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335CD5D1-269C-29EA-BB33-602E28FBE814}"/>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end 2">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F649D84C-C42E-611A-A02C-B69D7DC9A0C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61F8CA0F-C57D-C985-6364-5DFE508B600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3143F41-38AC-6213-715D-0F80B3BCCE30}"/>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3FE512E4-01F7-13F0-05BC-3610B5323BA6}"/>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5 with image">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end">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391A6720-31D7-7672-04FC-95F40C45D2FC}"/>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C8A88BF7-5E45-2020-5330-1E8AC9E9FB57}"/>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366FDC3E-8F09-2598-05E6-E1922C39FD4F}"/>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9C62BF29-5999-9A4E-73CC-216487436478}"/>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start 1">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start 2">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tart 4">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start 5">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2 taglin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the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a:solidFill>
                  <a:srgbClr val="002157"/>
                </a:solidFill>
                <a:effectLst/>
                <a:latin typeface="+mj-lt"/>
                <a:ea typeface="+mn-ea"/>
                <a:cs typeface="+mn-cs"/>
              </a:rPr>
              <a:t>of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10" name="Rectangle 9">
            <a:extLst>
              <a:ext uri="{FF2B5EF4-FFF2-40B4-BE49-F238E27FC236}">
                <a16:creationId xmlns:a16="http://schemas.microsoft.com/office/drawing/2014/main" id="{A9C50565-75BE-D718-8E20-0B96DB86B4F6}"/>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9D083D6-DD01-CF3B-B361-D73BDF5719E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58830D7E-4B3E-33C7-0FC0-EF796EB0779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7B9B0FA-6321-7F0D-D7BD-27F72A96479D}"/>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32992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33036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83213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0167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90" r:id="rId5"/>
    <p:sldLayoutId id="2147483692" r:id="rId6"/>
    <p:sldLayoutId id="2147483693" r:id="rId7"/>
    <p:sldLayoutId id="2147483694" r:id="rId8"/>
    <p:sldLayoutId id="2147483695" r:id="rId9"/>
    <p:sldLayoutId id="2147483696" r:id="rId10"/>
    <p:sldLayoutId id="2147483708" r:id="rId11"/>
    <p:sldLayoutId id="2147483709" r:id="rId12"/>
    <p:sldLayoutId id="2147483710" r:id="rId13"/>
    <p:sldLayoutId id="2147483701" r:id="rId14"/>
    <p:sldLayoutId id="2147483702" r:id="rId15"/>
    <p:sldLayoutId id="2147483703" r:id="rId16"/>
    <p:sldLayoutId id="2147483704" r:id="rId17"/>
    <p:sldLayoutId id="2147483705" r:id="rId18"/>
    <p:sldLayoutId id="2147483706" r:id="rId19"/>
    <p:sldLayoutId id="2147483707" r:id="rId20"/>
    <p:sldLayoutId id="2147483680" r:id="rId21"/>
    <p:sldLayoutId id="2147483676" r:id="rId22"/>
    <p:sldLayoutId id="2147483668" r:id="rId23"/>
    <p:sldLayoutId id="2147483650" r:id="rId24"/>
    <p:sldLayoutId id="2147483691" r:id="rId25"/>
    <p:sldLayoutId id="2147483697" r:id="rId26"/>
    <p:sldLayoutId id="2147483698" r:id="rId27"/>
    <p:sldLayoutId id="2147483699" r:id="rId28"/>
    <p:sldLayoutId id="2147483700" r:id="rId29"/>
    <p:sldLayoutId id="2147483711" r:id="rId30"/>
    <p:sldLayoutId id="2147483712" r:id="rId31"/>
    <p:sldLayoutId id="2147483713" r:id="rId32"/>
    <p:sldLayoutId id="2147483688" r:id="rId33"/>
    <p:sldLayoutId id="2147483686" r:id="rId34"/>
    <p:sldLayoutId id="2147483689" r:id="rId35"/>
    <p:sldLayoutId id="2147483683" r:id="rId36"/>
    <p:sldLayoutId id="2147483684" r:id="rId37"/>
    <p:sldLayoutId id="2147483685" r:id="rId38"/>
    <p:sldLayoutId id="2147483687" r:id="rId39"/>
    <p:sldLayoutId id="2147483654" r:id="rId40"/>
    <p:sldLayoutId id="2147483681" r:id="rId41"/>
    <p:sldLayoutId id="2147483682" r:id="rId42"/>
    <p:sldLayoutId id="2147483714" r:id="rId43"/>
    <p:sldLayoutId id="2147483715" r:id="rId44"/>
    <p:sldLayoutId id="2147483716" r:id="rId45"/>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hemeOverride" Target="../theme/themeOverride1.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45.xml"/><Relationship Id="rId5" Type="http://schemas.openxmlformats.org/officeDocument/2006/relationships/image" Target="../media/image37.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hyperlink" Target="https://eiti.org/guide-implementing-eiti-standard" TargetMode="External"/><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35.svg"/></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hyperlink" Target="https://eiti.org/guide-implementing-eiti-standard" TargetMode="External"/><Relationship Id="rId2" Type="http://schemas.openxmlformats.org/officeDocument/2006/relationships/notesSlide" Target="../notesSlides/notesSlide69.xml"/><Relationship Id="rId1" Type="http://schemas.openxmlformats.org/officeDocument/2006/relationships/slideLayout" Target="../slideLayouts/slideLayout2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4.xml"/><Relationship Id="rId4" Type="http://schemas.openxmlformats.org/officeDocument/2006/relationships/hyperlink" Target="https://eiti.org/fr/documents/mission-critiqu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74B2B41-EB9B-6A74-51A3-A47C065092CD}"/>
              </a:ext>
            </a:extLst>
          </p:cNvPr>
          <p:cNvSpPr>
            <a:spLocks noGrp="1"/>
          </p:cNvSpPr>
          <p:nvPr>
            <p:ph type="subTitle" idx="1"/>
          </p:nvPr>
        </p:nvSpPr>
        <p:spPr/>
        <p:txBody>
          <a:bodyPr/>
          <a:lstStyle/>
          <a:p>
            <a:r>
              <a:rPr lang="en-GB" dirty="0"/>
              <a:t>Energy transition</a:t>
            </a:r>
            <a:endParaRPr lang="en-NO" dirty="0"/>
          </a:p>
        </p:txBody>
      </p:sp>
      <p:sp>
        <p:nvSpPr>
          <p:cNvPr id="3" name="Text Placeholder 2">
            <a:extLst>
              <a:ext uri="{FF2B5EF4-FFF2-40B4-BE49-F238E27FC236}">
                <a16:creationId xmlns:a16="http://schemas.microsoft.com/office/drawing/2014/main" id="{4A5DEAC7-8E63-2FE8-7CA6-5DFA6B23B06A}"/>
              </a:ext>
            </a:extLst>
          </p:cNvPr>
          <p:cNvSpPr>
            <a:spLocks noGrp="1"/>
          </p:cNvSpPr>
          <p:nvPr>
            <p:ph type="body" sz="quarter" idx="13"/>
          </p:nvPr>
        </p:nvSpPr>
        <p:spPr/>
        <p:txBody>
          <a:bodyPr>
            <a:normAutofit fontScale="92500" lnSpcReduction="20000"/>
          </a:bodyPr>
          <a:lstStyle/>
          <a:p>
            <a:r>
              <a:rPr lang="en-NO" dirty="0"/>
              <a:t>2023 EITI Standard: Key changes</a:t>
            </a:r>
          </a:p>
        </p:txBody>
      </p:sp>
    </p:spTree>
    <p:extLst>
      <p:ext uri="{BB962C8B-B14F-4D97-AF65-F5344CB8AC3E}">
        <p14:creationId xmlns:p14="http://schemas.microsoft.com/office/powerpoint/2010/main" val="105991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00AC7-7E5D-C245-E41B-C6AF25FB1341}"/>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3093169"/>
            <a:ext cx="5659514" cy="671660"/>
          </a:xfrm>
        </p:spPr>
        <p:txBody>
          <a:bodyPr/>
          <a:lstStyle/>
          <a:p>
            <a:r>
              <a:rPr lang="en-GB" dirty="0"/>
              <a:t>The role of the EITI in the energy transition</a:t>
            </a:r>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5B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biLevel thresh="25000"/>
          </a:blip>
          <a:srcRect/>
          <a:stretch/>
        </p:blipFill>
        <p:spPr>
          <a:xfrm>
            <a:off x="8007232" y="1633205"/>
            <a:ext cx="3591589" cy="3591589"/>
          </a:xfrm>
          <a:prstGeom prst="rect">
            <a:avLst/>
          </a:prstGeom>
        </p:spPr>
      </p:pic>
    </p:spTree>
    <p:extLst>
      <p:ext uri="{BB962C8B-B14F-4D97-AF65-F5344CB8AC3E}">
        <p14:creationId xmlns:p14="http://schemas.microsoft.com/office/powerpoint/2010/main" val="1507565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en-GB" sz="4000"/>
              <a:t>What is the role of the EITI in the energy transition?</a:t>
            </a:r>
            <a:br>
              <a:rPr lang="en-GB" sz="4000"/>
            </a:br>
            <a:endParaRPr lang="en-NO"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100791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749385"/>
            <a:ext cx="6789617" cy="3874154"/>
          </a:xfrm>
        </p:spPr>
        <p:txBody>
          <a:bodyPr vert="horz" lIns="91440" tIns="45720" rIns="91440" bIns="45720" rtlCol="0" anchor="t">
            <a:normAutofit/>
          </a:bodyPr>
          <a:lstStyle/>
          <a:p>
            <a:pPr marL="383540" indent="-383540"/>
            <a:r>
              <a:rPr lang="en-GB" sz="3100">
                <a:solidFill>
                  <a:schemeClr val="tx1"/>
                </a:solidFill>
              </a:rPr>
              <a:t>Provide </a:t>
            </a:r>
            <a:r>
              <a:rPr lang="en-GB" sz="3100" b="1">
                <a:solidFill>
                  <a:srgbClr val="0090BF"/>
                </a:solidFill>
              </a:rPr>
              <a:t>data</a:t>
            </a:r>
            <a:r>
              <a:rPr lang="en-GB" sz="3200">
                <a:solidFill>
                  <a:schemeClr val="tx1"/>
                </a:solidFill>
              </a:rPr>
              <a:t> and </a:t>
            </a:r>
            <a:r>
              <a:rPr lang="en-GB" sz="3100" b="1">
                <a:solidFill>
                  <a:srgbClr val="0090BF"/>
                </a:solidFill>
              </a:rPr>
              <a:t>dialogue</a:t>
            </a:r>
            <a:r>
              <a:rPr lang="en-GB" sz="3200">
                <a:solidFill>
                  <a:schemeClr val="tx1"/>
                </a:solidFill>
              </a:rPr>
              <a:t> to help resource-rich countries navigate the implications of the energy transition for their extractive sectors</a:t>
            </a:r>
            <a:endParaRPr lang="en-US"/>
          </a:p>
          <a:p>
            <a:pPr marL="383540" indent="-383540"/>
            <a:r>
              <a:rPr lang="en-GB" sz="3200">
                <a:solidFill>
                  <a:schemeClr val="tx1"/>
                </a:solidFill>
              </a:rPr>
              <a:t>The role of the EITI is </a:t>
            </a:r>
            <a:r>
              <a:rPr lang="en-GB" sz="3100" b="1">
                <a:solidFill>
                  <a:srgbClr val="0090BF"/>
                </a:solidFill>
              </a:rPr>
              <a:t>not</a:t>
            </a:r>
            <a:r>
              <a:rPr lang="en-GB" sz="3200">
                <a:solidFill>
                  <a:schemeClr val="tx1"/>
                </a:solidFill>
              </a:rPr>
              <a:t> to tell countries if, when and how to transition their own energy sectors</a:t>
            </a:r>
          </a:p>
        </p:txBody>
      </p:sp>
      <p:sp>
        <p:nvSpPr>
          <p:cNvPr id="8" name="Title 1">
            <a:extLst>
              <a:ext uri="{FF2B5EF4-FFF2-40B4-BE49-F238E27FC236}">
                <a16:creationId xmlns:a16="http://schemas.microsoft.com/office/drawing/2014/main" id="{F1BF879E-C467-5346-7301-A73B23FA99FA}"/>
              </a:ext>
            </a:extLst>
          </p:cNvPr>
          <p:cNvSpPr>
            <a:spLocks noGrp="1"/>
          </p:cNvSpPr>
          <p:nvPr>
            <p:ph type="title"/>
          </p:nvPr>
        </p:nvSpPr>
        <p:spPr>
          <a:xfrm>
            <a:off x="642812" y="1311543"/>
            <a:ext cx="10905753" cy="671660"/>
          </a:xfrm>
        </p:spPr>
        <p:txBody>
          <a:bodyPr/>
          <a:lstStyle/>
          <a:p>
            <a:r>
              <a:rPr lang="en-GB"/>
              <a:t>What is the role of the EITI in the energy transition?</a:t>
            </a:r>
            <a:endParaRPr lang="en-US"/>
          </a:p>
        </p:txBody>
      </p:sp>
    </p:spTree>
    <p:extLst>
      <p:ext uri="{BB962C8B-B14F-4D97-AF65-F5344CB8AC3E}">
        <p14:creationId xmlns:p14="http://schemas.microsoft.com/office/powerpoint/2010/main" val="4055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C786-8A8F-A63B-6EC1-4185C4CD0730}"/>
              </a:ext>
            </a:extLst>
          </p:cNvPr>
          <p:cNvSpPr>
            <a:spLocks noGrp="1"/>
          </p:cNvSpPr>
          <p:nvPr>
            <p:ph type="title"/>
          </p:nvPr>
        </p:nvSpPr>
        <p:spPr>
          <a:xfrm>
            <a:off x="642813" y="1311543"/>
            <a:ext cx="9356972" cy="671660"/>
          </a:xfrm>
        </p:spPr>
        <p:txBody>
          <a:bodyPr/>
          <a:lstStyle/>
          <a:p>
            <a:r>
              <a:rPr lang="en-GB"/>
              <a:t>What opportunities and challenges does the energy transition present?</a:t>
            </a:r>
            <a:endParaRPr lang="en-US"/>
          </a:p>
        </p:txBody>
      </p:sp>
      <p:pic>
        <p:nvPicPr>
          <p:cNvPr id="1034" name="Picture 10">
            <a:extLst>
              <a:ext uri="{FF2B5EF4-FFF2-40B4-BE49-F238E27FC236}">
                <a16:creationId xmlns:a16="http://schemas.microsoft.com/office/drawing/2014/main" id="{A7714FBB-CDEA-DE48-70A0-D728872FA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76" y="3010945"/>
            <a:ext cx="1863852" cy="18638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28FD99C-8C10-F135-15D1-B93D436C2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97" y="2928995"/>
            <a:ext cx="2027753" cy="20277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7B72C6F-5C51-6671-A729-4E3FB42C7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219" y="3115907"/>
            <a:ext cx="1653928" cy="1653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C74082DF-A30D-662E-81F5-90D83A588A31}"/>
              </a:ext>
            </a:extLst>
          </p:cNvPr>
          <p:cNvSpPr txBox="1">
            <a:spLocks/>
          </p:cNvSpPr>
          <p:nvPr/>
        </p:nvSpPr>
        <p:spPr>
          <a:xfrm>
            <a:off x="1541816" y="5019938"/>
            <a:ext cx="2478719" cy="1487541"/>
          </a:xfrm>
          <a:prstGeom prst="rect">
            <a:avLst/>
          </a:prstGeom>
        </p:spPr>
        <p:txBody>
          <a:bodyP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GB" sz="2800" b="1">
                <a:solidFill>
                  <a:srgbClr val="00C3F0"/>
                </a:solidFill>
              </a:rPr>
              <a:t>Economic opportunities and challenges</a:t>
            </a:r>
          </a:p>
        </p:txBody>
      </p:sp>
      <p:sp>
        <p:nvSpPr>
          <p:cNvPr id="5" name="Text Placeholder 2">
            <a:extLst>
              <a:ext uri="{FF2B5EF4-FFF2-40B4-BE49-F238E27FC236}">
                <a16:creationId xmlns:a16="http://schemas.microsoft.com/office/drawing/2014/main" id="{617749F0-E2D4-B7F2-B1CA-F5331CA6A54A}"/>
              </a:ext>
            </a:extLst>
          </p:cNvPr>
          <p:cNvSpPr txBox="1">
            <a:spLocks/>
          </p:cNvSpPr>
          <p:nvPr/>
        </p:nvSpPr>
        <p:spPr>
          <a:xfrm>
            <a:off x="5099300" y="5074183"/>
            <a:ext cx="2112745" cy="473535"/>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GB" sz="2800" b="1"/>
              <a:t>Corruption risks</a:t>
            </a:r>
          </a:p>
        </p:txBody>
      </p:sp>
      <p:sp>
        <p:nvSpPr>
          <p:cNvPr id="6" name="Text Placeholder 2">
            <a:extLst>
              <a:ext uri="{FF2B5EF4-FFF2-40B4-BE49-F238E27FC236}">
                <a16:creationId xmlns:a16="http://schemas.microsoft.com/office/drawing/2014/main" id="{7BFEA63D-8823-8F73-68D9-1FF5E75707C8}"/>
              </a:ext>
            </a:extLst>
          </p:cNvPr>
          <p:cNvSpPr txBox="1">
            <a:spLocks/>
          </p:cNvSpPr>
          <p:nvPr/>
        </p:nvSpPr>
        <p:spPr>
          <a:xfrm>
            <a:off x="8290810" y="5061911"/>
            <a:ext cx="2112745" cy="895555"/>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GB" sz="2800" b="1">
                <a:solidFill>
                  <a:srgbClr val="0090BF"/>
                </a:solidFill>
              </a:rPr>
              <a:t>Community impacts</a:t>
            </a:r>
          </a:p>
        </p:txBody>
      </p:sp>
    </p:spTree>
    <p:extLst>
      <p:ext uri="{BB962C8B-B14F-4D97-AF65-F5344CB8AC3E}">
        <p14:creationId xmlns:p14="http://schemas.microsoft.com/office/powerpoint/2010/main" val="217984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en-GB" sz="4000"/>
              <a:t>Why is data and dialogue important in the energy transition?</a:t>
            </a:r>
            <a:br>
              <a:rPr lang="en-GB" sz="4000"/>
            </a:br>
            <a:endParaRPr lang="en-NO"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Why is data and dialogue important in the energy transition?</a:t>
            </a:r>
            <a:br>
              <a:rPr lang="en-GB"/>
            </a:b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4" y="2772831"/>
            <a:ext cx="7464124" cy="3581400"/>
          </a:xfrm>
        </p:spPr>
        <p:txBody>
          <a:bodyPr>
            <a:normAutofit/>
          </a:bodyPr>
          <a:lstStyle/>
          <a:p>
            <a:r>
              <a:rPr lang="en-GB" sz="3200"/>
              <a:t>Identify economic and governance </a:t>
            </a:r>
            <a:r>
              <a:rPr lang="en-GB" sz="3200" b="1">
                <a:solidFill>
                  <a:srgbClr val="0090BF"/>
                </a:solidFill>
              </a:rPr>
              <a:t>opportunities and risks</a:t>
            </a:r>
          </a:p>
          <a:p>
            <a:r>
              <a:rPr lang="en-GB" sz="3200"/>
              <a:t>Ensure government and company actions align with </a:t>
            </a:r>
            <a:r>
              <a:rPr lang="en-GB" sz="3200" b="1">
                <a:solidFill>
                  <a:srgbClr val="0090BF"/>
                </a:solidFill>
              </a:rPr>
              <a:t>long-term public interests</a:t>
            </a:r>
          </a:p>
          <a:p>
            <a:r>
              <a:rPr lang="en-GB" sz="3200">
                <a:solidFill>
                  <a:schemeClr val="tx1"/>
                </a:solidFill>
              </a:rPr>
              <a:t>Build</a:t>
            </a:r>
            <a:r>
              <a:rPr lang="en-GB" sz="3200" b="1">
                <a:solidFill>
                  <a:srgbClr val="0090BF"/>
                </a:solidFill>
              </a:rPr>
              <a:t> trust </a:t>
            </a:r>
            <a:r>
              <a:rPr lang="en-GB" sz="3200"/>
              <a:t>between stakeholders</a:t>
            </a:r>
          </a:p>
          <a:p>
            <a:endParaRPr lang="en-US"/>
          </a:p>
        </p:txBody>
      </p:sp>
    </p:spTree>
    <p:extLst>
      <p:ext uri="{BB962C8B-B14F-4D97-AF65-F5344CB8AC3E}">
        <p14:creationId xmlns:p14="http://schemas.microsoft.com/office/powerpoint/2010/main" val="25039314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00AC7-7E5D-C245-E41B-C6AF25FB1341}"/>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2557141"/>
            <a:ext cx="5659514" cy="671660"/>
          </a:xfrm>
        </p:spPr>
        <p:txBody>
          <a:bodyPr/>
          <a:lstStyle/>
          <a:p>
            <a:r>
              <a:rPr lang="en-GB" dirty="0"/>
              <a:t>The 2023 EITI Standard and the energy transition</a:t>
            </a:r>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5B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biLevel thresh="25000"/>
          </a:blip>
          <a:srcRect/>
          <a:stretch/>
        </p:blipFill>
        <p:spPr>
          <a:xfrm>
            <a:off x="8007232" y="1633205"/>
            <a:ext cx="3591589" cy="3591589"/>
          </a:xfrm>
          <a:prstGeom prst="rect">
            <a:avLst/>
          </a:prstGeom>
        </p:spPr>
      </p:pic>
    </p:spTree>
    <p:extLst>
      <p:ext uri="{BB962C8B-B14F-4D97-AF65-F5344CB8AC3E}">
        <p14:creationId xmlns:p14="http://schemas.microsoft.com/office/powerpoint/2010/main" val="4271939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1194998"/>
            <a:ext cx="5659514" cy="671660"/>
          </a:xfrm>
        </p:spPr>
        <p:txBody>
          <a:bodyPr/>
          <a:lstStyle/>
          <a:p>
            <a:r>
              <a:rPr lang="en-GB"/>
              <a:t>2023 EITI Standard</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2019792"/>
            <a:ext cx="6487036" cy="3581400"/>
          </a:xfrm>
        </p:spPr>
        <p:txBody>
          <a:bodyPr>
            <a:normAutofit/>
          </a:bodyPr>
          <a:lstStyle/>
          <a:p>
            <a:r>
              <a:rPr lang="en-GB" sz="2400"/>
              <a:t>The EITI Standard has evolved to respond to </a:t>
            </a:r>
            <a:r>
              <a:rPr lang="en-GB" sz="2400" b="1">
                <a:solidFill>
                  <a:srgbClr val="0090BF"/>
                </a:solidFill>
              </a:rPr>
              <a:t>stakeholder needs </a:t>
            </a:r>
            <a:r>
              <a:rPr lang="en-GB" sz="2400"/>
              <a:t>and a </a:t>
            </a:r>
            <a:r>
              <a:rPr lang="en-GB" sz="2400" b="1">
                <a:solidFill>
                  <a:srgbClr val="0090BF"/>
                </a:solidFill>
              </a:rPr>
              <a:t>changing global context</a:t>
            </a:r>
            <a:r>
              <a:rPr lang="en-GB" sz="2400"/>
              <a:t>.</a:t>
            </a:r>
          </a:p>
          <a:p>
            <a:r>
              <a:rPr lang="en-GB" sz="2400"/>
              <a:t>New and refined provisions enable countries to </a:t>
            </a:r>
            <a:r>
              <a:rPr lang="en-GB" sz="2400" b="1">
                <a:solidFill>
                  <a:srgbClr val="0090BF"/>
                </a:solidFill>
              </a:rPr>
              <a:t>respond to the most pressing challenges </a:t>
            </a:r>
            <a:r>
              <a:rPr lang="en-GB" sz="2400"/>
              <a:t>that concern natural resource governance today, including the energy transition. </a:t>
            </a:r>
          </a:p>
        </p:txBody>
      </p:sp>
      <p:pic>
        <p:nvPicPr>
          <p:cNvPr id="6" name="Picture 5">
            <a:extLst>
              <a:ext uri="{FF2B5EF4-FFF2-40B4-BE49-F238E27FC236}">
                <a16:creationId xmlns:a16="http://schemas.microsoft.com/office/drawing/2014/main" id="{DF113868-8272-5D17-3A9E-D9FD9DC98972}"/>
              </a:ext>
            </a:extLst>
          </p:cNvPr>
          <p:cNvPicPr>
            <a:picLocks noChangeAspect="1"/>
          </p:cNvPicPr>
          <p:nvPr/>
        </p:nvPicPr>
        <p:blipFill>
          <a:blip r:embed="rId3"/>
          <a:srcRect l="23912" r="23912"/>
          <a:stretch/>
        </p:blipFill>
        <p:spPr>
          <a:xfrm>
            <a:off x="7414053" y="0"/>
            <a:ext cx="4777946" cy="6858000"/>
          </a:xfrm>
          <a:prstGeom prst="rect">
            <a:avLst/>
          </a:prstGeom>
        </p:spPr>
      </p:pic>
      <p:sp>
        <p:nvSpPr>
          <p:cNvPr id="7" name="Rectangle 6">
            <a:extLst>
              <a:ext uri="{FF2B5EF4-FFF2-40B4-BE49-F238E27FC236}">
                <a16:creationId xmlns:a16="http://schemas.microsoft.com/office/drawing/2014/main" id="{C027A97E-635A-1127-E619-225EAF58D239}"/>
              </a:ext>
            </a:extLst>
          </p:cNvPr>
          <p:cNvSpPr/>
          <p:nvPr/>
        </p:nvSpPr>
        <p:spPr>
          <a:xfrm>
            <a:off x="7414053" y="0"/>
            <a:ext cx="4777946" cy="6858000"/>
          </a:xfrm>
          <a:prstGeom prst="rect">
            <a:avLst/>
          </a:prstGeom>
          <a:gradFill flip="none" rotWithShape="1">
            <a:gsLst>
              <a:gs pos="0">
                <a:srgbClr val="005B8C"/>
              </a:gs>
              <a:gs pos="41000">
                <a:schemeClr val="accent1">
                  <a:shade val="67500"/>
                  <a:satMod val="115000"/>
                  <a:alpha val="66785"/>
                  <a:lumMod val="69000"/>
                </a:schemeClr>
              </a:gs>
              <a:gs pos="100000">
                <a:schemeClr val="accent1">
                  <a:shade val="100000"/>
                  <a:satMod val="11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751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7575065" cy="671660"/>
          </a:xfrm>
        </p:spPr>
        <p:txBody>
          <a:bodyPr/>
          <a:lstStyle/>
          <a:p>
            <a:r>
              <a:rPr lang="en-GB"/>
              <a:t>What’s in the 2023 Standard?</a:t>
            </a: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2" y="2259719"/>
            <a:ext cx="7129587" cy="3581400"/>
          </a:xfrm>
        </p:spPr>
        <p:txBody>
          <a:bodyPr>
            <a:noAutofit/>
          </a:bodyPr>
          <a:lstStyle/>
          <a:p>
            <a:pPr marL="0" marR="0" lvl="0" indent="0" algn="l" defTabSz="914400" rtl="0" eaLnBrk="1" fontAlgn="auto" latinLnBrk="0" hangingPunct="1">
              <a:lnSpc>
                <a:spcPct val="94000"/>
              </a:lnSpc>
              <a:spcBef>
                <a:spcPts val="1000"/>
              </a:spcBef>
              <a:spcAft>
                <a:spcPts val="200"/>
              </a:spcAft>
              <a:buClrTx/>
              <a:buSzTx/>
              <a:buNone/>
              <a:tabLst/>
              <a:defRPr/>
            </a:pPr>
            <a:r>
              <a:rPr lang="en-US" sz="2400">
                <a:latin typeface="Franklin Gothic Book" panose="020B0503020102020204"/>
              </a:rPr>
              <a:t>Strengthened disclosures </a:t>
            </a: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to:</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Promote </a:t>
            </a:r>
            <a:r>
              <a:rPr lang="en-US" sz="2400" b="1">
                <a:solidFill>
                  <a:srgbClr val="0090BF"/>
                </a:solidFill>
                <a:latin typeface="Franklin Gothic Book" panose="020B0503020102020204"/>
              </a:rPr>
              <a:t>policy coherence</a:t>
            </a:r>
            <a:r>
              <a:rPr lang="en-US" sz="2400">
                <a:latin typeface="Franklin Gothic Book" panose="020B0503020102020204"/>
              </a:rPr>
              <a:t> (Req. 2.1)</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Manage </a:t>
            </a:r>
            <a:r>
              <a:rPr lang="en-US" sz="2400" b="1">
                <a:solidFill>
                  <a:srgbClr val="0090BF"/>
                </a:solidFill>
                <a:latin typeface="Franklin Gothic Book" panose="020B0503020102020204"/>
              </a:rPr>
              <a:t>economic opportunities and challenges </a:t>
            </a:r>
            <a:r>
              <a:rPr lang="en-US" sz="2400">
                <a:latin typeface="Franklin Gothic Book" panose="020B0503020102020204"/>
              </a:rPr>
              <a:t> (especially </a:t>
            </a:r>
            <a:r>
              <a:rPr lang="en-US" sz="2400" err="1">
                <a:latin typeface="Franklin Gothic Book" panose="020B0503020102020204"/>
              </a:rPr>
              <a:t>Reqs</a:t>
            </a:r>
            <a:r>
              <a:rPr lang="en-US" sz="2400">
                <a:latin typeface="Franklin Gothic Book" panose="020B0503020102020204"/>
              </a:rPr>
              <a:t>. 2.6 and 5.3)</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Advance </a:t>
            </a:r>
            <a:r>
              <a:rPr lang="en-US" sz="2400" b="1">
                <a:solidFill>
                  <a:srgbClr val="0090BF"/>
                </a:solidFill>
                <a:latin typeface="Franklin Gothic Book" panose="020B0503020102020204"/>
              </a:rPr>
              <a:t>anti-corruption </a:t>
            </a: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efforts </a:t>
            </a:r>
            <a:r>
              <a:rPr lang="en-US" sz="2400">
                <a:latin typeface="Franklin Gothic Book" panose="020B0503020102020204"/>
              </a:rPr>
              <a:t>(</a:t>
            </a: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especially Req. 2.2)</a:t>
            </a:r>
            <a:endParaRPr lang="en-US" sz="2400" b="1">
              <a:solidFill>
                <a:srgbClr val="0090BF"/>
              </a:solidFill>
              <a:latin typeface="Franklin Gothic Book" panose="020B0503020102020204"/>
            </a:endParaRP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Strengthen the voice of</a:t>
            </a:r>
            <a:r>
              <a:rPr lang="en-US" sz="2400" b="1">
                <a:solidFill>
                  <a:srgbClr val="0090BF"/>
                </a:solidFill>
                <a:latin typeface="Franklin Gothic Book" panose="020B0503020102020204"/>
              </a:rPr>
              <a:t> communities </a:t>
            </a:r>
            <a:r>
              <a:rPr lang="en-US" sz="2400">
                <a:latin typeface="Franklin Gothic Book" panose="020B0503020102020204"/>
              </a:rPr>
              <a:t>(especially </a:t>
            </a:r>
            <a:r>
              <a:rPr lang="en-US" sz="2400" err="1">
                <a:latin typeface="Franklin Gothic Book" panose="020B0503020102020204"/>
              </a:rPr>
              <a:t>Reqs</a:t>
            </a:r>
            <a:r>
              <a:rPr lang="en-US" sz="2400">
                <a:latin typeface="Franklin Gothic Book" panose="020B0503020102020204"/>
              </a:rPr>
              <a:t>. 2.2, 6.3 and 6.4)</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Shed light on </a:t>
            </a:r>
            <a:r>
              <a:rPr lang="en-US" sz="2400" b="1">
                <a:solidFill>
                  <a:srgbClr val="0090BF"/>
                </a:solidFill>
                <a:latin typeface="Franklin Gothic Book" panose="020B0503020102020204"/>
              </a:rPr>
              <a:t>GHG emissions </a:t>
            </a:r>
            <a:r>
              <a:rPr lang="en-US" sz="2400">
                <a:latin typeface="Franklin Gothic Book" panose="020B0503020102020204"/>
              </a:rPr>
              <a:t>(especially Req. 3.4)</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753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7575065" cy="671660"/>
          </a:xfrm>
        </p:spPr>
        <p:txBody>
          <a:bodyPr/>
          <a:lstStyle/>
          <a:p>
            <a:r>
              <a:rPr lang="en-GB"/>
              <a:t>What’s in the 2023 Standard?</a:t>
            </a: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2" y="2259719"/>
            <a:ext cx="7129587" cy="3581400"/>
          </a:xfrm>
        </p:spPr>
        <p:txBody>
          <a:bodyPr>
            <a:noAutofit/>
          </a:bodyPr>
          <a:lstStyle/>
          <a:p>
            <a:pPr marL="0" marR="0" lvl="0" indent="0" algn="l" defTabSz="914400" rtl="0" eaLnBrk="1" fontAlgn="auto" latinLnBrk="0" hangingPunct="1">
              <a:lnSpc>
                <a:spcPct val="94000"/>
              </a:lnSpc>
              <a:spcBef>
                <a:spcPts val="1000"/>
              </a:spcBef>
              <a:spcAft>
                <a:spcPts val="200"/>
              </a:spcAft>
              <a:buClrTx/>
              <a:buSzTx/>
              <a:buNone/>
              <a:tabLst/>
              <a:defRPr/>
            </a:pPr>
            <a:r>
              <a:rPr lang="en-US" sz="2400">
                <a:latin typeface="Franklin Gothic Book" panose="020B0503020102020204"/>
              </a:rPr>
              <a:t>Additional requirements to</a:t>
            </a: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Ensure energy transition is considered in </a:t>
            </a:r>
            <a:r>
              <a:rPr lang="en-US" sz="2400" b="1">
                <a:solidFill>
                  <a:srgbClr val="0090BF"/>
                </a:solidFill>
                <a:latin typeface="Franklin Gothic Book" panose="020B0503020102020204"/>
              </a:rPr>
              <a:t>MSG workplans </a:t>
            </a:r>
            <a:r>
              <a:rPr lang="en-US" sz="2400">
                <a:latin typeface="Franklin Gothic Book" panose="020B0503020102020204"/>
              </a:rPr>
              <a:t>(especially </a:t>
            </a:r>
            <a:r>
              <a:rPr lang="en-US" sz="2400" err="1">
                <a:latin typeface="Franklin Gothic Book" panose="020B0503020102020204"/>
              </a:rPr>
              <a:t>Reqs</a:t>
            </a:r>
            <a:r>
              <a:rPr lang="en-US" sz="2400">
                <a:latin typeface="Franklin Gothic Book" panose="020B0503020102020204"/>
              </a:rPr>
              <a:t>. 1.4 and 1.5)</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Promote evidence-based </a:t>
            </a:r>
            <a:r>
              <a:rPr lang="en-US" sz="2400" b="1">
                <a:solidFill>
                  <a:srgbClr val="0090BF"/>
                </a:solidFill>
                <a:latin typeface="Franklin Gothic Book" panose="020B0503020102020204"/>
              </a:rPr>
              <a:t>public debate </a:t>
            </a:r>
            <a:r>
              <a:rPr kumimoji="0" lang="en-US" sz="2400" b="0" i="0" u="none" strike="noStrike" kern="1200" cap="none" spc="0" normalizeH="0" baseline="0" noProof="0">
                <a:ln>
                  <a:noFill/>
                </a:ln>
                <a:solidFill>
                  <a:srgbClr val="132856"/>
                </a:solidFill>
                <a:effectLst/>
                <a:uLnTx/>
                <a:uFillTx/>
                <a:latin typeface="Franklin Gothic Book" panose="020B0503020102020204"/>
                <a:ea typeface="+mn-ea"/>
                <a:cs typeface="+mn-cs"/>
              </a:rPr>
              <a:t>on the energy transition (</a:t>
            </a:r>
            <a:r>
              <a:rPr lang="en-US" sz="2400">
                <a:latin typeface="Franklin Gothic Book" panose="020B0503020102020204"/>
              </a:rPr>
              <a:t>especially Req. 7.1)</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9324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00AC7-7E5D-C245-E41B-C6AF25FB1341}"/>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961545"/>
            <a:ext cx="5659514" cy="671660"/>
          </a:xfrm>
        </p:spPr>
        <p:txBody>
          <a:bodyPr/>
          <a:lstStyle/>
          <a:p>
            <a:r>
              <a:rPr lang="en-GB"/>
              <a:t>Content</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1996069"/>
            <a:ext cx="6238047" cy="4393580"/>
          </a:xfrm>
        </p:spPr>
        <p:txBody>
          <a:bodyPr>
            <a:normAutofit/>
          </a:bodyPr>
          <a:lstStyle/>
          <a:p>
            <a:pPr marL="514350" indent="-514350">
              <a:buFont typeface="+mj-lt"/>
              <a:buAutoNum type="arabicPeriod"/>
            </a:pPr>
            <a:r>
              <a:rPr lang="en-GB" sz="2800">
                <a:solidFill>
                  <a:schemeClr val="tx1"/>
                </a:solidFill>
              </a:rPr>
              <a:t>The </a:t>
            </a:r>
            <a:r>
              <a:rPr lang="en-GB" sz="2800" b="1">
                <a:solidFill>
                  <a:srgbClr val="0090BF"/>
                </a:solidFill>
              </a:rPr>
              <a:t>energy transition’s impact </a:t>
            </a:r>
            <a:r>
              <a:rPr lang="en-GB" sz="2800">
                <a:solidFill>
                  <a:schemeClr val="tx1"/>
                </a:solidFill>
              </a:rPr>
              <a:t>on the extractive industries</a:t>
            </a:r>
          </a:p>
          <a:p>
            <a:pPr marL="514350" indent="-514350">
              <a:buFont typeface="+mj-lt"/>
              <a:buAutoNum type="arabicPeriod"/>
            </a:pPr>
            <a:r>
              <a:rPr lang="en-GB" sz="2800">
                <a:solidFill>
                  <a:schemeClr val="tx1"/>
                </a:solidFill>
              </a:rPr>
              <a:t>The </a:t>
            </a:r>
            <a:r>
              <a:rPr lang="en-GB" sz="2800" b="1">
                <a:solidFill>
                  <a:srgbClr val="0090BF"/>
                </a:solidFill>
              </a:rPr>
              <a:t>role of the EITI </a:t>
            </a:r>
            <a:r>
              <a:rPr lang="en-GB" sz="2800">
                <a:solidFill>
                  <a:schemeClr val="tx1"/>
                </a:solidFill>
              </a:rPr>
              <a:t>in the energy transition</a:t>
            </a:r>
          </a:p>
          <a:p>
            <a:pPr marL="514350" indent="-514350">
              <a:buFont typeface="+mj-lt"/>
              <a:buAutoNum type="arabicPeriod"/>
            </a:pPr>
            <a:r>
              <a:rPr lang="en-GB" sz="2800">
                <a:solidFill>
                  <a:schemeClr val="tx1"/>
                </a:solidFill>
              </a:rPr>
              <a:t>Using the </a:t>
            </a:r>
            <a:r>
              <a:rPr lang="en-GB" sz="2800" b="1">
                <a:solidFill>
                  <a:srgbClr val="0090BF"/>
                </a:solidFill>
              </a:rPr>
              <a:t>2023 EITI Standard </a:t>
            </a:r>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5B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biLevel thresh="25000"/>
          </a:blip>
          <a:srcRect/>
          <a:stretch/>
        </p:blipFill>
        <p:spPr>
          <a:xfrm>
            <a:off x="8007232" y="1633205"/>
            <a:ext cx="3591589" cy="3591589"/>
          </a:xfrm>
          <a:prstGeom prst="rect">
            <a:avLst/>
          </a:prstGeom>
        </p:spPr>
      </p:pic>
    </p:spTree>
    <p:extLst>
      <p:ext uri="{BB962C8B-B14F-4D97-AF65-F5344CB8AC3E}">
        <p14:creationId xmlns:p14="http://schemas.microsoft.com/office/powerpoint/2010/main" val="3822878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08A5-4E22-6349-B535-1C8C09AB60E5}"/>
              </a:ext>
            </a:extLst>
          </p:cNvPr>
          <p:cNvSpPr>
            <a:spLocks noGrp="1"/>
          </p:cNvSpPr>
          <p:nvPr>
            <p:ph type="title"/>
          </p:nvPr>
        </p:nvSpPr>
        <p:spPr/>
        <p:txBody>
          <a:bodyPr/>
          <a:lstStyle/>
          <a:p>
            <a:r>
              <a:rPr lang="en-GB"/>
              <a:t>Thematic areas</a:t>
            </a:r>
          </a:p>
        </p:txBody>
      </p:sp>
      <p:sp>
        <p:nvSpPr>
          <p:cNvPr id="4" name="Text Placeholder 2">
            <a:extLst>
              <a:ext uri="{FF2B5EF4-FFF2-40B4-BE49-F238E27FC236}">
                <a16:creationId xmlns:a16="http://schemas.microsoft.com/office/drawing/2014/main" id="{617749F0-E2D4-B7F2-B1CA-F5331CA6A54A}"/>
              </a:ext>
            </a:extLst>
          </p:cNvPr>
          <p:cNvSpPr txBox="1">
            <a:spLocks/>
          </p:cNvSpPr>
          <p:nvPr/>
        </p:nvSpPr>
        <p:spPr>
          <a:xfrm>
            <a:off x="5173346" y="4043593"/>
            <a:ext cx="2112745" cy="473535"/>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GB" b="1"/>
              <a:t>Anti-corruption</a:t>
            </a:r>
          </a:p>
        </p:txBody>
      </p:sp>
      <p:sp>
        <p:nvSpPr>
          <p:cNvPr id="5" name="Text Placeholder 2">
            <a:extLst>
              <a:ext uri="{FF2B5EF4-FFF2-40B4-BE49-F238E27FC236}">
                <a16:creationId xmlns:a16="http://schemas.microsoft.com/office/drawing/2014/main" id="{8617DFE9-DB64-091D-25C8-997426E127C0}"/>
              </a:ext>
            </a:extLst>
          </p:cNvPr>
          <p:cNvSpPr txBox="1">
            <a:spLocks/>
          </p:cNvSpPr>
          <p:nvPr/>
        </p:nvSpPr>
        <p:spPr>
          <a:xfrm>
            <a:off x="702780" y="4043593"/>
            <a:ext cx="1753008" cy="1064371"/>
          </a:xfrm>
          <a:prstGeom prst="rect">
            <a:avLst/>
          </a:prstGeom>
        </p:spPr>
        <p:txBody>
          <a:bodyPr>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GB" b="1">
                <a:solidFill>
                  <a:srgbClr val="005B8C"/>
                </a:solidFill>
              </a:rPr>
              <a:t>Energy transition policies and plans</a:t>
            </a:r>
          </a:p>
        </p:txBody>
      </p:sp>
      <p:sp>
        <p:nvSpPr>
          <p:cNvPr id="6" name="Text Placeholder 2">
            <a:extLst>
              <a:ext uri="{FF2B5EF4-FFF2-40B4-BE49-F238E27FC236}">
                <a16:creationId xmlns:a16="http://schemas.microsoft.com/office/drawing/2014/main" id="{7BFEA63D-8823-8F73-68D9-1FF5E75707C8}"/>
              </a:ext>
            </a:extLst>
          </p:cNvPr>
          <p:cNvSpPr txBox="1">
            <a:spLocks/>
          </p:cNvSpPr>
          <p:nvPr/>
        </p:nvSpPr>
        <p:spPr>
          <a:xfrm>
            <a:off x="7452557" y="4043593"/>
            <a:ext cx="2112745" cy="895555"/>
          </a:xfrm>
          <a:prstGeom prst="rect">
            <a:avLst/>
          </a:prstGeom>
        </p:spPr>
        <p:txBody>
          <a:bodyPr>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GB" b="1">
                <a:solidFill>
                  <a:srgbClr val="0090BF"/>
                </a:solidFill>
              </a:rPr>
              <a:t>Community impacts</a:t>
            </a:r>
          </a:p>
        </p:txBody>
      </p:sp>
      <p:sp>
        <p:nvSpPr>
          <p:cNvPr id="7" name="Text Placeholder 2">
            <a:extLst>
              <a:ext uri="{FF2B5EF4-FFF2-40B4-BE49-F238E27FC236}">
                <a16:creationId xmlns:a16="http://schemas.microsoft.com/office/drawing/2014/main" id="{C74082DF-A30D-662E-81F5-90D83A588A31}"/>
              </a:ext>
            </a:extLst>
          </p:cNvPr>
          <p:cNvSpPr txBox="1">
            <a:spLocks/>
          </p:cNvSpPr>
          <p:nvPr/>
        </p:nvSpPr>
        <p:spPr>
          <a:xfrm>
            <a:off x="2877240" y="4043593"/>
            <a:ext cx="1938739" cy="1064371"/>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GB" b="1">
                <a:solidFill>
                  <a:srgbClr val="00C3F0"/>
                </a:solidFill>
              </a:rPr>
              <a:t>Economic impacts</a:t>
            </a:r>
          </a:p>
        </p:txBody>
      </p:sp>
      <p:pic>
        <p:nvPicPr>
          <p:cNvPr id="8" name="Picture 7">
            <a:extLst>
              <a:ext uri="{FF2B5EF4-FFF2-40B4-BE49-F238E27FC236}">
                <a16:creationId xmlns:a16="http://schemas.microsoft.com/office/drawing/2014/main" id="{B72694E9-1A4B-B7F5-EE98-F8E76BC05A36}"/>
              </a:ext>
            </a:extLst>
          </p:cNvPr>
          <p:cNvPicPr>
            <a:picLocks noChangeAspect="1"/>
          </p:cNvPicPr>
          <p:nvPr/>
        </p:nvPicPr>
        <p:blipFill>
          <a:blip r:embed="rId3"/>
          <a:srcRect/>
          <a:stretch/>
        </p:blipFill>
        <p:spPr>
          <a:xfrm>
            <a:off x="3126664" y="2547812"/>
            <a:ext cx="1439891" cy="1439891"/>
          </a:xfrm>
          <a:prstGeom prst="rect">
            <a:avLst/>
          </a:prstGeom>
        </p:spPr>
      </p:pic>
      <p:pic>
        <p:nvPicPr>
          <p:cNvPr id="9" name="Picture 8">
            <a:extLst>
              <a:ext uri="{FF2B5EF4-FFF2-40B4-BE49-F238E27FC236}">
                <a16:creationId xmlns:a16="http://schemas.microsoft.com/office/drawing/2014/main" id="{8933B720-3476-D5EA-17CA-7F8F72D05749}"/>
              </a:ext>
            </a:extLst>
          </p:cNvPr>
          <p:cNvPicPr>
            <a:picLocks noChangeAspect="1"/>
          </p:cNvPicPr>
          <p:nvPr/>
        </p:nvPicPr>
        <p:blipFill>
          <a:blip r:embed="rId4"/>
          <a:srcRect/>
          <a:stretch/>
        </p:blipFill>
        <p:spPr>
          <a:xfrm flipH="1">
            <a:off x="7892882" y="2651710"/>
            <a:ext cx="1232095" cy="1232095"/>
          </a:xfrm>
          <a:prstGeom prst="rect">
            <a:avLst/>
          </a:prstGeom>
        </p:spPr>
      </p:pic>
      <p:pic>
        <p:nvPicPr>
          <p:cNvPr id="10" name="Picture 9">
            <a:extLst>
              <a:ext uri="{FF2B5EF4-FFF2-40B4-BE49-F238E27FC236}">
                <a16:creationId xmlns:a16="http://schemas.microsoft.com/office/drawing/2014/main" id="{CA0498B5-E943-8BA9-4960-58D3379D701D}"/>
              </a:ext>
            </a:extLst>
          </p:cNvPr>
          <p:cNvPicPr>
            <a:picLocks noChangeAspect="1"/>
          </p:cNvPicPr>
          <p:nvPr/>
        </p:nvPicPr>
        <p:blipFill>
          <a:blip r:embed="rId5"/>
          <a:srcRect/>
          <a:stretch/>
        </p:blipFill>
        <p:spPr>
          <a:xfrm>
            <a:off x="953937" y="2642410"/>
            <a:ext cx="1250694" cy="1250694"/>
          </a:xfrm>
          <a:prstGeom prst="rect">
            <a:avLst/>
          </a:prstGeom>
        </p:spPr>
      </p:pic>
      <p:pic>
        <p:nvPicPr>
          <p:cNvPr id="11" name="Picture 10">
            <a:extLst>
              <a:ext uri="{FF2B5EF4-FFF2-40B4-BE49-F238E27FC236}">
                <a16:creationId xmlns:a16="http://schemas.microsoft.com/office/drawing/2014/main" id="{389A27D1-EED8-E0F6-DD98-418D8378A954}"/>
              </a:ext>
            </a:extLst>
          </p:cNvPr>
          <p:cNvPicPr>
            <a:picLocks noChangeAspect="1"/>
          </p:cNvPicPr>
          <p:nvPr/>
        </p:nvPicPr>
        <p:blipFill>
          <a:blip r:embed="rId6"/>
          <a:srcRect/>
          <a:stretch/>
        </p:blipFill>
        <p:spPr>
          <a:xfrm>
            <a:off x="5488589" y="2526628"/>
            <a:ext cx="1482259" cy="1482259"/>
          </a:xfrm>
          <a:prstGeom prst="rect">
            <a:avLst/>
          </a:prstGeom>
        </p:spPr>
      </p:pic>
      <p:pic>
        <p:nvPicPr>
          <p:cNvPr id="12" name="Graphic 11" descr="Production outline">
            <a:extLst>
              <a:ext uri="{FF2B5EF4-FFF2-40B4-BE49-F238E27FC236}">
                <a16:creationId xmlns:a16="http://schemas.microsoft.com/office/drawing/2014/main" id="{F29AED85-342F-F286-DD50-4ACCE5ACAF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7010" y="2547812"/>
            <a:ext cx="1439891" cy="1439891"/>
          </a:xfrm>
          <a:prstGeom prst="rect">
            <a:avLst/>
          </a:prstGeom>
        </p:spPr>
      </p:pic>
      <p:sp>
        <p:nvSpPr>
          <p:cNvPr id="3" name="Text Placeholder 2">
            <a:extLst>
              <a:ext uri="{FF2B5EF4-FFF2-40B4-BE49-F238E27FC236}">
                <a16:creationId xmlns:a16="http://schemas.microsoft.com/office/drawing/2014/main" id="{D9F18B9F-0493-7D13-1B08-613B3EBA888D}"/>
              </a:ext>
            </a:extLst>
          </p:cNvPr>
          <p:cNvSpPr txBox="1">
            <a:spLocks/>
          </p:cNvSpPr>
          <p:nvPr/>
        </p:nvSpPr>
        <p:spPr>
          <a:xfrm>
            <a:off x="9878796" y="4043593"/>
            <a:ext cx="1776319" cy="895555"/>
          </a:xfrm>
          <a:prstGeom prst="rect">
            <a:avLst/>
          </a:prstGeom>
        </p:spPr>
        <p:txBody>
          <a:bodyPr>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n-GB" b="1">
                <a:solidFill>
                  <a:srgbClr val="002357"/>
                </a:solidFill>
              </a:rPr>
              <a:t>Greenhouse gas emissions</a:t>
            </a:r>
          </a:p>
        </p:txBody>
      </p:sp>
    </p:spTree>
    <p:extLst>
      <p:ext uri="{BB962C8B-B14F-4D97-AF65-F5344CB8AC3E}">
        <p14:creationId xmlns:p14="http://schemas.microsoft.com/office/powerpoint/2010/main" val="51734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00AC7-7E5D-C245-E41B-C6AF25FB1341}"/>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1884315"/>
            <a:ext cx="6059070" cy="671660"/>
          </a:xfrm>
        </p:spPr>
        <p:txBody>
          <a:bodyPr/>
          <a:lstStyle/>
          <a:p>
            <a:r>
              <a:rPr lang="en-GB"/>
              <a:t>Energy transition policies</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2805069"/>
            <a:ext cx="5954935" cy="2787654"/>
          </a:xfrm>
        </p:spPr>
        <p:txBody>
          <a:bodyPr>
            <a:normAutofit lnSpcReduction="10000"/>
          </a:bodyPr>
          <a:lstStyle/>
          <a:p>
            <a:pPr marL="0" indent="0">
              <a:buNone/>
            </a:pPr>
            <a:r>
              <a:rPr lang="en-GB" sz="2400"/>
              <a:t>Requirement 2.1 promotes policy coherence through:</a:t>
            </a:r>
          </a:p>
          <a:p>
            <a:r>
              <a:rPr lang="en-GB" sz="2400"/>
              <a:t>Requirement to disclose relevant energy transition </a:t>
            </a:r>
            <a:r>
              <a:rPr lang="en-GB" sz="2400" b="1">
                <a:solidFill>
                  <a:srgbClr val="0090BF"/>
                </a:solidFill>
              </a:rPr>
              <a:t>commitments, policies and plans</a:t>
            </a:r>
          </a:p>
          <a:p>
            <a:r>
              <a:rPr lang="en-GB" sz="2400">
                <a:solidFill>
                  <a:schemeClr val="tx1"/>
                </a:solidFill>
              </a:rPr>
              <a:t>Encouragement to disclose </a:t>
            </a:r>
            <a:r>
              <a:rPr lang="en-GB" sz="2400" b="1">
                <a:solidFill>
                  <a:srgbClr val="0090BF"/>
                </a:solidFill>
              </a:rPr>
              <a:t>carbon pricing, subsidies and reforms</a:t>
            </a:r>
            <a:endParaRPr lang="en-GB" sz="2400"/>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5B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biLevel thresh="25000"/>
          </a:blip>
          <a:srcRect/>
          <a:stretch/>
        </p:blipFill>
        <p:spPr>
          <a:xfrm>
            <a:off x="8007232" y="1633205"/>
            <a:ext cx="3591589" cy="3591589"/>
          </a:xfrm>
          <a:prstGeom prst="rect">
            <a:avLst/>
          </a:prstGeom>
        </p:spPr>
      </p:pic>
    </p:spTree>
    <p:extLst>
      <p:ext uri="{BB962C8B-B14F-4D97-AF65-F5344CB8AC3E}">
        <p14:creationId xmlns:p14="http://schemas.microsoft.com/office/powerpoint/2010/main" val="383859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12800" y="477087"/>
            <a:ext cx="5071165" cy="369332"/>
          </a:xfrm>
          <a:prstGeom prst="rect">
            <a:avLst/>
          </a:prstGeom>
          <a:noFill/>
        </p:spPr>
        <p:txBody>
          <a:bodyPr wrap="square" lIns="180000" rtlCol="0">
            <a:spAutoFit/>
          </a:bodyPr>
          <a:lstStyle/>
          <a:p>
            <a:r>
              <a:rPr lang="nb-NO">
                <a:solidFill>
                  <a:schemeClr val="tx2"/>
                </a:solidFill>
                <a:latin typeface="Franklin Gothic Medium" panose="020B0603020102020204" pitchFamily="34" charset="0"/>
              </a:rPr>
              <a:t>POLICY COHERENCE AND COORDINATION</a:t>
            </a:r>
          </a:p>
        </p:txBody>
      </p:sp>
      <p:pic>
        <p:nvPicPr>
          <p:cNvPr id="9" name="Picture 8" descr="A blue outline of a map&#10;&#10;Description automatically generated">
            <a:extLst>
              <a:ext uri="{FF2B5EF4-FFF2-40B4-BE49-F238E27FC236}">
                <a16:creationId xmlns:a16="http://schemas.microsoft.com/office/drawing/2014/main" id="{8533BDD7-4F73-EF74-3C98-8D8C5B92DBAB}"/>
              </a:ext>
            </a:extLst>
          </p:cNvPr>
          <p:cNvPicPr>
            <a:picLocks noChangeAspect="1"/>
          </p:cNvPicPr>
          <p:nvPr/>
        </p:nvPicPr>
        <p:blipFill>
          <a:blip r:embed="rId3"/>
          <a:stretch>
            <a:fillRect/>
          </a:stretch>
        </p:blipFill>
        <p:spPr>
          <a:xfrm>
            <a:off x="7378260" y="1115944"/>
            <a:ext cx="4470400" cy="4470400"/>
          </a:xfrm>
          <a:prstGeom prst="rect">
            <a:avLst/>
          </a:prstGeom>
        </p:spPr>
      </p:pic>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t>Germany</a:t>
            </a:r>
          </a:p>
        </p:txBody>
      </p:sp>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1" y="3600150"/>
            <a:ext cx="7958087" cy="2437344"/>
          </a:xfrm>
        </p:spPr>
        <p:txBody>
          <a:bodyPr>
            <a:noAutofit/>
          </a:bodyPr>
          <a:lstStyle/>
          <a:p>
            <a:r>
              <a:rPr lang="en-GB" sz="3200"/>
              <a:t>Ambitious energy transition </a:t>
            </a:r>
            <a:r>
              <a:rPr lang="en-GB" sz="3200" b="1">
                <a:solidFill>
                  <a:srgbClr val="0090BF"/>
                </a:solidFill>
              </a:rPr>
              <a:t>commitments</a:t>
            </a:r>
          </a:p>
          <a:p>
            <a:r>
              <a:rPr lang="en-GB" sz="3200">
                <a:solidFill>
                  <a:srgbClr val="002060"/>
                </a:solidFill>
              </a:rPr>
              <a:t>Reporting on </a:t>
            </a:r>
            <a:r>
              <a:rPr lang="en-GB" sz="3200" b="1">
                <a:solidFill>
                  <a:srgbClr val="0090BF"/>
                </a:solidFill>
              </a:rPr>
              <a:t>coal phase-out </a:t>
            </a:r>
            <a:r>
              <a:rPr lang="en-GB" sz="3200">
                <a:solidFill>
                  <a:srgbClr val="002060"/>
                </a:solidFill>
              </a:rPr>
              <a:t>policies </a:t>
            </a:r>
          </a:p>
          <a:p>
            <a:r>
              <a:rPr lang="en-GB" sz="3200">
                <a:solidFill>
                  <a:srgbClr val="002060"/>
                </a:solidFill>
              </a:rPr>
              <a:t>Contextual information on </a:t>
            </a:r>
            <a:r>
              <a:rPr lang="en-GB" sz="3200" b="1">
                <a:solidFill>
                  <a:srgbClr val="0090BF"/>
                </a:solidFill>
              </a:rPr>
              <a:t>renewable energy sector</a:t>
            </a:r>
          </a:p>
        </p:txBody>
      </p:sp>
    </p:spTree>
    <p:extLst>
      <p:ext uri="{BB962C8B-B14F-4D97-AF65-F5344CB8AC3E}">
        <p14:creationId xmlns:p14="http://schemas.microsoft.com/office/powerpoint/2010/main" val="1557730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B6F724-28C7-D86A-F131-F12A52984EDA}"/>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1884315"/>
            <a:ext cx="5659514" cy="671660"/>
          </a:xfrm>
        </p:spPr>
        <p:txBody>
          <a:bodyPr/>
          <a:lstStyle/>
          <a:p>
            <a:r>
              <a:rPr lang="en-GB"/>
              <a:t>Economic impacts</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2757724"/>
            <a:ext cx="5954935" cy="3029618"/>
          </a:xfrm>
        </p:spPr>
        <p:txBody>
          <a:bodyPr vert="horz" lIns="91440" tIns="45720" rIns="91440" bIns="45720" rtlCol="0" anchor="t">
            <a:normAutofit lnSpcReduction="10000"/>
          </a:bodyPr>
          <a:lstStyle/>
          <a:p>
            <a:pPr marL="0" indent="0">
              <a:buNone/>
            </a:pPr>
            <a:r>
              <a:rPr lang="en-GB" sz="2400" dirty="0"/>
              <a:t>Requirements 2.6 and 5.3 shed light on economic opportunities and risks through:</a:t>
            </a:r>
          </a:p>
          <a:p>
            <a:pPr marL="383540" indent="-383540"/>
            <a:r>
              <a:rPr lang="en-GB" sz="2400" dirty="0"/>
              <a:t>Encouragement to explain how energy transition and climate risk factor into </a:t>
            </a:r>
            <a:r>
              <a:rPr lang="en-GB" sz="2400" b="1" dirty="0">
                <a:solidFill>
                  <a:srgbClr val="0090BF"/>
                </a:solidFill>
              </a:rPr>
              <a:t>revenue forecasts</a:t>
            </a:r>
          </a:p>
          <a:p>
            <a:pPr marL="383540" indent="-383540"/>
            <a:r>
              <a:rPr lang="en-GB" sz="2400" dirty="0"/>
              <a:t>Encouragement to disclose how </a:t>
            </a:r>
            <a:r>
              <a:rPr lang="en-GB" sz="2400" b="1" dirty="0">
                <a:solidFill>
                  <a:srgbClr val="0090BF"/>
                </a:solidFill>
              </a:rPr>
              <a:t>SOE investments </a:t>
            </a:r>
            <a:r>
              <a:rPr lang="en-GB" sz="2400" dirty="0"/>
              <a:t>align with energy transition and climate risk</a:t>
            </a:r>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C3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srcRect/>
          <a:stretch/>
        </p:blipFill>
        <p:spPr>
          <a:xfrm>
            <a:off x="8007232" y="1633205"/>
            <a:ext cx="3591589" cy="3591589"/>
          </a:xfrm>
          <a:prstGeom prst="rect">
            <a:avLst/>
          </a:prstGeom>
        </p:spPr>
      </p:pic>
    </p:spTree>
    <p:extLst>
      <p:ext uri="{BB962C8B-B14F-4D97-AF65-F5344CB8AC3E}">
        <p14:creationId xmlns:p14="http://schemas.microsoft.com/office/powerpoint/2010/main" val="1687257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12800" y="477087"/>
            <a:ext cx="6489700" cy="369332"/>
          </a:xfrm>
          <a:prstGeom prst="rect">
            <a:avLst/>
          </a:prstGeom>
          <a:noFill/>
        </p:spPr>
        <p:txBody>
          <a:bodyPr wrap="square" lIns="180000" rtlCol="0">
            <a:spAutoFit/>
          </a:bodyPr>
          <a:lstStyle/>
          <a:p>
            <a:r>
              <a:rPr lang="en-US">
                <a:solidFill>
                  <a:schemeClr val="bg1"/>
                </a:solidFill>
                <a:latin typeface="Franklin Gothic Medium" panose="020B0603020102020204" pitchFamily="34" charset="0"/>
              </a:rPr>
              <a:t>PUBLIC FINANCE RISKS AND ECONOMIC VULNERABILITIES</a:t>
            </a:r>
          </a:p>
        </p:txBody>
      </p:sp>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solidFill>
                  <a:schemeClr val="tx2"/>
                </a:solidFill>
              </a:rPr>
              <a:t>Mauritania</a:t>
            </a:r>
          </a:p>
        </p:txBody>
      </p:sp>
      <p:pic>
        <p:nvPicPr>
          <p:cNvPr id="9" name="Picture 8" descr="A blue outline of a state&#10;&#10;Description automatically generated">
            <a:extLst>
              <a:ext uri="{FF2B5EF4-FFF2-40B4-BE49-F238E27FC236}">
                <a16:creationId xmlns:a16="http://schemas.microsoft.com/office/drawing/2014/main" id="{EC44D084-2828-7B3F-A8D4-2E0144FF504D}"/>
              </a:ext>
            </a:extLst>
          </p:cNvPr>
          <p:cNvPicPr>
            <a:picLocks noChangeAspect="1"/>
          </p:cNvPicPr>
          <p:nvPr/>
        </p:nvPicPr>
        <p:blipFill>
          <a:blip r:embed="rId3"/>
          <a:stretch>
            <a:fillRect/>
          </a:stretch>
        </p:blipFill>
        <p:spPr>
          <a:xfrm>
            <a:off x="7782204" y="1257299"/>
            <a:ext cx="3577669" cy="3577669"/>
          </a:xfrm>
          <a:prstGeom prst="rect">
            <a:avLst/>
          </a:prstGeom>
        </p:spPr>
      </p:pic>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2" y="3654404"/>
            <a:ext cx="8334468" cy="1678581"/>
          </a:xfrm>
        </p:spPr>
        <p:txBody>
          <a:bodyPr>
            <a:no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2800" b="0" i="0" u="none" strike="noStrike" kern="1200" cap="none" spc="0" normalizeH="0" baseline="0" noProof="0">
                <a:ln>
                  <a:noFill/>
                </a:ln>
                <a:solidFill>
                  <a:srgbClr val="132856"/>
                </a:solidFill>
                <a:effectLst/>
                <a:uLnTx/>
                <a:uFillTx/>
                <a:latin typeface="Franklin Gothic Book" panose="020B0503020102020204"/>
                <a:ea typeface="+mn-ea"/>
                <a:cs typeface="+mn-cs"/>
              </a:rPr>
              <a:t>Significant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natural gas </a:t>
            </a:r>
            <a:r>
              <a:rPr kumimoji="0" lang="en-GB" sz="2800" b="0" i="0" u="none" strike="noStrike" kern="1200" cap="none" spc="0" normalizeH="0" baseline="0" noProof="0">
                <a:ln>
                  <a:noFill/>
                </a:ln>
                <a:solidFill>
                  <a:srgbClr val="132856"/>
                </a:solidFill>
                <a:effectLst/>
                <a:uLnTx/>
                <a:uFillTx/>
                <a:latin typeface="Franklin Gothic Book" panose="020B0503020102020204"/>
                <a:ea typeface="+mn-ea"/>
                <a:cs typeface="+mn-cs"/>
              </a:rPr>
              <a:t>and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green hydrogen </a:t>
            </a:r>
            <a:r>
              <a:rPr kumimoji="0" lang="en-GB" sz="2800" b="0" i="0" u="none" strike="noStrike" kern="1200" cap="none" spc="0" normalizeH="0" baseline="0" noProof="0">
                <a:ln>
                  <a:noFill/>
                </a:ln>
                <a:solidFill>
                  <a:srgbClr val="132856"/>
                </a:solidFill>
                <a:effectLst/>
                <a:uLnTx/>
                <a:uFillTx/>
                <a:latin typeface="Franklin Gothic Book" panose="020B0503020102020204"/>
                <a:ea typeface="+mn-ea"/>
                <a:cs typeface="+mn-cs"/>
              </a:rPr>
              <a:t>potential</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2800" b="0" i="0" u="none" strike="noStrike" kern="1200" cap="none" spc="0" normalizeH="0" baseline="0" noProof="0">
                <a:ln>
                  <a:noFill/>
                </a:ln>
                <a:solidFill>
                  <a:srgbClr val="002060"/>
                </a:solidFill>
                <a:effectLst/>
                <a:uLnTx/>
                <a:uFillTx/>
                <a:latin typeface="Franklin Gothic Book" panose="020B0503020102020204"/>
                <a:ea typeface="+mn-ea"/>
                <a:cs typeface="+mn-cs"/>
              </a:rPr>
              <a:t>Assessment of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revenue impacts </a:t>
            </a:r>
            <a:r>
              <a:rPr kumimoji="0" lang="en-GB" sz="2800" b="0" i="0" u="none" strike="noStrike" kern="1200" cap="none" spc="0" normalizeH="0" baseline="0" noProof="0">
                <a:ln>
                  <a:noFill/>
                </a:ln>
                <a:solidFill>
                  <a:srgbClr val="002060"/>
                </a:solidFill>
                <a:effectLst/>
                <a:uLnTx/>
                <a:uFillTx/>
                <a:latin typeface="Franklin Gothic Book" panose="020B0503020102020204"/>
                <a:ea typeface="+mn-ea"/>
                <a:cs typeface="+mn-cs"/>
              </a:rPr>
              <a:t>of different climate and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price scenarios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lang="en-GB">
                <a:solidFill>
                  <a:srgbClr val="002060"/>
                </a:solidFill>
                <a:latin typeface="Franklin Gothic Book" panose="020B0503020102020204"/>
              </a:rPr>
              <a:t>Recommendations to support </a:t>
            </a:r>
            <a:r>
              <a:rPr lang="en-GB" b="1">
                <a:solidFill>
                  <a:srgbClr val="0090BF"/>
                </a:solidFill>
                <a:latin typeface="Franklin Gothic Book" panose="020B0503020102020204"/>
              </a:rPr>
              <a:t>responsible growth</a:t>
            </a:r>
            <a:endPar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38059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BAE911-CAE5-FE4D-538C-4B05B30C0C0E}"/>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1884315"/>
            <a:ext cx="5659514" cy="671660"/>
          </a:xfrm>
        </p:spPr>
        <p:txBody>
          <a:bodyPr/>
          <a:lstStyle/>
          <a:p>
            <a:r>
              <a:rPr lang="en-GB"/>
              <a:t>Anti-corruption</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2813538"/>
            <a:ext cx="5954935" cy="2787654"/>
          </a:xfrm>
        </p:spPr>
        <p:txBody>
          <a:bodyPr>
            <a:normAutofit/>
          </a:bodyPr>
          <a:lstStyle/>
          <a:p>
            <a:pPr marL="0" indent="0">
              <a:buNone/>
            </a:pPr>
            <a:r>
              <a:rPr lang="en-GB" sz="2400">
                <a:solidFill>
                  <a:schemeClr val="tx1"/>
                </a:solidFill>
              </a:rPr>
              <a:t>Requirement 2.2 helps to identify and address corruption risk through:</a:t>
            </a:r>
          </a:p>
          <a:p>
            <a:r>
              <a:rPr lang="en-GB" sz="2400">
                <a:solidFill>
                  <a:schemeClr val="tx1"/>
                </a:solidFill>
              </a:rPr>
              <a:t>Requirement to document </a:t>
            </a:r>
            <a:r>
              <a:rPr lang="en-GB" sz="2400" b="1">
                <a:solidFill>
                  <a:srgbClr val="0090BF"/>
                </a:solidFill>
              </a:rPr>
              <a:t>fast-tracked license awards</a:t>
            </a:r>
          </a:p>
        </p:txBody>
      </p:sp>
      <p:sp>
        <p:nvSpPr>
          <p:cNvPr id="5" name="Rectangle 4">
            <a:extLst>
              <a:ext uri="{FF2B5EF4-FFF2-40B4-BE49-F238E27FC236}">
                <a16:creationId xmlns:a16="http://schemas.microsoft.com/office/drawing/2014/main" id="{3DB4C360-DDDB-802D-E96C-A5160824377C}"/>
              </a:ext>
            </a:extLst>
          </p:cNvPr>
          <p:cNvSpPr/>
          <p:nvPr/>
        </p:nvSpPr>
        <p:spPr>
          <a:xfrm>
            <a:off x="7414053" y="-1"/>
            <a:ext cx="4777946" cy="6858000"/>
          </a:xfrm>
          <a:prstGeom prst="rect">
            <a:avLst/>
          </a:prstGeom>
          <a:solidFill>
            <a:srgbClr val="002157">
              <a:alpha val="852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2EF8A0E-68F7-2763-AF98-BF1706A08A2E}"/>
              </a:ext>
            </a:extLst>
          </p:cNvPr>
          <p:cNvPicPr>
            <a:picLocks noChangeAspect="1"/>
          </p:cNvPicPr>
          <p:nvPr/>
        </p:nvPicPr>
        <p:blipFill>
          <a:blip r:embed="rId4"/>
          <a:srcRect/>
          <a:stretch/>
        </p:blipFill>
        <p:spPr>
          <a:xfrm>
            <a:off x="8007232" y="1633205"/>
            <a:ext cx="3591589" cy="3591589"/>
          </a:xfrm>
          <a:prstGeom prst="rect">
            <a:avLst/>
          </a:prstGeom>
        </p:spPr>
      </p:pic>
    </p:spTree>
    <p:extLst>
      <p:ext uri="{BB962C8B-B14F-4D97-AF65-F5344CB8AC3E}">
        <p14:creationId xmlns:p14="http://schemas.microsoft.com/office/powerpoint/2010/main" val="228535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10" name="TextBox 9">
            <a:extLst>
              <a:ext uri="{FF2B5EF4-FFF2-40B4-BE49-F238E27FC236}">
                <a16:creationId xmlns:a16="http://schemas.microsoft.com/office/drawing/2014/main" id="{AF140EEB-E709-DCFA-63AA-FD65E1712E12}"/>
              </a:ext>
            </a:extLst>
          </p:cNvPr>
          <p:cNvSpPr txBox="1"/>
          <p:nvPr/>
        </p:nvSpPr>
        <p:spPr>
          <a:xfrm>
            <a:off x="812800" y="477087"/>
            <a:ext cx="5071165" cy="369332"/>
          </a:xfrm>
          <a:prstGeom prst="rect">
            <a:avLst/>
          </a:prstGeom>
          <a:noFill/>
        </p:spPr>
        <p:txBody>
          <a:bodyPr wrap="square" lIns="180000" rtlCol="0">
            <a:spAutoFit/>
          </a:bodyPr>
          <a:lstStyle/>
          <a:p>
            <a:r>
              <a:rPr lang="en-GB">
                <a:solidFill>
                  <a:schemeClr val="accent4"/>
                </a:solidFill>
                <a:latin typeface="Franklin Gothic Medium" panose="020B0603020102020204" pitchFamily="34" charset="0"/>
              </a:rPr>
              <a:t>ANTI-CORRUPTION</a:t>
            </a:r>
            <a:endParaRPr lang="en-NO">
              <a:solidFill>
                <a:schemeClr val="accent4"/>
              </a:solidFill>
              <a:latin typeface="Franklin Gothic Medium" panose="020B0603020102020204" pitchFamily="34" charset="0"/>
            </a:endParaRPr>
          </a:p>
        </p:txBody>
      </p:sp>
      <p:pic>
        <p:nvPicPr>
          <p:cNvPr id="8" name="Picture 7" descr="A map of the philippines&#10;&#10;Description automatically generated">
            <a:extLst>
              <a:ext uri="{FF2B5EF4-FFF2-40B4-BE49-F238E27FC236}">
                <a16:creationId xmlns:a16="http://schemas.microsoft.com/office/drawing/2014/main" id="{85DAD7F0-8D94-03BC-DA2C-DE7409A965B8}"/>
              </a:ext>
            </a:extLst>
          </p:cNvPr>
          <p:cNvPicPr>
            <a:picLocks noChangeAspect="1"/>
          </p:cNvPicPr>
          <p:nvPr/>
        </p:nvPicPr>
        <p:blipFill>
          <a:blip r:embed="rId3"/>
          <a:stretch>
            <a:fillRect/>
          </a:stretch>
        </p:blipFill>
        <p:spPr>
          <a:xfrm>
            <a:off x="6847261" y="994401"/>
            <a:ext cx="4869198" cy="4869198"/>
          </a:xfrm>
          <a:prstGeom prst="rect">
            <a:avLst/>
          </a:prstGeom>
        </p:spPr>
      </p:pic>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t>Philippines</a:t>
            </a:r>
            <a:endParaRPr lang="en-GB">
              <a:solidFill>
                <a:schemeClr val="tx2"/>
              </a:solidFill>
            </a:endParaRPr>
          </a:p>
        </p:txBody>
      </p:sp>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2" y="3654404"/>
            <a:ext cx="7420068" cy="1678581"/>
          </a:xfrm>
        </p:spPr>
        <p:txBody>
          <a:bodyPr>
            <a:noAutofit/>
          </a:bodyPr>
          <a:lstStyle/>
          <a:p>
            <a:r>
              <a:rPr lang="en-US" sz="2800"/>
              <a:t>Top </a:t>
            </a:r>
            <a:r>
              <a:rPr lang="en-US" sz="2800" b="1">
                <a:solidFill>
                  <a:schemeClr val="accent4"/>
                </a:solidFill>
              </a:rPr>
              <a:t>nickel</a:t>
            </a:r>
            <a:r>
              <a:rPr lang="en-US" sz="2800"/>
              <a:t> producer, a key transition mineral</a:t>
            </a:r>
          </a:p>
          <a:p>
            <a:r>
              <a:rPr lang="en-US"/>
              <a:t>In-depth investigation of </a:t>
            </a:r>
            <a:r>
              <a:rPr lang="en-US" b="1">
                <a:solidFill>
                  <a:schemeClr val="accent4"/>
                </a:solidFill>
              </a:rPr>
              <a:t>integrity risks </a:t>
            </a:r>
            <a:r>
              <a:rPr lang="en-US"/>
              <a:t>in </a:t>
            </a:r>
            <a:r>
              <a:rPr lang="en-US" b="1">
                <a:solidFill>
                  <a:schemeClr val="accent4"/>
                </a:solidFill>
              </a:rPr>
              <a:t>nickel licensing</a:t>
            </a:r>
          </a:p>
          <a:p>
            <a:r>
              <a:rPr lang="en-US" sz="2800"/>
              <a:t>Development of an </a:t>
            </a:r>
            <a:r>
              <a:rPr lang="en-US" sz="2800" b="1">
                <a:solidFill>
                  <a:schemeClr val="accent4"/>
                </a:solidFill>
              </a:rPr>
              <a:t>action plan </a:t>
            </a:r>
            <a:r>
              <a:rPr lang="en-US" sz="2800"/>
              <a:t>to mitigate risks</a:t>
            </a:r>
          </a:p>
        </p:txBody>
      </p:sp>
    </p:spTree>
    <p:extLst>
      <p:ext uri="{BB962C8B-B14F-4D97-AF65-F5344CB8AC3E}">
        <p14:creationId xmlns:p14="http://schemas.microsoft.com/office/powerpoint/2010/main" val="491450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814523-1ADE-960E-9FD0-BC90BB9AD9CB}"/>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1463040"/>
            <a:ext cx="5659514" cy="1092935"/>
          </a:xfrm>
        </p:spPr>
        <p:txBody>
          <a:bodyPr/>
          <a:lstStyle/>
          <a:p>
            <a:r>
              <a:rPr lang="en-GB"/>
              <a:t>Community impacts </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2437139"/>
            <a:ext cx="5659514" cy="3471291"/>
          </a:xfrm>
        </p:spPr>
        <p:txBody>
          <a:bodyPr vert="horz" lIns="91440" tIns="45720" rIns="91440" bIns="45720" rtlCol="0" anchor="t">
            <a:normAutofit fontScale="92500"/>
          </a:bodyPr>
          <a:lstStyle/>
          <a:p>
            <a:pPr marL="0" indent="0">
              <a:buNone/>
            </a:pPr>
            <a:r>
              <a:rPr lang="en-GB" sz="2400"/>
              <a:t>Requirements 2.2, 6.3 and 6.4 strengthen the voice of communities through:</a:t>
            </a:r>
          </a:p>
          <a:p>
            <a:pPr marL="383540" indent="-383540"/>
            <a:r>
              <a:rPr lang="en-GB" sz="2400"/>
              <a:t>Expectation to disclose </a:t>
            </a:r>
            <a:r>
              <a:rPr lang="en-GB" sz="2400" b="1">
                <a:solidFill>
                  <a:srgbClr val="0090BF"/>
                </a:solidFill>
              </a:rPr>
              <a:t>consultation processes</a:t>
            </a:r>
            <a:r>
              <a:rPr lang="en-GB" sz="2400"/>
              <a:t>, including FPIC requirements</a:t>
            </a:r>
          </a:p>
          <a:p>
            <a:pPr marL="383540" indent="-383540"/>
            <a:r>
              <a:rPr lang="en-GB" sz="2400"/>
              <a:t>Requirement to disclose disaggregated </a:t>
            </a:r>
            <a:r>
              <a:rPr lang="en-GB" sz="2400" b="1">
                <a:solidFill>
                  <a:srgbClr val="0090BF"/>
                </a:solidFill>
              </a:rPr>
              <a:t>employment</a:t>
            </a:r>
            <a:r>
              <a:rPr lang="en-GB" sz="2400"/>
              <a:t> data</a:t>
            </a:r>
          </a:p>
          <a:p>
            <a:pPr marL="383540" indent="-383540"/>
            <a:r>
              <a:rPr lang="en-GB" sz="2400"/>
              <a:t>Requirement to disclose </a:t>
            </a:r>
            <a:r>
              <a:rPr lang="en-GB" sz="2400" b="1">
                <a:solidFill>
                  <a:srgbClr val="0090BF"/>
                </a:solidFill>
              </a:rPr>
              <a:t>environmental, social and gender impact assessments</a:t>
            </a:r>
          </a:p>
          <a:p>
            <a:pPr marL="0" indent="0">
              <a:buNone/>
            </a:pPr>
            <a:endParaRPr lang="en-GB" sz="2400"/>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90B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srcRect/>
          <a:stretch/>
        </p:blipFill>
        <p:spPr>
          <a:xfrm flipH="1">
            <a:off x="8007232" y="1633205"/>
            <a:ext cx="3591589" cy="3591589"/>
          </a:xfrm>
          <a:prstGeom prst="rect">
            <a:avLst/>
          </a:prstGeom>
        </p:spPr>
      </p:pic>
    </p:spTree>
    <p:extLst>
      <p:ext uri="{BB962C8B-B14F-4D97-AF65-F5344CB8AC3E}">
        <p14:creationId xmlns:p14="http://schemas.microsoft.com/office/powerpoint/2010/main" val="4010593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9BC02-F9BB-64CA-A3EB-966A5F672E21}"/>
              </a:ext>
            </a:extLst>
          </p:cNvPr>
          <p:cNvSpPr>
            <a:spLocks noGrp="1"/>
          </p:cNvSpPr>
          <p:nvPr>
            <p:ph type="body" sz="quarter" idx="10"/>
          </p:nvPr>
        </p:nvSpPr>
        <p:spPr/>
        <p:txBody>
          <a:bodyPr/>
          <a:lstStyle/>
          <a:p>
            <a:r>
              <a:rPr lang="en-NO"/>
              <a:t>CASE STUDY</a:t>
            </a:r>
          </a:p>
        </p:txBody>
      </p:sp>
      <p:sp>
        <p:nvSpPr>
          <p:cNvPr id="5" name="Text Placeholder 4">
            <a:extLst>
              <a:ext uri="{FF2B5EF4-FFF2-40B4-BE49-F238E27FC236}">
                <a16:creationId xmlns:a16="http://schemas.microsoft.com/office/drawing/2014/main" id="{CA86B1AE-4C01-8F84-94C6-E44E94D3BB3E}"/>
              </a:ext>
            </a:extLst>
          </p:cNvPr>
          <p:cNvSpPr>
            <a:spLocks noGrp="1"/>
          </p:cNvSpPr>
          <p:nvPr>
            <p:ph type="body" sz="quarter" idx="13"/>
          </p:nvPr>
        </p:nvSpPr>
        <p:spPr/>
        <p:txBody>
          <a:bodyPr/>
          <a:lstStyle/>
          <a:p>
            <a:r>
              <a:rPr lang="nb-NO">
                <a:solidFill>
                  <a:schemeClr val="accent5"/>
                </a:solidFill>
                <a:latin typeface="Franklin Gothic Medium" panose="020B0603020102020204" pitchFamily="34" charset="0"/>
              </a:rPr>
              <a:t>COMMUNITY IMPACTS</a:t>
            </a:r>
          </a:p>
        </p:txBody>
      </p:sp>
      <p:pic>
        <p:nvPicPr>
          <p:cNvPr id="7" name="Graphic 6" descr="Neighbourhood outline">
            <a:extLst>
              <a:ext uri="{FF2B5EF4-FFF2-40B4-BE49-F238E27FC236}">
                <a16:creationId xmlns:a16="http://schemas.microsoft.com/office/drawing/2014/main" id="{E93E616B-48FA-DB05-6330-A4F44FF2E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7070" y="1041517"/>
            <a:ext cx="4558030" cy="4558030"/>
          </a:xfrm>
          <a:prstGeom prst="rect">
            <a:avLst/>
          </a:prstGeom>
        </p:spPr>
      </p:pic>
      <p:sp>
        <p:nvSpPr>
          <p:cNvPr id="3" name="Text Placeholder 2">
            <a:extLst>
              <a:ext uri="{FF2B5EF4-FFF2-40B4-BE49-F238E27FC236}">
                <a16:creationId xmlns:a16="http://schemas.microsoft.com/office/drawing/2014/main" id="{0FA0119F-7F20-0B91-A31B-7014FEF8292A}"/>
              </a:ext>
            </a:extLst>
          </p:cNvPr>
          <p:cNvSpPr>
            <a:spLocks noGrp="1"/>
          </p:cNvSpPr>
          <p:nvPr>
            <p:ph type="body" sz="quarter" idx="11"/>
          </p:nvPr>
        </p:nvSpPr>
        <p:spPr/>
        <p:txBody>
          <a:bodyPr/>
          <a:lstStyle/>
          <a:p>
            <a:r>
              <a:rPr lang="en-NO"/>
              <a:t>Colombia, Ghana and Indonesia</a:t>
            </a:r>
          </a:p>
        </p:txBody>
      </p:sp>
      <p:sp>
        <p:nvSpPr>
          <p:cNvPr id="4" name="Text Placeholder 3">
            <a:extLst>
              <a:ext uri="{FF2B5EF4-FFF2-40B4-BE49-F238E27FC236}">
                <a16:creationId xmlns:a16="http://schemas.microsoft.com/office/drawing/2014/main" id="{3B2C366B-6B21-314A-B72D-E941DAFF98F4}"/>
              </a:ext>
            </a:extLst>
          </p:cNvPr>
          <p:cNvSpPr>
            <a:spLocks noGrp="1"/>
          </p:cNvSpPr>
          <p:nvPr>
            <p:ph type="body" sz="quarter" idx="12"/>
          </p:nvPr>
        </p:nvSpPr>
        <p:spPr>
          <a:xfrm>
            <a:off x="1003243" y="3755796"/>
            <a:ext cx="8585257" cy="2190150"/>
          </a:xfrm>
        </p:spPr>
        <p:txBody>
          <a:bodyPr/>
          <a:lstStyle/>
          <a:p>
            <a:pPr>
              <a:buFont typeface="Wingdings" pitchFamily="2" charset="2"/>
              <a:buChar char="§"/>
            </a:pPr>
            <a:r>
              <a:rPr lang="en-US"/>
              <a:t>“</a:t>
            </a:r>
            <a:r>
              <a:rPr lang="en-US" b="1">
                <a:solidFill>
                  <a:schemeClr val="accent5"/>
                </a:solidFill>
              </a:rPr>
              <a:t>Engaging communities in a just transition</a:t>
            </a:r>
            <a:r>
              <a:rPr lang="en-US"/>
              <a:t>” project </a:t>
            </a:r>
          </a:p>
          <a:p>
            <a:pPr>
              <a:buFont typeface="Wingdings" pitchFamily="2" charset="2"/>
              <a:buChar char="§"/>
            </a:pPr>
            <a:r>
              <a:rPr lang="en-US"/>
              <a:t>Assessed energy transition’s </a:t>
            </a:r>
            <a:r>
              <a:rPr lang="en-US" b="1">
                <a:solidFill>
                  <a:schemeClr val="accent5"/>
                </a:solidFill>
              </a:rPr>
              <a:t>community impacts </a:t>
            </a:r>
            <a:r>
              <a:rPr lang="en-US"/>
              <a:t>and </a:t>
            </a:r>
            <a:r>
              <a:rPr lang="en-US" b="1">
                <a:solidFill>
                  <a:schemeClr val="accent5"/>
                </a:solidFill>
              </a:rPr>
              <a:t>obstacles</a:t>
            </a:r>
            <a:r>
              <a:rPr lang="en-US"/>
              <a:t> to access and use data and dialogue platforms</a:t>
            </a:r>
          </a:p>
          <a:p>
            <a:pPr>
              <a:buFont typeface="Wingdings" pitchFamily="2" charset="2"/>
              <a:buChar char="§"/>
            </a:pPr>
            <a:r>
              <a:rPr lang="en-US" sz="2400"/>
              <a:t>Developed community engagement pla</a:t>
            </a:r>
            <a:r>
              <a:rPr lang="en-US"/>
              <a:t>ns with options to strengthen the </a:t>
            </a:r>
            <a:r>
              <a:rPr lang="en-US" b="1">
                <a:solidFill>
                  <a:schemeClr val="accent5"/>
                </a:solidFill>
              </a:rPr>
              <a:t>EITI’s role at local level</a:t>
            </a:r>
            <a:endParaRPr lang="en-US" sz="2400" b="1">
              <a:solidFill>
                <a:schemeClr val="accent5"/>
              </a:solidFill>
            </a:endParaRPr>
          </a:p>
        </p:txBody>
      </p:sp>
    </p:spTree>
    <p:extLst>
      <p:ext uri="{BB962C8B-B14F-4D97-AF65-F5344CB8AC3E}">
        <p14:creationId xmlns:p14="http://schemas.microsoft.com/office/powerpoint/2010/main" val="69597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00AC7-7E5D-C245-E41B-C6AF25FB1341}"/>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1399470"/>
            <a:ext cx="6059070" cy="671660"/>
          </a:xfrm>
        </p:spPr>
        <p:txBody>
          <a:bodyPr/>
          <a:lstStyle/>
          <a:p>
            <a:r>
              <a:rPr lang="en-GB"/>
              <a:t>Greenhouse gas emissions</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3" y="2839794"/>
            <a:ext cx="5954935" cy="2787654"/>
          </a:xfrm>
        </p:spPr>
        <p:txBody>
          <a:bodyPr>
            <a:normAutofit fontScale="92500"/>
          </a:bodyPr>
          <a:lstStyle/>
          <a:p>
            <a:pPr marL="0" indent="0">
              <a:buNone/>
            </a:pPr>
            <a:r>
              <a:rPr lang="en-GB" sz="2400"/>
              <a:t>Requirements 3.1, 3.2 and 3.4 shed light on emissions through:</a:t>
            </a:r>
          </a:p>
          <a:p>
            <a:r>
              <a:rPr lang="en-GB" sz="2400">
                <a:solidFill>
                  <a:schemeClr val="tx1"/>
                </a:solidFill>
              </a:rPr>
              <a:t>Encouragement to disclose </a:t>
            </a:r>
            <a:r>
              <a:rPr lang="en-GB" sz="2400" b="1">
                <a:solidFill>
                  <a:srgbClr val="0090BF"/>
                </a:solidFill>
              </a:rPr>
              <a:t>emissions</a:t>
            </a:r>
            <a:r>
              <a:rPr lang="en-GB" sz="2400">
                <a:solidFill>
                  <a:srgbClr val="0090BF"/>
                </a:solidFill>
              </a:rPr>
              <a:t> </a:t>
            </a:r>
            <a:r>
              <a:rPr lang="en-GB" sz="2400">
                <a:solidFill>
                  <a:schemeClr val="tx1"/>
                </a:solidFill>
              </a:rPr>
              <a:t>in line with existing standards</a:t>
            </a:r>
          </a:p>
          <a:p>
            <a:r>
              <a:rPr lang="en-GB" sz="2400">
                <a:solidFill>
                  <a:schemeClr val="tx1"/>
                </a:solidFill>
              </a:rPr>
              <a:t>Encouragement to disclose oil, gas and mineral </a:t>
            </a:r>
            <a:r>
              <a:rPr lang="en-GB" sz="2400" b="1">
                <a:solidFill>
                  <a:srgbClr val="0090BF"/>
                </a:solidFill>
              </a:rPr>
              <a:t>reserves</a:t>
            </a:r>
          </a:p>
          <a:p>
            <a:r>
              <a:rPr lang="en-GB" sz="2400">
                <a:solidFill>
                  <a:schemeClr val="tx1"/>
                </a:solidFill>
              </a:rPr>
              <a:t>Requirement to disclose </a:t>
            </a:r>
            <a:r>
              <a:rPr lang="en-GB" sz="2400" b="1">
                <a:solidFill>
                  <a:srgbClr val="0090BF"/>
                </a:solidFill>
              </a:rPr>
              <a:t>production</a:t>
            </a:r>
            <a:r>
              <a:rPr lang="en-GB" sz="2400">
                <a:solidFill>
                  <a:schemeClr val="tx1"/>
                </a:solidFill>
              </a:rPr>
              <a:t> volumes</a:t>
            </a:r>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5B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Production with solid fill">
            <a:extLst>
              <a:ext uri="{FF2B5EF4-FFF2-40B4-BE49-F238E27FC236}">
                <a16:creationId xmlns:a16="http://schemas.microsoft.com/office/drawing/2014/main" id="{6D30F862-161C-CDB3-B046-ACF189B654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0988" y="1735300"/>
            <a:ext cx="3704208" cy="3704208"/>
          </a:xfrm>
          <a:prstGeom prst="rect">
            <a:avLst/>
          </a:prstGeom>
        </p:spPr>
      </p:pic>
    </p:spTree>
    <p:extLst>
      <p:ext uri="{BB962C8B-B14F-4D97-AF65-F5344CB8AC3E}">
        <p14:creationId xmlns:p14="http://schemas.microsoft.com/office/powerpoint/2010/main" val="35494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00AC7-7E5D-C245-E41B-C6AF25FB1341}"/>
              </a:ext>
            </a:extLst>
          </p:cNvPr>
          <p:cNvPicPr>
            <a:picLocks noChangeAspect="1"/>
          </p:cNvPicPr>
          <p:nvPr/>
        </p:nvPicPr>
        <p:blipFill>
          <a:blip r:embed="rId3"/>
          <a:srcRect l="23912" r="23912"/>
          <a:stretch/>
        </p:blipFill>
        <p:spPr>
          <a:xfrm>
            <a:off x="7414053" y="0"/>
            <a:ext cx="4777946" cy="6858000"/>
          </a:xfrm>
          <a:prstGeom prst="rect">
            <a:avLst/>
          </a:prstGeom>
        </p:spPr>
      </p:pic>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2557141"/>
            <a:ext cx="5659514" cy="671660"/>
          </a:xfrm>
        </p:spPr>
        <p:txBody>
          <a:bodyPr/>
          <a:lstStyle/>
          <a:p>
            <a:r>
              <a:rPr lang="en-GB" dirty="0"/>
              <a:t>The energy transition and the extractive industries</a:t>
            </a:r>
          </a:p>
        </p:txBody>
      </p:sp>
      <p:sp>
        <p:nvSpPr>
          <p:cNvPr id="7" name="Rectangle 6">
            <a:extLst>
              <a:ext uri="{FF2B5EF4-FFF2-40B4-BE49-F238E27FC236}">
                <a16:creationId xmlns:a16="http://schemas.microsoft.com/office/drawing/2014/main" id="{C027A97E-635A-1127-E619-225EAF58D239}"/>
              </a:ext>
            </a:extLst>
          </p:cNvPr>
          <p:cNvSpPr/>
          <p:nvPr/>
        </p:nvSpPr>
        <p:spPr>
          <a:xfrm>
            <a:off x="7414054" y="0"/>
            <a:ext cx="4777946" cy="6858000"/>
          </a:xfrm>
          <a:prstGeom prst="rect">
            <a:avLst/>
          </a:prstGeom>
          <a:solidFill>
            <a:srgbClr val="005B8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39FE8D-CA0C-2030-435A-CBC4FDA8D57F}"/>
              </a:ext>
            </a:extLst>
          </p:cNvPr>
          <p:cNvPicPr>
            <a:picLocks noChangeAspect="1"/>
          </p:cNvPicPr>
          <p:nvPr/>
        </p:nvPicPr>
        <p:blipFill>
          <a:blip r:embed="rId4">
            <a:biLevel thresh="25000"/>
          </a:blip>
          <a:srcRect/>
          <a:stretch/>
        </p:blipFill>
        <p:spPr>
          <a:xfrm>
            <a:off x="8007232" y="1633205"/>
            <a:ext cx="3591589" cy="3591589"/>
          </a:xfrm>
          <a:prstGeom prst="rect">
            <a:avLst/>
          </a:prstGeom>
        </p:spPr>
      </p:pic>
    </p:spTree>
    <p:extLst>
      <p:ext uri="{BB962C8B-B14F-4D97-AF65-F5344CB8AC3E}">
        <p14:creationId xmlns:p14="http://schemas.microsoft.com/office/powerpoint/2010/main" val="3904929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C53C6-529A-F8F9-DDAB-E9E163CF5DD5}"/>
              </a:ext>
            </a:extLst>
          </p:cNvPr>
          <p:cNvSpPr>
            <a:spLocks noGrp="1"/>
          </p:cNvSpPr>
          <p:nvPr>
            <p:ph type="body" sz="quarter" idx="10"/>
          </p:nvPr>
        </p:nvSpPr>
        <p:spPr/>
        <p:txBody>
          <a:bodyPr/>
          <a:lstStyle/>
          <a:p>
            <a:r>
              <a:rPr lang="en-NO"/>
              <a:t>CASE STUDY</a:t>
            </a:r>
          </a:p>
        </p:txBody>
      </p:sp>
      <p:sp>
        <p:nvSpPr>
          <p:cNvPr id="5" name="Text Placeholder 4">
            <a:extLst>
              <a:ext uri="{FF2B5EF4-FFF2-40B4-BE49-F238E27FC236}">
                <a16:creationId xmlns:a16="http://schemas.microsoft.com/office/drawing/2014/main" id="{725E6587-8428-E180-E360-572C1665F9B5}"/>
              </a:ext>
            </a:extLst>
          </p:cNvPr>
          <p:cNvSpPr>
            <a:spLocks noGrp="1"/>
          </p:cNvSpPr>
          <p:nvPr>
            <p:ph type="body" sz="quarter" idx="13"/>
          </p:nvPr>
        </p:nvSpPr>
        <p:spPr/>
        <p:txBody>
          <a:bodyPr/>
          <a:lstStyle/>
          <a:p>
            <a:r>
              <a:rPr lang="en-NO"/>
              <a:t>GREENHOUSE GAS EMISSIONS</a:t>
            </a:r>
          </a:p>
        </p:txBody>
      </p:sp>
      <p:pic>
        <p:nvPicPr>
          <p:cNvPr id="9" name="Picture 8" descr="A blue outline of a country&#10;&#10;Description automatically generated">
            <a:extLst>
              <a:ext uri="{FF2B5EF4-FFF2-40B4-BE49-F238E27FC236}">
                <a16:creationId xmlns:a16="http://schemas.microsoft.com/office/drawing/2014/main" id="{E3297550-C365-DA42-2201-2DF0C6701232}"/>
              </a:ext>
            </a:extLst>
          </p:cNvPr>
          <p:cNvPicPr>
            <a:picLocks noChangeAspect="1"/>
          </p:cNvPicPr>
          <p:nvPr/>
        </p:nvPicPr>
        <p:blipFill>
          <a:blip r:embed="rId3"/>
          <a:stretch>
            <a:fillRect/>
          </a:stretch>
        </p:blipFill>
        <p:spPr>
          <a:xfrm>
            <a:off x="6921500" y="372867"/>
            <a:ext cx="4812333" cy="4812333"/>
          </a:xfrm>
          <a:prstGeom prst="rect">
            <a:avLst/>
          </a:prstGeom>
        </p:spPr>
      </p:pic>
      <p:sp>
        <p:nvSpPr>
          <p:cNvPr id="3" name="Text Placeholder 2">
            <a:extLst>
              <a:ext uri="{FF2B5EF4-FFF2-40B4-BE49-F238E27FC236}">
                <a16:creationId xmlns:a16="http://schemas.microsoft.com/office/drawing/2014/main" id="{2F486166-4824-32BF-095A-210F3133B70E}"/>
              </a:ext>
            </a:extLst>
          </p:cNvPr>
          <p:cNvSpPr>
            <a:spLocks noGrp="1"/>
          </p:cNvSpPr>
          <p:nvPr>
            <p:ph type="body" sz="quarter" idx="11"/>
          </p:nvPr>
        </p:nvSpPr>
        <p:spPr/>
        <p:txBody>
          <a:bodyPr/>
          <a:lstStyle/>
          <a:p>
            <a:r>
              <a:rPr lang="en-NO"/>
              <a:t>Trinidad and Tobago</a:t>
            </a:r>
          </a:p>
        </p:txBody>
      </p:sp>
      <p:sp>
        <p:nvSpPr>
          <p:cNvPr id="4" name="Text Placeholder 3">
            <a:extLst>
              <a:ext uri="{FF2B5EF4-FFF2-40B4-BE49-F238E27FC236}">
                <a16:creationId xmlns:a16="http://schemas.microsoft.com/office/drawing/2014/main" id="{C6278729-9793-B907-5E01-0D7B56FD1403}"/>
              </a:ext>
            </a:extLst>
          </p:cNvPr>
          <p:cNvSpPr>
            <a:spLocks noGrp="1"/>
          </p:cNvSpPr>
          <p:nvPr>
            <p:ph type="body" sz="quarter" idx="12"/>
          </p:nvPr>
        </p:nvSpPr>
        <p:spPr/>
        <p:txBody>
          <a:bodyPr/>
          <a:lstStyle/>
          <a:p>
            <a:r>
              <a:rPr lang="en-GB" sz="2400"/>
              <a:t>Major global exporter of </a:t>
            </a:r>
            <a:r>
              <a:rPr lang="en-GB" sz="2400" b="1">
                <a:solidFill>
                  <a:srgbClr val="89AA2E"/>
                </a:solidFill>
              </a:rPr>
              <a:t>liquified natural gas</a:t>
            </a:r>
          </a:p>
          <a:p>
            <a:r>
              <a:rPr lang="en-GB" sz="2400">
                <a:solidFill>
                  <a:srgbClr val="002060"/>
                </a:solidFill>
              </a:rPr>
              <a:t>Establishment of </a:t>
            </a:r>
            <a:r>
              <a:rPr lang="en-GB" sz="2400" b="1">
                <a:solidFill>
                  <a:srgbClr val="89AA2E"/>
                </a:solidFill>
              </a:rPr>
              <a:t>voluntary process </a:t>
            </a:r>
            <a:r>
              <a:rPr lang="en-GB" sz="2400">
                <a:solidFill>
                  <a:srgbClr val="002060"/>
                </a:solidFill>
              </a:rPr>
              <a:t>for </a:t>
            </a:r>
            <a:r>
              <a:rPr lang="en-GB" sz="2400">
                <a:solidFill>
                  <a:srgbClr val="002157"/>
                </a:solidFill>
              </a:rPr>
              <a:t>emissions reporting</a:t>
            </a:r>
          </a:p>
          <a:p>
            <a:r>
              <a:rPr lang="en-GB" sz="2400">
                <a:solidFill>
                  <a:srgbClr val="002060"/>
                </a:solidFill>
              </a:rPr>
              <a:t>State-owned </a:t>
            </a:r>
            <a:r>
              <a:rPr lang="en-GB">
                <a:solidFill>
                  <a:srgbClr val="002060"/>
                </a:solidFill>
              </a:rPr>
              <a:t>NGC</a:t>
            </a:r>
            <a:r>
              <a:rPr lang="en-GB" sz="2400">
                <a:solidFill>
                  <a:srgbClr val="002060"/>
                </a:solidFill>
              </a:rPr>
              <a:t> is the first company to </a:t>
            </a:r>
            <a:r>
              <a:rPr lang="en-GB" b="1">
                <a:solidFill>
                  <a:srgbClr val="89AA2E"/>
                </a:solidFill>
              </a:rPr>
              <a:t>disclose disaggregated emissions </a:t>
            </a:r>
            <a:r>
              <a:rPr lang="en-GB" sz="2400">
                <a:solidFill>
                  <a:srgbClr val="002060"/>
                </a:solidFill>
              </a:rPr>
              <a:t>data through the EITI</a:t>
            </a:r>
          </a:p>
        </p:txBody>
      </p:sp>
    </p:spTree>
    <p:extLst>
      <p:ext uri="{BB962C8B-B14F-4D97-AF65-F5344CB8AC3E}">
        <p14:creationId xmlns:p14="http://schemas.microsoft.com/office/powerpoint/2010/main" val="85442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BC54-6DAD-7DC5-5AF7-323543F232B9}"/>
              </a:ext>
            </a:extLst>
          </p:cNvPr>
          <p:cNvSpPr>
            <a:spLocks noGrp="1"/>
          </p:cNvSpPr>
          <p:nvPr>
            <p:ph type="title"/>
          </p:nvPr>
        </p:nvSpPr>
        <p:spPr>
          <a:xfrm>
            <a:off x="642813" y="961545"/>
            <a:ext cx="5659514" cy="671660"/>
          </a:xfrm>
        </p:spPr>
        <p:txBody>
          <a:bodyPr/>
          <a:lstStyle/>
          <a:p>
            <a:r>
              <a:rPr lang="en-GB"/>
              <a:t>Options for MSGs</a:t>
            </a:r>
          </a:p>
        </p:txBody>
      </p:sp>
      <p:sp>
        <p:nvSpPr>
          <p:cNvPr id="3" name="Content Placeholder 2">
            <a:extLst>
              <a:ext uri="{FF2B5EF4-FFF2-40B4-BE49-F238E27FC236}">
                <a16:creationId xmlns:a16="http://schemas.microsoft.com/office/drawing/2014/main" id="{EF059239-EE20-70B7-8FC8-26CB1DF66B2E}"/>
              </a:ext>
            </a:extLst>
          </p:cNvPr>
          <p:cNvSpPr>
            <a:spLocks noGrp="1"/>
          </p:cNvSpPr>
          <p:nvPr>
            <p:ph idx="1"/>
          </p:nvPr>
        </p:nvSpPr>
        <p:spPr>
          <a:xfrm>
            <a:off x="642812" y="1996069"/>
            <a:ext cx="7024080" cy="4393580"/>
          </a:xfrm>
        </p:spPr>
        <p:txBody>
          <a:bodyPr>
            <a:normAutofit/>
          </a:bodyPr>
          <a:lstStyle/>
          <a:p>
            <a:r>
              <a:rPr lang="en-GB" sz="2800">
                <a:solidFill>
                  <a:srgbClr val="122954"/>
                </a:solidFill>
              </a:rPr>
              <a:t>Cover new requirements in </a:t>
            </a:r>
            <a:r>
              <a:rPr lang="en-GB" sz="2800" b="1">
                <a:solidFill>
                  <a:srgbClr val="0090BF"/>
                </a:solidFill>
              </a:rPr>
              <a:t>reporting</a:t>
            </a:r>
            <a:r>
              <a:rPr lang="en-GB" sz="2800">
                <a:solidFill>
                  <a:srgbClr val="122954"/>
                </a:solidFill>
              </a:rPr>
              <a:t> (e.g., Germany reporting on energy transition policies and subsidies)</a:t>
            </a:r>
          </a:p>
          <a:p>
            <a:r>
              <a:rPr lang="en-GB" sz="2800">
                <a:solidFill>
                  <a:srgbClr val="122954"/>
                </a:solidFill>
              </a:rPr>
              <a:t>Commission </a:t>
            </a:r>
            <a:r>
              <a:rPr lang="en-GB" sz="2800" b="1">
                <a:solidFill>
                  <a:srgbClr val="0090BF"/>
                </a:solidFill>
              </a:rPr>
              <a:t>studies</a:t>
            </a:r>
            <a:r>
              <a:rPr lang="en-GB" sz="2800">
                <a:solidFill>
                  <a:srgbClr val="122954"/>
                </a:solidFill>
              </a:rPr>
              <a:t> (e.g., Mauritania revenue forecasting; Philippines corruption diagnostic; Ghana minerals assessment)</a:t>
            </a:r>
          </a:p>
          <a:p>
            <a:r>
              <a:rPr lang="en-GB" sz="2800">
                <a:solidFill>
                  <a:srgbClr val="122954"/>
                </a:solidFill>
              </a:rPr>
              <a:t>Facilitate </a:t>
            </a:r>
            <a:r>
              <a:rPr lang="en-GB" sz="2800" b="1">
                <a:solidFill>
                  <a:srgbClr val="0090BF"/>
                </a:solidFill>
              </a:rPr>
              <a:t>dialogue</a:t>
            </a:r>
            <a:r>
              <a:rPr lang="en-GB" sz="2800">
                <a:solidFill>
                  <a:srgbClr val="122954"/>
                </a:solidFill>
              </a:rPr>
              <a:t> and </a:t>
            </a:r>
            <a:r>
              <a:rPr lang="en-GB" sz="2800" b="1">
                <a:solidFill>
                  <a:srgbClr val="0090BF"/>
                </a:solidFill>
              </a:rPr>
              <a:t>debate </a:t>
            </a:r>
            <a:r>
              <a:rPr lang="en-GB" sz="2800">
                <a:solidFill>
                  <a:schemeClr val="tx1"/>
                </a:solidFill>
              </a:rPr>
              <a:t>(e.g., Colombia national energy transition forum)</a:t>
            </a:r>
            <a:endParaRPr lang="en-GB" sz="2800">
              <a:solidFill>
                <a:srgbClr val="122954"/>
              </a:solidFill>
            </a:endParaRPr>
          </a:p>
        </p:txBody>
      </p:sp>
      <p:pic>
        <p:nvPicPr>
          <p:cNvPr id="10" name="Picture 9" descr="A computer screen with a graph on it&#10;&#10;Description automatically generated">
            <a:extLst>
              <a:ext uri="{FF2B5EF4-FFF2-40B4-BE49-F238E27FC236}">
                <a16:creationId xmlns:a16="http://schemas.microsoft.com/office/drawing/2014/main" id="{5139E7B1-DAA1-DF64-15F4-7D0E96831DF9}"/>
              </a:ext>
            </a:extLst>
          </p:cNvPr>
          <p:cNvPicPr>
            <a:picLocks noChangeAspect="1"/>
          </p:cNvPicPr>
          <p:nvPr/>
        </p:nvPicPr>
        <p:blipFill>
          <a:blip r:embed="rId3"/>
          <a:stretch>
            <a:fillRect/>
          </a:stretch>
        </p:blipFill>
        <p:spPr>
          <a:xfrm>
            <a:off x="7342947" y="1633205"/>
            <a:ext cx="4206240" cy="4206240"/>
          </a:xfrm>
          <a:prstGeom prst="rect">
            <a:avLst/>
          </a:prstGeom>
        </p:spPr>
      </p:pic>
    </p:spTree>
    <p:extLst>
      <p:ext uri="{BB962C8B-B14F-4D97-AF65-F5344CB8AC3E}">
        <p14:creationId xmlns:p14="http://schemas.microsoft.com/office/powerpoint/2010/main" val="2302982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en-GB"/>
              <a:t>Consult our guidance at </a:t>
            </a:r>
            <a:r>
              <a:rPr lang="en-GB" err="1">
                <a:hlinkClick r:id="rId3"/>
              </a:rPr>
              <a:t>eiti.org</a:t>
            </a:r>
            <a:r>
              <a:rPr lang="en-GB">
                <a:hlinkClick r:id="rId3"/>
              </a:rPr>
              <a:t>/guide</a:t>
            </a:r>
            <a:endParaRPr lang="en-NO"/>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99345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en-GB" sz="5400"/>
              <a:t>Questions?</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990021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977E1C4B-316B-0F44-9E04-1715A886E484}"/>
              </a:ext>
            </a:extLst>
          </p:cNvPr>
          <p:cNvSpPr/>
          <p:nvPr/>
        </p:nvSpPr>
        <p:spPr>
          <a:xfrm>
            <a:off x="0" y="0"/>
            <a:ext cx="12191999" cy="6858000"/>
          </a:xfrm>
          <a:prstGeom prst="rect">
            <a:avLst/>
          </a:prstGeom>
          <a:gradFill>
            <a:gsLst>
              <a:gs pos="0">
                <a:srgbClr val="F6A70A"/>
              </a:gs>
              <a:gs pos="100000">
                <a:srgbClr val="F6A70A">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9">
            <a:extLst>
              <a:ext uri="{FF2B5EF4-FFF2-40B4-BE49-F238E27FC236}">
                <a16:creationId xmlns:a16="http://schemas.microsoft.com/office/drawing/2014/main" id="{585EE1CE-5BCD-D448-B8D2-543F27F3CDF3}"/>
              </a:ext>
            </a:extLst>
          </p:cNvPr>
          <p:cNvPicPr>
            <a:picLocks noChangeAspect="1"/>
          </p:cNvPicPr>
          <p:nvPr/>
        </p:nvPicPr>
        <p:blipFill>
          <a:blip r:embed="rId2"/>
          <a:stretch>
            <a:fillRect/>
          </a:stretch>
        </p:blipFill>
        <p:spPr>
          <a:xfrm>
            <a:off x="643435" y="5825339"/>
            <a:ext cx="1495765" cy="673730"/>
          </a:xfrm>
          <a:prstGeom prst="rect">
            <a:avLst/>
          </a:prstGeom>
        </p:spPr>
      </p:pic>
      <p:sp>
        <p:nvSpPr>
          <p:cNvPr id="15" name="Rectangle 12">
            <a:extLst>
              <a:ext uri="{FF2B5EF4-FFF2-40B4-BE49-F238E27FC236}">
                <a16:creationId xmlns:a16="http://schemas.microsoft.com/office/drawing/2014/main" id="{75ADAEAC-BD3F-2144-85A3-B4ACCC4BFFA4}"/>
              </a:ext>
            </a:extLst>
          </p:cNvPr>
          <p:cNvSpPr/>
          <p:nvPr/>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3">
            <a:extLst>
              <a:ext uri="{FF2B5EF4-FFF2-40B4-BE49-F238E27FC236}">
                <a16:creationId xmlns:a16="http://schemas.microsoft.com/office/drawing/2014/main" id="{A6F20F39-E78B-DA4E-B414-6B0632903E30}"/>
              </a:ext>
            </a:extLst>
          </p:cNvPr>
          <p:cNvSpPr/>
          <p:nvPr/>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4">
            <a:extLst>
              <a:ext uri="{FF2B5EF4-FFF2-40B4-BE49-F238E27FC236}">
                <a16:creationId xmlns:a16="http://schemas.microsoft.com/office/drawing/2014/main" id="{2BC1C706-9522-9949-9577-F58670C77061}"/>
              </a:ext>
            </a:extLst>
          </p:cNvPr>
          <p:cNvSpPr/>
          <p:nvPr/>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5">
            <a:extLst>
              <a:ext uri="{FF2B5EF4-FFF2-40B4-BE49-F238E27FC236}">
                <a16:creationId xmlns:a16="http://schemas.microsoft.com/office/drawing/2014/main" id="{C22E1A87-2F73-EC46-8219-92890EC4F568}"/>
              </a:ext>
            </a:extLst>
          </p:cNvPr>
          <p:cNvSpPr/>
          <p:nvPr/>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7">
            <a:extLst>
              <a:ext uri="{FF2B5EF4-FFF2-40B4-BE49-F238E27FC236}">
                <a16:creationId xmlns:a16="http://schemas.microsoft.com/office/drawing/2014/main" id="{161E32AB-9663-A147-9BE3-43CDF62CEE71}"/>
              </a:ext>
            </a:extLst>
          </p:cNvPr>
          <p:cNvSpPr/>
          <p:nvPr/>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8">
            <a:extLst>
              <a:ext uri="{FF2B5EF4-FFF2-40B4-BE49-F238E27FC236}">
                <a16:creationId xmlns:a16="http://schemas.microsoft.com/office/drawing/2014/main" id="{D5AA2511-4A59-8348-A1AA-F871AFDCC478}"/>
              </a:ext>
            </a:extLst>
          </p:cNvPr>
          <p:cNvSpPr/>
          <p:nvPr/>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1">
            <a:extLst>
              <a:ext uri="{FF2B5EF4-FFF2-40B4-BE49-F238E27FC236}">
                <a16:creationId xmlns:a16="http://schemas.microsoft.com/office/drawing/2014/main" id="{12BCEBF6-8A73-6E46-B476-F988677D8CEA}"/>
              </a:ext>
            </a:extLst>
          </p:cNvPr>
          <p:cNvSpPr/>
          <p:nvPr/>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3">
            <a:extLst>
              <a:ext uri="{FF2B5EF4-FFF2-40B4-BE49-F238E27FC236}">
                <a16:creationId xmlns:a16="http://schemas.microsoft.com/office/drawing/2014/main" id="{B6C2EF80-D49A-854F-BC20-6434CC004575}"/>
              </a:ext>
            </a:extLst>
          </p:cNvPr>
          <p:cNvSpPr/>
          <p:nvPr/>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8">
            <a:extLst>
              <a:ext uri="{FF2B5EF4-FFF2-40B4-BE49-F238E27FC236}">
                <a16:creationId xmlns:a16="http://schemas.microsoft.com/office/drawing/2014/main" id="{9899ED60-588F-D345-9D04-BE38213E3BEF}"/>
              </a:ext>
            </a:extLst>
          </p:cNvPr>
          <p:cNvSpPr/>
          <p:nvPr/>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Subtitle 3">
            <a:extLst>
              <a:ext uri="{FF2B5EF4-FFF2-40B4-BE49-F238E27FC236}">
                <a16:creationId xmlns:a16="http://schemas.microsoft.com/office/drawing/2014/main" id="{2832639D-62D5-8871-7E96-EE4711D487D4}"/>
              </a:ext>
            </a:extLst>
          </p:cNvPr>
          <p:cNvSpPr>
            <a:spLocks noGrp="1"/>
          </p:cNvSpPr>
          <p:nvPr>
            <p:ph type="subTitle" idx="1"/>
          </p:nvPr>
        </p:nvSpPr>
        <p:spPr>
          <a:xfrm>
            <a:off x="643434" y="2915459"/>
            <a:ext cx="8840521" cy="1027083"/>
          </a:xfrm>
        </p:spPr>
        <p:txBody>
          <a:bodyPr>
            <a:normAutofit/>
          </a:bodyPr>
          <a:lstStyle/>
          <a:p>
            <a:r>
              <a:rPr lang="en-GB" sz="5200" b="1">
                <a:latin typeface="Franklin Gothic Demi" panose="020B0603020102020204" pitchFamily="34" charset="0"/>
              </a:rPr>
              <a:t>Annexe: detail on key aspects</a:t>
            </a:r>
            <a:endParaRPr lang="nb-NO" sz="5200" b="1">
              <a:latin typeface="Franklin Gothic Demi" panose="020B0603020102020204" pitchFamily="34" charset="0"/>
            </a:endParaRPr>
          </a:p>
        </p:txBody>
      </p:sp>
    </p:spTree>
    <p:extLst>
      <p:ext uri="{BB962C8B-B14F-4D97-AF65-F5344CB8AC3E}">
        <p14:creationId xmlns:p14="http://schemas.microsoft.com/office/powerpoint/2010/main" val="2938017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s faces with a red head in the middle&#10;&#10;Description automatically generated">
            <a:extLst>
              <a:ext uri="{FF2B5EF4-FFF2-40B4-BE49-F238E27FC236}">
                <a16:creationId xmlns:a16="http://schemas.microsoft.com/office/drawing/2014/main" id="{5294D05C-2431-06D4-1D8D-C419F6DD93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78315" y="2308304"/>
            <a:ext cx="1991065" cy="2835196"/>
          </a:xfrm>
          <a:prstGeom prst="rect">
            <a:avLst/>
          </a:prstGeom>
        </p:spPr>
      </p:pic>
      <p:pic>
        <p:nvPicPr>
          <p:cNvPr id="21" name="Picture 20">
            <a:extLst>
              <a:ext uri="{FF2B5EF4-FFF2-40B4-BE49-F238E27FC236}">
                <a16:creationId xmlns:a16="http://schemas.microsoft.com/office/drawing/2014/main" id="{4250DCA6-D40D-8B7A-61A8-010916E219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37080" y="2308303"/>
            <a:ext cx="1991065" cy="3022649"/>
          </a:xfrm>
          <a:prstGeom prst="rect">
            <a:avLst/>
          </a:prstGeom>
        </p:spPr>
      </p:pic>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en-GB"/>
              <a:t>Key aspects</a:t>
            </a:r>
            <a:endParaRPr lang="en-NO"/>
          </a:p>
        </p:txBody>
      </p:sp>
      <p:pic>
        <p:nvPicPr>
          <p:cNvPr id="12" name="Picture 11" descr="A factory with smoke coming out of it&#10;&#10;Description automatically generated">
            <a:extLst>
              <a:ext uri="{FF2B5EF4-FFF2-40B4-BE49-F238E27FC236}">
                <a16:creationId xmlns:a16="http://schemas.microsoft.com/office/drawing/2014/main" id="{5C633E85-4E69-476C-6136-EA6281C3A78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795844" y="2317635"/>
            <a:ext cx="1991066" cy="2706752"/>
          </a:xfrm>
          <a:prstGeom prst="rect">
            <a:avLst/>
          </a:prstGeom>
        </p:spPr>
      </p:pic>
      <p:pic>
        <p:nvPicPr>
          <p:cNvPr id="9" name="Picture 8" descr="A group of wooden figures connected by string&#10;&#10;Description automatically generated">
            <a:extLst>
              <a:ext uri="{FF2B5EF4-FFF2-40B4-BE49-F238E27FC236}">
                <a16:creationId xmlns:a16="http://schemas.microsoft.com/office/drawing/2014/main" id="{2FB075CA-8CE8-32E5-83FD-4F607E7BC2A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0786" y="2308303"/>
            <a:ext cx="1991066" cy="2616692"/>
          </a:xfrm>
          <a:prstGeom prst="rect">
            <a:avLst/>
          </a:prstGeom>
        </p:spPr>
      </p:pic>
      <p:pic>
        <p:nvPicPr>
          <p:cNvPr id="6" name="Picture 5" descr="A stack of coins falling from a domino effect&#10;&#10;Description automatically generated">
            <a:extLst>
              <a:ext uri="{FF2B5EF4-FFF2-40B4-BE49-F238E27FC236}">
                <a16:creationId xmlns:a16="http://schemas.microsoft.com/office/drawing/2014/main" id="{6F73D383-74BD-4BC2-A10E-A08423CF2C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9551" y="2308303"/>
            <a:ext cx="1991065" cy="2538608"/>
          </a:xfrm>
          <a:prstGeom prst="rect">
            <a:avLst/>
          </a:prstGeom>
        </p:spPr>
      </p:pic>
      <p:sp>
        <p:nvSpPr>
          <p:cNvPr id="4" name="Rectangle 3">
            <a:extLst>
              <a:ext uri="{FF2B5EF4-FFF2-40B4-BE49-F238E27FC236}">
                <a16:creationId xmlns:a16="http://schemas.microsoft.com/office/drawing/2014/main" id="{FF101D6F-5780-4792-AF4C-AAB64DF83A6D}"/>
              </a:ext>
            </a:extLst>
          </p:cNvPr>
          <p:cNvSpPr/>
          <p:nvPr/>
        </p:nvSpPr>
        <p:spPr>
          <a:xfrm>
            <a:off x="760786" y="2308303"/>
            <a:ext cx="1991065" cy="2538608"/>
          </a:xfrm>
          <a:prstGeom prst="rect">
            <a:avLst/>
          </a:prstGeom>
          <a:solidFill>
            <a:schemeClr val="tx2">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Rectangle 6">
            <a:extLst>
              <a:ext uri="{FF2B5EF4-FFF2-40B4-BE49-F238E27FC236}">
                <a16:creationId xmlns:a16="http://schemas.microsoft.com/office/drawing/2014/main" id="{D02C09DF-548E-63A7-EB83-226DBFEC1026}"/>
              </a:ext>
            </a:extLst>
          </p:cNvPr>
          <p:cNvSpPr/>
          <p:nvPr/>
        </p:nvSpPr>
        <p:spPr>
          <a:xfrm>
            <a:off x="3019522" y="2308302"/>
            <a:ext cx="1991065" cy="253860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5278314" y="2307387"/>
            <a:ext cx="1991065" cy="2538608"/>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Rectangle 12">
            <a:extLst>
              <a:ext uri="{FF2B5EF4-FFF2-40B4-BE49-F238E27FC236}">
                <a16:creationId xmlns:a16="http://schemas.microsoft.com/office/drawing/2014/main" id="{D8CCF7C6-DB21-51E1-8DA7-08A8003520F7}"/>
              </a:ext>
            </a:extLst>
          </p:cNvPr>
          <p:cNvSpPr/>
          <p:nvPr/>
        </p:nvSpPr>
        <p:spPr>
          <a:xfrm>
            <a:off x="7537079" y="2317635"/>
            <a:ext cx="1991065" cy="2528360"/>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4" name="Rectangle 13">
            <a:extLst>
              <a:ext uri="{FF2B5EF4-FFF2-40B4-BE49-F238E27FC236}">
                <a16:creationId xmlns:a16="http://schemas.microsoft.com/office/drawing/2014/main" id="{B9880282-AA5C-EAD4-2D69-3E7ABB4DA85B}"/>
              </a:ext>
            </a:extLst>
          </p:cNvPr>
          <p:cNvSpPr/>
          <p:nvPr/>
        </p:nvSpPr>
        <p:spPr>
          <a:xfrm>
            <a:off x="9795845" y="2321241"/>
            <a:ext cx="1991065" cy="2524753"/>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POLICY COHERENCE &amp; COORDINATION</a:t>
            </a:r>
          </a:p>
        </p:txBody>
      </p:sp>
      <p:sp>
        <p:nvSpPr>
          <p:cNvPr id="8" name="Rectangle 7">
            <a:extLst>
              <a:ext uri="{FF2B5EF4-FFF2-40B4-BE49-F238E27FC236}">
                <a16:creationId xmlns:a16="http://schemas.microsoft.com/office/drawing/2014/main" id="{B993FD87-FED2-D59D-8F83-82A609E55D78}"/>
              </a:ext>
            </a:extLst>
          </p:cNvPr>
          <p:cNvSpPr/>
          <p:nvPr/>
        </p:nvSpPr>
        <p:spPr>
          <a:xfrm>
            <a:off x="3019552"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ECONOMIC PLANNING</a:t>
            </a:r>
          </a:p>
        </p:txBody>
      </p:sp>
      <p:sp>
        <p:nvSpPr>
          <p:cNvPr id="11" name="Rectangle 10">
            <a:extLst>
              <a:ext uri="{FF2B5EF4-FFF2-40B4-BE49-F238E27FC236}">
                <a16:creationId xmlns:a16="http://schemas.microsoft.com/office/drawing/2014/main" id="{E9A73085-2D81-2146-BA0C-A9399BD301FD}"/>
              </a:ext>
            </a:extLst>
          </p:cNvPr>
          <p:cNvSpPr/>
          <p:nvPr/>
        </p:nvSpPr>
        <p:spPr>
          <a:xfrm>
            <a:off x="5278316" y="4672361"/>
            <a:ext cx="1991065" cy="13279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ANTI-CORRUPTION</a:t>
            </a:r>
          </a:p>
        </p:txBody>
      </p:sp>
      <p:sp>
        <p:nvSpPr>
          <p:cNvPr id="15" name="Rectangle 14">
            <a:extLst>
              <a:ext uri="{FF2B5EF4-FFF2-40B4-BE49-F238E27FC236}">
                <a16:creationId xmlns:a16="http://schemas.microsoft.com/office/drawing/2014/main" id="{A10A8BB5-1C65-A57F-CCE2-AF46BCAEFA1B}"/>
              </a:ext>
            </a:extLst>
          </p:cNvPr>
          <p:cNvSpPr/>
          <p:nvPr/>
        </p:nvSpPr>
        <p:spPr>
          <a:xfrm>
            <a:off x="7537080" y="4666997"/>
            <a:ext cx="1991065" cy="13279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COMMUNITY ENGAGEMENT</a:t>
            </a:r>
          </a:p>
        </p:txBody>
      </p:sp>
      <p:sp>
        <p:nvSpPr>
          <p:cNvPr id="3" name="Rectangle 2">
            <a:extLst>
              <a:ext uri="{FF2B5EF4-FFF2-40B4-BE49-F238E27FC236}">
                <a16:creationId xmlns:a16="http://schemas.microsoft.com/office/drawing/2014/main" id="{6A64203C-AF26-6F6E-3E5A-630612E2113C}"/>
              </a:ext>
            </a:extLst>
          </p:cNvPr>
          <p:cNvSpPr/>
          <p:nvPr/>
        </p:nvSpPr>
        <p:spPr>
          <a:xfrm>
            <a:off x="9795845" y="4666997"/>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EMISSIONS REPORTING</a:t>
            </a:r>
          </a:p>
        </p:txBody>
      </p:sp>
    </p:spTree>
    <p:extLst>
      <p:ext uri="{BB962C8B-B14F-4D97-AF65-F5344CB8AC3E}">
        <p14:creationId xmlns:p14="http://schemas.microsoft.com/office/powerpoint/2010/main" val="1314158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p:txBody>
          <a:bodyPr/>
          <a:lstStyle/>
          <a:p>
            <a:r>
              <a:rPr lang="en-NO"/>
              <a:t>Supporting policy coherence and coordination</a:t>
            </a:r>
          </a:p>
        </p:txBody>
      </p:sp>
      <p:pic>
        <p:nvPicPr>
          <p:cNvPr id="6" name="Picture Placeholder 5" descr="A group of wooden figures connected by string&#10;&#10;Description automatically generated">
            <a:extLst>
              <a:ext uri="{FF2B5EF4-FFF2-40B4-BE49-F238E27FC236}">
                <a16:creationId xmlns:a16="http://schemas.microsoft.com/office/drawing/2014/main" id="{E18AEF72-9C9E-5F1C-6CFF-AD7824C090D0}"/>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3" name="Rectangle 2">
            <a:extLst>
              <a:ext uri="{FF2B5EF4-FFF2-40B4-BE49-F238E27FC236}">
                <a16:creationId xmlns:a16="http://schemas.microsoft.com/office/drawing/2014/main" id="{DBFD20C9-78EF-0427-72C5-2DE2ACA4F29D}"/>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en-NO"/>
              <a:t>KEY ASPECT</a:t>
            </a:r>
          </a:p>
        </p:txBody>
      </p:sp>
    </p:spTree>
    <p:extLst>
      <p:ext uri="{BB962C8B-B14F-4D97-AF65-F5344CB8AC3E}">
        <p14:creationId xmlns:p14="http://schemas.microsoft.com/office/powerpoint/2010/main" val="3881553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Summary</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p:txBody>
          <a:bodyPr>
            <a:normAutofit/>
          </a:bodyPr>
          <a:lstStyle/>
          <a:p>
            <a:r>
              <a:rPr lang="en-US" sz="3200"/>
              <a:t>Climate, energy and extractives policies must align to support long-term </a:t>
            </a:r>
            <a:r>
              <a:rPr lang="en-US" sz="3200" b="1">
                <a:solidFill>
                  <a:srgbClr val="0090BF"/>
                </a:solidFill>
              </a:rPr>
              <a:t>public interests</a:t>
            </a:r>
          </a:p>
          <a:p>
            <a:r>
              <a:rPr lang="en-US" sz="3200"/>
              <a:t>Transparency on policies and fiscal terms can support </a:t>
            </a:r>
            <a:r>
              <a:rPr lang="en-US" sz="3200" b="1">
                <a:solidFill>
                  <a:srgbClr val="0090BF"/>
                </a:solidFill>
              </a:rPr>
              <a:t>coherence and coordination</a:t>
            </a:r>
            <a:endParaRPr lang="en-GB" sz="3200" b="1">
              <a:solidFill>
                <a:srgbClr val="0090BF"/>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POLICY COHERENCE &amp; COORDINATION</a:t>
            </a:r>
          </a:p>
        </p:txBody>
      </p:sp>
      <p:pic>
        <p:nvPicPr>
          <p:cNvPr id="7" name="Picture Placeholder 6" descr="A group of wooden figures connected by string&#10;&#10;Description automatically generated">
            <a:extLst>
              <a:ext uri="{FF2B5EF4-FFF2-40B4-BE49-F238E27FC236}">
                <a16:creationId xmlns:a16="http://schemas.microsoft.com/office/drawing/2014/main" id="{B86E094E-6C49-E45D-2E09-5BBB0AE2D364}"/>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3B1E0BF1-8AFB-E3A6-5D15-4B78CE221674}"/>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75533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139708"/>
          </a:xfrm>
        </p:spPr>
        <p:txBody>
          <a:bodyPr>
            <a:normAutofit fontScale="92500" lnSpcReduction="10000"/>
          </a:bodyPr>
          <a:lstStyle/>
          <a:p>
            <a:r>
              <a:rPr lang="en-GB" sz="3200"/>
              <a:t>Understand how </a:t>
            </a:r>
            <a:r>
              <a:rPr lang="en-GB" sz="3200" b="1">
                <a:solidFill>
                  <a:srgbClr val="0090BF"/>
                </a:solidFill>
              </a:rPr>
              <a:t>decarbonisation efforts </a:t>
            </a:r>
            <a:r>
              <a:rPr lang="en-GB" sz="3200"/>
              <a:t>affect the extractive industries</a:t>
            </a:r>
          </a:p>
          <a:p>
            <a:r>
              <a:rPr lang="en-US" sz="3200">
                <a:solidFill>
                  <a:srgbClr val="002060"/>
                </a:solidFill>
              </a:rPr>
              <a:t>Identify sector policies that </a:t>
            </a:r>
            <a:r>
              <a:rPr lang="en-US" sz="3200" b="1">
                <a:solidFill>
                  <a:srgbClr val="0090BF"/>
                </a:solidFill>
              </a:rPr>
              <a:t>support or hinder climate action</a:t>
            </a:r>
          </a:p>
          <a:p>
            <a:r>
              <a:rPr lang="en-US" sz="3200">
                <a:solidFill>
                  <a:srgbClr val="002060"/>
                </a:solidFill>
              </a:rPr>
              <a:t>Promote </a:t>
            </a:r>
            <a:r>
              <a:rPr lang="en-US" sz="3200" b="1">
                <a:solidFill>
                  <a:srgbClr val="0090BF"/>
                </a:solidFill>
              </a:rPr>
              <a:t>coherence and coordination </a:t>
            </a:r>
            <a:r>
              <a:rPr lang="en-US" sz="3200">
                <a:solidFill>
                  <a:srgbClr val="002060"/>
                </a:solidFill>
              </a:rPr>
              <a:t>to advance long-term public interests</a:t>
            </a:r>
            <a:endParaRPr lang="en-GB" sz="3200">
              <a:solidFill>
                <a:srgbClr val="002060"/>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POLICY COHERENCE &amp; COORDINATION</a:t>
            </a:r>
          </a:p>
        </p:txBody>
      </p:sp>
      <p:pic>
        <p:nvPicPr>
          <p:cNvPr id="7" name="Picture Placeholder 6" descr="A group of wooden figures connected by string&#10;&#10;Description automatically generated">
            <a:extLst>
              <a:ext uri="{FF2B5EF4-FFF2-40B4-BE49-F238E27FC236}">
                <a16:creationId xmlns:a16="http://schemas.microsoft.com/office/drawing/2014/main" id="{B86E094E-6C49-E45D-2E09-5BBB0AE2D364}"/>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3051C057-68D6-96FA-C643-E72893807CAE}"/>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29856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1041090" y="3780264"/>
            <a:ext cx="12195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930678"/>
            <a:ext cx="5032469" cy="2677656"/>
          </a:xfrm>
          <a:prstGeom prst="rect">
            <a:avLst/>
          </a:prstGeom>
          <a:noFill/>
        </p:spPr>
        <p:txBody>
          <a:bodyPr wrap="square">
            <a:spAutoFit/>
          </a:bodyPr>
          <a:lstStyle/>
          <a:p>
            <a:r>
              <a:rPr lang="en-US" sz="2800">
                <a:solidFill>
                  <a:srgbClr val="002157"/>
                </a:solidFill>
              </a:rPr>
              <a:t>Implementing countries are required to disclose an overview of national </a:t>
            </a:r>
            <a:r>
              <a:rPr lang="en-US" sz="2800" b="1">
                <a:solidFill>
                  <a:srgbClr val="0090BF"/>
                </a:solidFill>
              </a:rPr>
              <a:t>energy transition commitments, policies and plans</a:t>
            </a:r>
            <a:r>
              <a:rPr lang="en-US" sz="2800">
                <a:solidFill>
                  <a:srgbClr val="002157"/>
                </a:solidFill>
              </a:rPr>
              <a:t> that are relevant to the extractive industries.</a:t>
            </a:r>
            <a:endParaRPr lang="nb-NO" sz="2800" i="1">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POLICY COHERENCE &amp; COORDINATION</a:t>
            </a:r>
          </a:p>
        </p:txBody>
      </p:sp>
      <p:pic>
        <p:nvPicPr>
          <p:cNvPr id="7" name="Picture Placeholder 6" descr="A group of wooden figures connected by string&#10;&#10;Description automatically generated">
            <a:extLst>
              <a:ext uri="{FF2B5EF4-FFF2-40B4-BE49-F238E27FC236}">
                <a16:creationId xmlns:a16="http://schemas.microsoft.com/office/drawing/2014/main" id="{B86E094E-6C49-E45D-2E09-5BBB0AE2D364}"/>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2.1(</a:t>
            </a:r>
            <a:r>
              <a:rPr lang="en-GB" sz="2800">
                <a:solidFill>
                  <a:srgbClr val="FFFFFF"/>
                </a:solidFill>
                <a:latin typeface="Franklin Gothic Medium" panose="020B0603020102020204" pitchFamily="34" charset="0"/>
              </a:rPr>
              <a:t>b</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6505C4D8-418E-1E51-90DC-816BEDCF0D30}"/>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6639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3" y="1311543"/>
            <a:ext cx="7223372" cy="671660"/>
          </a:xfrm>
        </p:spPr>
        <p:txBody>
          <a:bodyPr/>
          <a:lstStyle/>
          <a:p>
            <a:r>
              <a:rPr lang="en-GB"/>
              <a:t>What is the energy transition?</a:t>
            </a:r>
            <a:br>
              <a:rPr lang="en-GB"/>
            </a:b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08472"/>
            <a:ext cx="6505119" cy="3581400"/>
          </a:xfrm>
        </p:spPr>
        <p:txBody>
          <a:bodyPr>
            <a:normAutofit/>
          </a:bodyPr>
          <a:lstStyle/>
          <a:p>
            <a:r>
              <a:rPr lang="en-GB" sz="3200"/>
              <a:t>A </a:t>
            </a:r>
            <a:r>
              <a:rPr lang="en-GB" sz="3200" b="1">
                <a:solidFill>
                  <a:srgbClr val="0090BF"/>
                </a:solidFill>
              </a:rPr>
              <a:t>global shift </a:t>
            </a:r>
            <a:r>
              <a:rPr lang="en-GB" sz="3200"/>
              <a:t>from fossil fuel-based energy to low-carbon alternatives</a:t>
            </a:r>
          </a:p>
          <a:p>
            <a:r>
              <a:rPr lang="en-GB" sz="3200"/>
              <a:t>Motivated by </a:t>
            </a:r>
            <a:r>
              <a:rPr lang="en-GB" sz="3200" b="1">
                <a:solidFill>
                  <a:srgbClr val="0090BF"/>
                </a:solidFill>
              </a:rPr>
              <a:t>climate change</a:t>
            </a:r>
            <a:r>
              <a:rPr lang="en-GB" sz="3200"/>
              <a:t>, </a:t>
            </a:r>
            <a:r>
              <a:rPr lang="en-GB" sz="3200" b="1">
                <a:solidFill>
                  <a:srgbClr val="0090BF"/>
                </a:solidFill>
              </a:rPr>
              <a:t>energy security </a:t>
            </a:r>
            <a:r>
              <a:rPr lang="en-GB" sz="3200"/>
              <a:t>and </a:t>
            </a:r>
            <a:r>
              <a:rPr lang="en-GB" sz="3200" b="1">
                <a:solidFill>
                  <a:srgbClr val="0090BF"/>
                </a:solidFill>
              </a:rPr>
              <a:t>energy access </a:t>
            </a:r>
            <a:r>
              <a:rPr lang="en-GB" sz="3200"/>
              <a:t>goals</a:t>
            </a:r>
          </a:p>
          <a:p>
            <a:endParaRPr lang="en-US"/>
          </a:p>
        </p:txBody>
      </p:sp>
      <p:pic>
        <p:nvPicPr>
          <p:cNvPr id="6" name="Picture 5" descr="A blue wind turbine with wind blowing in the wind&#10;&#10;Description automatically generated">
            <a:extLst>
              <a:ext uri="{FF2B5EF4-FFF2-40B4-BE49-F238E27FC236}">
                <a16:creationId xmlns:a16="http://schemas.microsoft.com/office/drawing/2014/main" id="{83A7315B-6634-0845-E463-EDC0352BB85D}"/>
              </a:ext>
            </a:extLst>
          </p:cNvPr>
          <p:cNvPicPr>
            <a:picLocks noChangeAspect="1"/>
          </p:cNvPicPr>
          <p:nvPr/>
        </p:nvPicPr>
        <p:blipFill>
          <a:blip r:embed="rId3">
            <a:alphaModFix amt="20000"/>
          </a:blip>
          <a:stretch>
            <a:fillRect/>
          </a:stretch>
        </p:blipFill>
        <p:spPr>
          <a:xfrm>
            <a:off x="6818086" y="1628159"/>
            <a:ext cx="4731101" cy="4731101"/>
          </a:xfrm>
          <a:prstGeom prst="rect">
            <a:avLst/>
          </a:prstGeom>
        </p:spPr>
      </p:pic>
    </p:spTree>
    <p:extLst>
      <p:ext uri="{BB962C8B-B14F-4D97-AF65-F5344CB8AC3E}">
        <p14:creationId xmlns:p14="http://schemas.microsoft.com/office/powerpoint/2010/main" val="744730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1041090" y="3780264"/>
            <a:ext cx="17402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930678"/>
            <a:ext cx="5032469" cy="2677656"/>
          </a:xfrm>
          <a:prstGeom prst="rect">
            <a:avLst/>
          </a:prstGeom>
          <a:noFill/>
        </p:spPr>
        <p:txBody>
          <a:bodyPr wrap="square">
            <a:spAutoFit/>
          </a:bodyPr>
          <a:lstStyle/>
          <a:p>
            <a:r>
              <a:rPr lang="en-US" sz="2800">
                <a:solidFill>
                  <a:srgbClr val="002157"/>
                </a:solidFill>
              </a:rPr>
              <a:t>Implementing countries are encouraged to disclose a summary description of </a:t>
            </a:r>
            <a:r>
              <a:rPr lang="en-US" sz="2800" b="1">
                <a:solidFill>
                  <a:srgbClr val="0090BF"/>
                </a:solidFill>
              </a:rPr>
              <a:t>carbon pricing mechanisms </a:t>
            </a:r>
            <a:r>
              <a:rPr lang="en-US" sz="2800">
                <a:solidFill>
                  <a:srgbClr val="002157"/>
                </a:solidFill>
              </a:rPr>
              <a:t>or</a:t>
            </a:r>
            <a:r>
              <a:rPr lang="en-US" sz="2800" b="1">
                <a:solidFill>
                  <a:srgbClr val="0090BF"/>
                </a:solidFill>
              </a:rPr>
              <a:t> carbon taxes</a:t>
            </a:r>
            <a:r>
              <a:rPr lang="en-US" sz="2800">
                <a:solidFill>
                  <a:srgbClr val="002157"/>
                </a:solidFill>
              </a:rPr>
              <a:t> that are material to the extractive industries.</a:t>
            </a:r>
            <a:endParaRPr lang="nb-NO" sz="2800" i="1">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POLICY COHERENCE &amp; COORDINATION</a:t>
            </a:r>
          </a:p>
        </p:txBody>
      </p:sp>
      <p:pic>
        <p:nvPicPr>
          <p:cNvPr id="7" name="Picture Placeholder 6" descr="A group of wooden figures connected by string&#10;&#10;Description automatically generated">
            <a:extLst>
              <a:ext uri="{FF2B5EF4-FFF2-40B4-BE49-F238E27FC236}">
                <a16:creationId xmlns:a16="http://schemas.microsoft.com/office/drawing/2014/main" id="{B86E094E-6C49-E45D-2E09-5BBB0AE2D364}"/>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2.1(</a:t>
            </a:r>
            <a:r>
              <a:rPr lang="en-GB" sz="2800">
                <a:solidFill>
                  <a:srgbClr val="FFFFFF"/>
                </a:solidFill>
                <a:latin typeface="Franklin Gothic Medium" panose="020B0603020102020204" pitchFamily="34" charset="0"/>
              </a:rPr>
              <a:t>c</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01F38FD6-58F1-DEBD-5D43-A81B6C7E219A}"/>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653769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9BC1506-E589-BFF0-FE9B-3380A48E2191}"/>
              </a:ext>
            </a:extLst>
          </p:cNvPr>
          <p:cNvCxnSpPr>
            <a:cxnSpLocks/>
          </p:cNvCxnSpPr>
          <p:nvPr/>
        </p:nvCxnSpPr>
        <p:spPr>
          <a:xfrm>
            <a:off x="1041090" y="3780264"/>
            <a:ext cx="17402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930678"/>
            <a:ext cx="5032469" cy="3108543"/>
          </a:xfrm>
          <a:prstGeom prst="rect">
            <a:avLst/>
          </a:prstGeom>
          <a:noFill/>
        </p:spPr>
        <p:txBody>
          <a:bodyPr wrap="square">
            <a:spAutoFit/>
          </a:bodyPr>
          <a:lstStyle/>
          <a:p>
            <a:r>
              <a:rPr lang="en-US" sz="2800">
                <a:solidFill>
                  <a:srgbClr val="002157"/>
                </a:solidFill>
              </a:rPr>
              <a:t>Implementing countries are encouraged to disclose </a:t>
            </a:r>
            <a:r>
              <a:rPr lang="en-US" sz="2800" b="1">
                <a:solidFill>
                  <a:srgbClr val="0090BF"/>
                </a:solidFill>
              </a:rPr>
              <a:t>public subsidies</a:t>
            </a:r>
            <a:r>
              <a:rPr lang="en-US" sz="2800">
                <a:solidFill>
                  <a:srgbClr val="002157"/>
                </a:solidFill>
              </a:rPr>
              <a:t> and other forms of state support that are material to the extractive industries, as well as any related ongoing reforms. </a:t>
            </a:r>
            <a:endParaRPr lang="nb-NO" sz="2800" i="1">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POLICY COHERENCE &amp; COORDINATION</a:t>
            </a:r>
          </a:p>
        </p:txBody>
      </p:sp>
      <p:pic>
        <p:nvPicPr>
          <p:cNvPr id="7" name="Picture Placeholder 6" descr="A group of wooden figures connected by string&#10;&#10;Description automatically generated">
            <a:extLst>
              <a:ext uri="{FF2B5EF4-FFF2-40B4-BE49-F238E27FC236}">
                <a16:creationId xmlns:a16="http://schemas.microsoft.com/office/drawing/2014/main" id="{B86E094E-6C49-E45D-2E09-5BBB0AE2D364}"/>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2.1(d) </a:t>
            </a:r>
          </a:p>
        </p:txBody>
      </p:sp>
      <p:sp>
        <p:nvSpPr>
          <p:cNvPr id="3" name="Rectangle 2">
            <a:extLst>
              <a:ext uri="{FF2B5EF4-FFF2-40B4-BE49-F238E27FC236}">
                <a16:creationId xmlns:a16="http://schemas.microsoft.com/office/drawing/2014/main" id="{8D9A363A-64C9-3766-9D18-F1EAA9968A2B}"/>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544604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B0821B-5FFE-31D7-6E31-AB3EC738F425}"/>
              </a:ext>
            </a:extLst>
          </p:cNvPr>
          <p:cNvCxnSpPr>
            <a:cxnSpLocks/>
          </p:cNvCxnSpPr>
          <p:nvPr/>
        </p:nvCxnSpPr>
        <p:spPr>
          <a:xfrm>
            <a:off x="1041090" y="5913864"/>
            <a:ext cx="17402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930678"/>
            <a:ext cx="5032469" cy="3108543"/>
          </a:xfrm>
          <a:prstGeom prst="rect">
            <a:avLst/>
          </a:prstGeom>
          <a:noFill/>
        </p:spPr>
        <p:txBody>
          <a:bodyPr wrap="square">
            <a:spAutoFit/>
          </a:bodyPr>
          <a:lstStyle/>
          <a:p>
            <a:r>
              <a:rPr lang="en-US" sz="2800">
                <a:solidFill>
                  <a:srgbClr val="002157"/>
                </a:solidFill>
              </a:rPr>
              <a:t>Where the government is undertaking </a:t>
            </a:r>
            <a:r>
              <a:rPr lang="en-US" sz="2800" b="1">
                <a:solidFill>
                  <a:srgbClr val="0090BF"/>
                </a:solidFill>
              </a:rPr>
              <a:t>reforms</a:t>
            </a:r>
            <a:r>
              <a:rPr lang="en-US" sz="2800">
                <a:solidFill>
                  <a:srgbClr val="002157"/>
                </a:solidFill>
              </a:rPr>
              <a:t> including with respect to national </a:t>
            </a:r>
            <a:r>
              <a:rPr lang="en-US" sz="2800" b="1">
                <a:solidFill>
                  <a:srgbClr val="0090BF"/>
                </a:solidFill>
              </a:rPr>
              <a:t>energy transition commitments, policies and plans</a:t>
            </a:r>
            <a:r>
              <a:rPr lang="en-US" sz="2800">
                <a:solidFill>
                  <a:srgbClr val="002157"/>
                </a:solidFill>
              </a:rPr>
              <a:t>, the multi-stakeholder group is encouraged to document them.</a:t>
            </a:r>
            <a:endParaRPr lang="nb-NO" sz="2800" i="1">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NO"/>
              <a:t>POLICY COHERENCE &amp; COORDINATION</a:t>
            </a:r>
          </a:p>
        </p:txBody>
      </p:sp>
      <p:pic>
        <p:nvPicPr>
          <p:cNvPr id="7" name="Picture Placeholder 6" descr="A group of wooden figures connected by string&#10;&#10;Description automatically generated">
            <a:extLst>
              <a:ext uri="{FF2B5EF4-FFF2-40B4-BE49-F238E27FC236}">
                <a16:creationId xmlns:a16="http://schemas.microsoft.com/office/drawing/2014/main" id="{B86E094E-6C49-E45D-2E09-5BBB0AE2D364}"/>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2.1(e) </a:t>
            </a:r>
          </a:p>
        </p:txBody>
      </p:sp>
      <p:sp>
        <p:nvSpPr>
          <p:cNvPr id="3" name="Rectangle 2">
            <a:extLst>
              <a:ext uri="{FF2B5EF4-FFF2-40B4-BE49-F238E27FC236}">
                <a16:creationId xmlns:a16="http://schemas.microsoft.com/office/drawing/2014/main" id="{A2F62BB5-D352-D8CC-46F1-76CC8BB1C1FC}"/>
              </a:ext>
            </a:extLst>
          </p:cNvPr>
          <p:cNvSpPr/>
          <p:nvPr/>
        </p:nvSpPr>
        <p:spPr>
          <a:xfrm>
            <a:off x="6883400"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778921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12800" y="477087"/>
            <a:ext cx="5071165" cy="369332"/>
          </a:xfrm>
          <a:prstGeom prst="rect">
            <a:avLst/>
          </a:prstGeom>
          <a:noFill/>
        </p:spPr>
        <p:txBody>
          <a:bodyPr wrap="square" lIns="180000" rtlCol="0">
            <a:spAutoFit/>
          </a:bodyPr>
          <a:lstStyle/>
          <a:p>
            <a:r>
              <a:rPr lang="nb-NO">
                <a:solidFill>
                  <a:schemeClr val="tx2"/>
                </a:solidFill>
                <a:latin typeface="Franklin Gothic Medium" panose="020B0603020102020204" pitchFamily="34" charset="0"/>
              </a:rPr>
              <a:t>POLICY COHERENCE AND COORDINATION</a:t>
            </a:r>
          </a:p>
        </p:txBody>
      </p:sp>
      <p:pic>
        <p:nvPicPr>
          <p:cNvPr id="9" name="Picture 8" descr="A blue outline of a map&#10;&#10;Description automatically generated">
            <a:extLst>
              <a:ext uri="{FF2B5EF4-FFF2-40B4-BE49-F238E27FC236}">
                <a16:creationId xmlns:a16="http://schemas.microsoft.com/office/drawing/2014/main" id="{8533BDD7-4F73-EF74-3C98-8D8C5B92DBAB}"/>
              </a:ext>
            </a:extLst>
          </p:cNvPr>
          <p:cNvPicPr>
            <a:picLocks noChangeAspect="1"/>
          </p:cNvPicPr>
          <p:nvPr/>
        </p:nvPicPr>
        <p:blipFill>
          <a:blip r:embed="rId3"/>
          <a:stretch>
            <a:fillRect/>
          </a:stretch>
        </p:blipFill>
        <p:spPr>
          <a:xfrm>
            <a:off x="7378260" y="1115944"/>
            <a:ext cx="4470400" cy="4470400"/>
          </a:xfrm>
          <a:prstGeom prst="rect">
            <a:avLst/>
          </a:prstGeom>
        </p:spPr>
      </p:pic>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t>Germany</a:t>
            </a:r>
          </a:p>
        </p:txBody>
      </p:sp>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1" y="3600150"/>
            <a:ext cx="7958087" cy="2437344"/>
          </a:xfrm>
        </p:spPr>
        <p:txBody>
          <a:bodyPr>
            <a:noAutofit/>
          </a:bodyPr>
          <a:lstStyle/>
          <a:p>
            <a:r>
              <a:rPr lang="en-GB" sz="3200"/>
              <a:t>Ambitious energy transition </a:t>
            </a:r>
            <a:r>
              <a:rPr lang="en-GB" sz="3200" b="1">
                <a:solidFill>
                  <a:srgbClr val="0090BF"/>
                </a:solidFill>
              </a:rPr>
              <a:t>commitments</a:t>
            </a:r>
          </a:p>
          <a:p>
            <a:r>
              <a:rPr lang="en-GB" sz="3200">
                <a:solidFill>
                  <a:srgbClr val="002060"/>
                </a:solidFill>
              </a:rPr>
              <a:t>Reporting on </a:t>
            </a:r>
            <a:r>
              <a:rPr lang="en-GB" sz="3200" b="1">
                <a:solidFill>
                  <a:srgbClr val="0090BF"/>
                </a:solidFill>
              </a:rPr>
              <a:t>coal phase-out </a:t>
            </a:r>
            <a:r>
              <a:rPr lang="en-GB" sz="3200">
                <a:solidFill>
                  <a:srgbClr val="002060"/>
                </a:solidFill>
              </a:rPr>
              <a:t>policies </a:t>
            </a:r>
          </a:p>
          <a:p>
            <a:r>
              <a:rPr lang="en-GB" sz="3200">
                <a:solidFill>
                  <a:srgbClr val="002060"/>
                </a:solidFill>
              </a:rPr>
              <a:t>Contextual information on </a:t>
            </a:r>
            <a:r>
              <a:rPr lang="en-GB" sz="3200" b="1">
                <a:solidFill>
                  <a:srgbClr val="0090BF"/>
                </a:solidFill>
              </a:rPr>
              <a:t>renewable energy sector</a:t>
            </a:r>
          </a:p>
        </p:txBody>
      </p:sp>
    </p:spTree>
    <p:extLst>
      <p:ext uri="{BB962C8B-B14F-4D97-AF65-F5344CB8AC3E}">
        <p14:creationId xmlns:p14="http://schemas.microsoft.com/office/powerpoint/2010/main" val="888677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2FB06A-EB74-68D9-560A-1F2C2FB9474F}"/>
              </a:ext>
            </a:extLst>
          </p:cNvPr>
          <p:cNvSpPr>
            <a:spLocks noGrp="1"/>
          </p:cNvSpPr>
          <p:nvPr>
            <p:ph type="body" sz="quarter" idx="11"/>
          </p:nvPr>
        </p:nvSpPr>
        <p:spPr>
          <a:xfrm>
            <a:off x="1003243" y="2995641"/>
            <a:ext cx="5330397" cy="2223079"/>
          </a:xfrm>
        </p:spPr>
        <p:txBody>
          <a:bodyPr>
            <a:normAutofit lnSpcReduction="10000"/>
          </a:bodyPr>
          <a:lstStyle/>
          <a:p>
            <a:r>
              <a:rPr lang="en-NO"/>
              <a:t>Managing public finance risks and economic vulnerabilities</a:t>
            </a:r>
          </a:p>
        </p:txBody>
      </p:sp>
      <p:sp>
        <p:nvSpPr>
          <p:cNvPr id="3" name="Text Placeholder 2">
            <a:extLst>
              <a:ext uri="{FF2B5EF4-FFF2-40B4-BE49-F238E27FC236}">
                <a16:creationId xmlns:a16="http://schemas.microsoft.com/office/drawing/2014/main" id="{084712BF-F903-C672-5FBD-A69952D437AC}"/>
              </a:ext>
            </a:extLst>
          </p:cNvPr>
          <p:cNvSpPr>
            <a:spLocks noGrp="1"/>
          </p:cNvSpPr>
          <p:nvPr>
            <p:ph type="body" sz="quarter" idx="10"/>
          </p:nvPr>
        </p:nvSpPr>
        <p:spPr/>
        <p:txBody>
          <a:bodyPr/>
          <a:lstStyle/>
          <a:p>
            <a:r>
              <a:rPr lang="en-NO"/>
              <a:t>KEY ASPECT</a:t>
            </a:r>
          </a:p>
        </p:txBody>
      </p:sp>
      <p:pic>
        <p:nvPicPr>
          <p:cNvPr id="8" name="Picture Placeholder 7" descr="A stack of coins falling from a domino effect&#10;&#10;Description automatically generated">
            <a:extLst>
              <a:ext uri="{FF2B5EF4-FFF2-40B4-BE49-F238E27FC236}">
                <a16:creationId xmlns:a16="http://schemas.microsoft.com/office/drawing/2014/main" id="{B35D784C-56C4-AE08-17FF-2ECD4059735A}"/>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AC5F0C6E-7D8D-9BE1-23DC-6A2FDC3C6211}"/>
              </a:ext>
            </a:extLst>
          </p:cNvPr>
          <p:cNvSpPr/>
          <p:nvPr/>
        </p:nvSpPr>
        <p:spPr>
          <a:xfrm>
            <a:off x="6883400" y="0"/>
            <a:ext cx="5308600" cy="6858000"/>
          </a:xfrm>
          <a:prstGeom prst="rect">
            <a:avLst/>
          </a:pr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36953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DE9-96D9-1FE7-B0A9-A9E3F60A7FA8}"/>
              </a:ext>
            </a:extLst>
          </p:cNvPr>
          <p:cNvSpPr>
            <a:spLocks noGrp="1"/>
          </p:cNvSpPr>
          <p:nvPr>
            <p:ph type="title"/>
          </p:nvPr>
        </p:nvSpPr>
        <p:spPr/>
        <p:txBody>
          <a:bodyPr/>
          <a:lstStyle/>
          <a:p>
            <a:r>
              <a:rPr lang="en-NO"/>
              <a:t>Summary</a:t>
            </a:r>
          </a:p>
        </p:txBody>
      </p:sp>
      <p:sp>
        <p:nvSpPr>
          <p:cNvPr id="3" name="Content Placeholder 2">
            <a:extLst>
              <a:ext uri="{FF2B5EF4-FFF2-40B4-BE49-F238E27FC236}">
                <a16:creationId xmlns:a16="http://schemas.microsoft.com/office/drawing/2014/main" id="{1AE70F51-868B-1E19-91A8-37D314571C55}"/>
              </a:ext>
            </a:extLst>
          </p:cNvPr>
          <p:cNvSpPr>
            <a:spLocks noGrp="1"/>
          </p:cNvSpPr>
          <p:nvPr>
            <p:ph idx="1"/>
          </p:nvPr>
        </p:nvSpPr>
        <p:spPr/>
        <p:txBody>
          <a:bodyPr>
            <a:normAutofit/>
          </a:bodyPr>
          <a:lstStyle/>
          <a:p>
            <a:r>
              <a:rPr lang="en-GB" sz="3000"/>
              <a:t>Shifts in commodity prices create </a:t>
            </a:r>
            <a:r>
              <a:rPr lang="en-GB" sz="3000" b="1">
                <a:solidFill>
                  <a:srgbClr val="0090BF"/>
                </a:solidFill>
              </a:rPr>
              <a:t>economic opportunities </a:t>
            </a:r>
            <a:r>
              <a:rPr lang="en-GB" sz="3000">
                <a:solidFill>
                  <a:srgbClr val="002157"/>
                </a:solidFill>
              </a:rPr>
              <a:t>and</a:t>
            </a:r>
            <a:r>
              <a:rPr lang="en-GB" sz="3000" b="1">
                <a:solidFill>
                  <a:srgbClr val="0090BF"/>
                </a:solidFill>
              </a:rPr>
              <a:t> challenges</a:t>
            </a:r>
          </a:p>
          <a:p>
            <a:r>
              <a:rPr lang="en-GB" sz="3000"/>
              <a:t>Data can help to </a:t>
            </a:r>
            <a:r>
              <a:rPr lang="en-GB" sz="3000" b="1">
                <a:solidFill>
                  <a:srgbClr val="0090BF"/>
                </a:solidFill>
              </a:rPr>
              <a:t>mitigate risks </a:t>
            </a:r>
            <a:r>
              <a:rPr lang="en-GB" sz="3000"/>
              <a:t>and </a:t>
            </a:r>
            <a:r>
              <a:rPr lang="en-GB" sz="3000" b="1">
                <a:solidFill>
                  <a:srgbClr val="0090BF"/>
                </a:solidFill>
              </a:rPr>
              <a:t>support long-term planning</a:t>
            </a: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p:txBody>
          <a:bodyPr>
            <a:normAutofit fontScale="85000" lnSpcReduction="10000"/>
          </a:bodyPr>
          <a:lstStyle/>
          <a:p>
            <a:r>
              <a:rPr lang="en-US">
                <a:solidFill>
                  <a:schemeClr val="bg1"/>
                </a:solidFill>
                <a:latin typeface="Franklin Gothic Medium" panose="020B0603020102020204" pitchFamily="34" charset="0"/>
              </a:rPr>
              <a:t>PUBLIC FINANCE RISKS AND ECONOMIC VULNERABILITIES</a:t>
            </a:r>
          </a:p>
        </p:txBody>
      </p:sp>
      <p:pic>
        <p:nvPicPr>
          <p:cNvPr id="7" name="Picture Placeholder 6" descr="A stack of coins falling from a domino effect&#10;&#10;Description automatically generated">
            <a:extLst>
              <a:ext uri="{FF2B5EF4-FFF2-40B4-BE49-F238E27FC236}">
                <a16:creationId xmlns:a16="http://schemas.microsoft.com/office/drawing/2014/main" id="{E720EA90-5E6E-06CC-6249-57DE9B9BEEF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B52622EB-E4E5-A56C-F7A7-FD1E45C33261}"/>
              </a:ext>
            </a:extLst>
          </p:cNvPr>
          <p:cNvSpPr/>
          <p:nvPr/>
        </p:nvSpPr>
        <p:spPr>
          <a:xfrm>
            <a:off x="6883400" y="0"/>
            <a:ext cx="5308600" cy="6858000"/>
          </a:xfrm>
          <a:prstGeom prst="rect">
            <a:avLst/>
          </a:pr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617874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DE9-96D9-1FE7-B0A9-A9E3F60A7FA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1AE70F51-868B-1E19-91A8-37D314571C55}"/>
              </a:ext>
            </a:extLst>
          </p:cNvPr>
          <p:cNvSpPr>
            <a:spLocks noGrp="1"/>
          </p:cNvSpPr>
          <p:nvPr>
            <p:ph idx="1"/>
          </p:nvPr>
        </p:nvSpPr>
        <p:spPr/>
        <p:txBody>
          <a:bodyPr>
            <a:normAutofit/>
          </a:bodyPr>
          <a:lstStyle/>
          <a:p>
            <a:r>
              <a:rPr lang="en-GB" sz="3000"/>
              <a:t>Understand impacts on </a:t>
            </a:r>
            <a:r>
              <a:rPr lang="en-GB" sz="3000" b="1">
                <a:solidFill>
                  <a:srgbClr val="0090BF"/>
                </a:solidFill>
              </a:rPr>
              <a:t>project viability</a:t>
            </a:r>
            <a:r>
              <a:rPr lang="en-GB" sz="3000"/>
              <a:t>, </a:t>
            </a:r>
            <a:r>
              <a:rPr lang="en-GB" sz="3000" b="1">
                <a:solidFill>
                  <a:srgbClr val="0090BF"/>
                </a:solidFill>
              </a:rPr>
              <a:t>revenues</a:t>
            </a:r>
            <a:r>
              <a:rPr lang="en-GB" sz="3000"/>
              <a:t> and broader </a:t>
            </a:r>
            <a:r>
              <a:rPr lang="en-GB" sz="3000" b="1">
                <a:solidFill>
                  <a:srgbClr val="0090BF"/>
                </a:solidFill>
              </a:rPr>
              <a:t>economic contributions</a:t>
            </a:r>
          </a:p>
          <a:p>
            <a:r>
              <a:rPr lang="en-GB" sz="3000"/>
              <a:t>Scrutinise </a:t>
            </a:r>
            <a:r>
              <a:rPr lang="en-GB" sz="3000" b="1">
                <a:solidFill>
                  <a:srgbClr val="0090BF"/>
                </a:solidFill>
              </a:rPr>
              <a:t>SOE investments </a:t>
            </a:r>
            <a:r>
              <a:rPr lang="en-GB" sz="3000"/>
              <a:t>to ensure alignment </a:t>
            </a:r>
            <a:r>
              <a:rPr lang="en-GB" sz="3000">
                <a:solidFill>
                  <a:srgbClr val="002157"/>
                </a:solidFill>
              </a:rPr>
              <a:t>with public interests</a:t>
            </a: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p:txBody>
          <a:bodyPr>
            <a:normAutofit fontScale="85000" lnSpcReduction="10000"/>
          </a:bodyPr>
          <a:lstStyle/>
          <a:p>
            <a:r>
              <a:rPr lang="en-US">
                <a:solidFill>
                  <a:schemeClr val="bg1"/>
                </a:solidFill>
                <a:latin typeface="Franklin Gothic Medium" panose="020B0603020102020204" pitchFamily="34" charset="0"/>
              </a:rPr>
              <a:t>PUBLIC FINANCE RISKS AND ECONOMIC VULNERABILITIES</a:t>
            </a:r>
          </a:p>
        </p:txBody>
      </p:sp>
      <p:pic>
        <p:nvPicPr>
          <p:cNvPr id="7" name="Picture Placeholder 6" descr="A stack of coins falling from a domino effect&#10;&#10;Description automatically generated">
            <a:extLst>
              <a:ext uri="{FF2B5EF4-FFF2-40B4-BE49-F238E27FC236}">
                <a16:creationId xmlns:a16="http://schemas.microsoft.com/office/drawing/2014/main" id="{E720EA90-5E6E-06CC-6249-57DE9B9BEEF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8ABD7FDF-7D4B-73BF-4F83-F0415379067D}"/>
              </a:ext>
            </a:extLst>
          </p:cNvPr>
          <p:cNvSpPr/>
          <p:nvPr/>
        </p:nvSpPr>
        <p:spPr>
          <a:xfrm>
            <a:off x="6883400" y="0"/>
            <a:ext cx="5308600" cy="6858000"/>
          </a:xfrm>
          <a:prstGeom prst="rect">
            <a:avLst/>
          </a:pr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532592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F21A28A-BEB2-D9E6-EED2-6180C4481CD5}"/>
              </a:ext>
            </a:extLst>
          </p:cNvPr>
          <p:cNvCxnSpPr>
            <a:cxnSpLocks/>
          </p:cNvCxnSpPr>
          <p:nvPr/>
        </p:nvCxnSpPr>
        <p:spPr>
          <a:xfrm>
            <a:off x="3262004" y="5110977"/>
            <a:ext cx="13988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C73B89-BF5E-E1D6-BBAF-27ED9A0A484E}"/>
              </a:ext>
            </a:extLst>
          </p:cNvPr>
          <p:cNvCxnSpPr>
            <a:cxnSpLocks/>
          </p:cNvCxnSpPr>
          <p:nvPr/>
        </p:nvCxnSpPr>
        <p:spPr>
          <a:xfrm>
            <a:off x="4309172" y="2761477"/>
            <a:ext cx="103752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p:txBody>
          <a:bodyPr>
            <a:normAutofit fontScale="85000" lnSpcReduction="10000"/>
          </a:bodyPr>
          <a:lstStyle/>
          <a:p>
            <a:r>
              <a:rPr lang="en-US">
                <a:solidFill>
                  <a:schemeClr val="bg1"/>
                </a:solidFill>
                <a:latin typeface="Franklin Gothic Medium" panose="020B0603020102020204" pitchFamily="34" charset="0"/>
              </a:rPr>
              <a:t>PUBLIC FINANCE RISKS AND ECONOMIC VULNERABILITIES</a:t>
            </a:r>
          </a:p>
        </p:txBody>
      </p:sp>
      <p:pic>
        <p:nvPicPr>
          <p:cNvPr id="7" name="Picture Placeholder 6" descr="A stack of coins falling from a domino effect&#10;&#10;Description automatically generated">
            <a:extLst>
              <a:ext uri="{FF2B5EF4-FFF2-40B4-BE49-F238E27FC236}">
                <a16:creationId xmlns:a16="http://schemas.microsoft.com/office/drawing/2014/main" id="{E720EA90-5E6E-06CC-6249-57DE9B9BEEF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DD3A1937-7598-BF97-48B2-8736FBE23091}"/>
              </a:ext>
            </a:extLst>
          </p:cNvPr>
          <p:cNvSpPr txBox="1"/>
          <p:nvPr/>
        </p:nvSpPr>
        <p:spPr>
          <a:xfrm>
            <a:off x="923831" y="2422678"/>
            <a:ext cx="5616669" cy="3816429"/>
          </a:xfrm>
          <a:prstGeom prst="rect">
            <a:avLst/>
          </a:prstGeom>
          <a:noFill/>
        </p:spPr>
        <p:txBody>
          <a:bodyPr wrap="square">
            <a:spAutoFit/>
          </a:bodyPr>
          <a:lstStyle/>
          <a:p>
            <a:r>
              <a:rPr lang="en-US" sz="2200">
                <a:solidFill>
                  <a:srgbClr val="002157"/>
                </a:solidFill>
              </a:rPr>
              <a:t>Implementing countries are expected to disclose any </a:t>
            </a:r>
            <a:r>
              <a:rPr lang="en-US" sz="2200" b="1">
                <a:solidFill>
                  <a:srgbClr val="0090BF"/>
                </a:solidFill>
              </a:rPr>
              <a:t>forecasts related to future revenues</a:t>
            </a:r>
            <a:r>
              <a:rPr lang="en-US" sz="2200">
                <a:solidFill>
                  <a:srgbClr val="002157"/>
                </a:solidFill>
              </a:rPr>
              <a:t> from the extractive sector, including the underlying assumptions related to projected production levels, project costs and commodity prices, where they exist. </a:t>
            </a:r>
            <a:br>
              <a:rPr lang="en-US" sz="2200">
                <a:solidFill>
                  <a:srgbClr val="002157"/>
                </a:solidFill>
              </a:rPr>
            </a:br>
            <a:br>
              <a:rPr lang="en-US" sz="2200">
                <a:solidFill>
                  <a:srgbClr val="002157"/>
                </a:solidFill>
              </a:rPr>
            </a:br>
            <a:r>
              <a:rPr lang="en-US" sz="2200" i="1">
                <a:solidFill>
                  <a:srgbClr val="002157"/>
                </a:solidFill>
              </a:rPr>
              <a:t>The government is encouraged to explain how </a:t>
            </a:r>
            <a:r>
              <a:rPr lang="en-US" sz="2200" b="1" i="1">
                <a:solidFill>
                  <a:srgbClr val="0090BF"/>
                </a:solidFill>
              </a:rPr>
              <a:t>energy transition </a:t>
            </a:r>
            <a:r>
              <a:rPr lang="en-US" sz="2200" i="1">
                <a:solidFill>
                  <a:srgbClr val="002157"/>
                </a:solidFill>
              </a:rPr>
              <a:t>and </a:t>
            </a:r>
            <a:r>
              <a:rPr lang="en-US" sz="2200" b="1" i="1">
                <a:solidFill>
                  <a:srgbClr val="0090BF"/>
                </a:solidFill>
              </a:rPr>
              <a:t>climate risk considerations</a:t>
            </a:r>
            <a:r>
              <a:rPr lang="en-US" sz="2200" i="1">
                <a:solidFill>
                  <a:srgbClr val="002157"/>
                </a:solidFill>
              </a:rPr>
              <a:t> have been considered in revenue forecasting. </a:t>
            </a:r>
          </a:p>
        </p:txBody>
      </p:sp>
      <p:sp>
        <p:nvSpPr>
          <p:cNvPr id="12" name="Rectangle 11">
            <a:extLst>
              <a:ext uri="{FF2B5EF4-FFF2-40B4-BE49-F238E27FC236}">
                <a16:creationId xmlns:a16="http://schemas.microsoft.com/office/drawing/2014/main" id="{CD2D73FE-17DC-2526-E6C0-7FE615E6E317}"/>
              </a:ext>
            </a:extLst>
          </p:cNvPr>
          <p:cNvSpPr/>
          <p:nvPr/>
        </p:nvSpPr>
        <p:spPr>
          <a:xfrm>
            <a:off x="0" y="1388169"/>
            <a:ext cx="47752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5A87446C-9518-0D97-0118-6F584D7FE946}"/>
              </a:ext>
            </a:extLst>
          </p:cNvPr>
          <p:cNvSpPr txBox="1"/>
          <p:nvPr/>
        </p:nvSpPr>
        <p:spPr>
          <a:xfrm>
            <a:off x="923831" y="1480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5</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3</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b</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1B7A5015-DB13-355F-16F9-36DA5BB12092}"/>
              </a:ext>
            </a:extLst>
          </p:cNvPr>
          <p:cNvSpPr/>
          <p:nvPr/>
        </p:nvSpPr>
        <p:spPr>
          <a:xfrm>
            <a:off x="6883400" y="0"/>
            <a:ext cx="5308600" cy="6858000"/>
          </a:xfrm>
          <a:prstGeom prst="rect">
            <a:avLst/>
          </a:pr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428616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C73B89-BF5E-E1D6-BBAF-27ED9A0A484E}"/>
              </a:ext>
            </a:extLst>
          </p:cNvPr>
          <p:cNvCxnSpPr>
            <a:cxnSpLocks/>
          </p:cNvCxnSpPr>
          <p:nvPr/>
        </p:nvCxnSpPr>
        <p:spPr>
          <a:xfrm>
            <a:off x="1025431" y="4247377"/>
            <a:ext cx="185746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3A1937-7598-BF97-48B2-8736FBE23091}"/>
              </a:ext>
            </a:extLst>
          </p:cNvPr>
          <p:cNvSpPr txBox="1"/>
          <p:nvPr/>
        </p:nvSpPr>
        <p:spPr>
          <a:xfrm>
            <a:off x="923831" y="2422678"/>
            <a:ext cx="5616669" cy="3323987"/>
          </a:xfrm>
          <a:prstGeom prst="rect">
            <a:avLst/>
          </a:prstGeom>
          <a:noFill/>
        </p:spPr>
        <p:txBody>
          <a:bodyPr wrap="square">
            <a:spAutoFit/>
          </a:bodyPr>
          <a:lstStyle/>
          <a:p>
            <a:r>
              <a:rPr lang="en-US" sz="3000">
                <a:solidFill>
                  <a:srgbClr val="002157"/>
                </a:solidFill>
              </a:rPr>
              <a:t>When requested by the multi-stakeholder group, oil, gas and mining companies are encouraged to disclose </a:t>
            </a:r>
            <a:r>
              <a:rPr lang="en-US" sz="3000" b="1">
                <a:solidFill>
                  <a:srgbClr val="0090BF"/>
                </a:solidFill>
              </a:rPr>
              <a:t>projected project production levels</a:t>
            </a:r>
            <a:r>
              <a:rPr lang="en-US" sz="3000">
                <a:solidFill>
                  <a:srgbClr val="002157"/>
                </a:solidFill>
              </a:rPr>
              <a:t>, and estimated timelines related to </a:t>
            </a:r>
            <a:r>
              <a:rPr lang="en-US" sz="3000" b="1">
                <a:solidFill>
                  <a:srgbClr val="0090BF"/>
                </a:solidFill>
              </a:rPr>
              <a:t>cost recovery</a:t>
            </a:r>
            <a:r>
              <a:rPr lang="en-US" sz="3000">
                <a:solidFill>
                  <a:srgbClr val="002157"/>
                </a:solidFill>
              </a:rPr>
              <a:t>. </a:t>
            </a: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p:txBody>
          <a:bodyPr>
            <a:normAutofit fontScale="85000" lnSpcReduction="10000"/>
          </a:bodyPr>
          <a:lstStyle/>
          <a:p>
            <a:r>
              <a:rPr lang="en-US">
                <a:solidFill>
                  <a:schemeClr val="bg1"/>
                </a:solidFill>
                <a:latin typeface="Franklin Gothic Medium" panose="020B0603020102020204" pitchFamily="34" charset="0"/>
              </a:rPr>
              <a:t>PUBLIC FINANCE RISKS AND ECONOMIC VULNERABILITIES</a:t>
            </a:r>
          </a:p>
        </p:txBody>
      </p:sp>
      <p:pic>
        <p:nvPicPr>
          <p:cNvPr id="7" name="Picture Placeholder 6" descr="A stack of coins falling from a domino effect&#10;&#10;Description automatically generated">
            <a:extLst>
              <a:ext uri="{FF2B5EF4-FFF2-40B4-BE49-F238E27FC236}">
                <a16:creationId xmlns:a16="http://schemas.microsoft.com/office/drawing/2014/main" id="{E720EA90-5E6E-06CC-6249-57DE9B9BEEF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CD2D73FE-17DC-2526-E6C0-7FE615E6E317}"/>
              </a:ext>
            </a:extLst>
          </p:cNvPr>
          <p:cNvSpPr/>
          <p:nvPr/>
        </p:nvSpPr>
        <p:spPr>
          <a:xfrm>
            <a:off x="0" y="1388169"/>
            <a:ext cx="47752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5A87446C-9518-0D97-0118-6F584D7FE946}"/>
              </a:ext>
            </a:extLst>
          </p:cNvPr>
          <p:cNvSpPr txBox="1"/>
          <p:nvPr/>
        </p:nvSpPr>
        <p:spPr>
          <a:xfrm>
            <a:off x="923831" y="1480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5</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3</a:t>
            </a:r>
            <a:r>
              <a:rPr lang="en-NO" sz="2800">
                <a:solidFill>
                  <a:srgbClr val="FFFFFF"/>
                </a:solidFill>
                <a:latin typeface="Franklin Gothic Medium" panose="020B0603020102020204" pitchFamily="34" charset="0"/>
              </a:rPr>
              <a:t>(c) </a:t>
            </a:r>
          </a:p>
        </p:txBody>
      </p:sp>
      <p:sp>
        <p:nvSpPr>
          <p:cNvPr id="2" name="Rectangle 1">
            <a:extLst>
              <a:ext uri="{FF2B5EF4-FFF2-40B4-BE49-F238E27FC236}">
                <a16:creationId xmlns:a16="http://schemas.microsoft.com/office/drawing/2014/main" id="{28F555C7-3C0B-E111-CA01-A9AB748FE7F9}"/>
              </a:ext>
            </a:extLst>
          </p:cNvPr>
          <p:cNvSpPr/>
          <p:nvPr/>
        </p:nvSpPr>
        <p:spPr>
          <a:xfrm>
            <a:off x="6883400" y="0"/>
            <a:ext cx="5308600" cy="6858000"/>
          </a:xfrm>
          <a:prstGeom prst="rect">
            <a:avLst/>
          </a:pr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309390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C73B89-BF5E-E1D6-BBAF-27ED9A0A484E}"/>
              </a:ext>
            </a:extLst>
          </p:cNvPr>
          <p:cNvCxnSpPr>
            <a:cxnSpLocks/>
          </p:cNvCxnSpPr>
          <p:nvPr/>
        </p:nvCxnSpPr>
        <p:spPr>
          <a:xfrm>
            <a:off x="1025431" y="3218677"/>
            <a:ext cx="161616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3A1937-7598-BF97-48B2-8736FBE23091}"/>
              </a:ext>
            </a:extLst>
          </p:cNvPr>
          <p:cNvSpPr txBox="1"/>
          <p:nvPr/>
        </p:nvSpPr>
        <p:spPr>
          <a:xfrm>
            <a:off x="923831" y="2422678"/>
            <a:ext cx="5616669" cy="3693319"/>
          </a:xfrm>
          <a:prstGeom prst="rect">
            <a:avLst/>
          </a:prstGeom>
          <a:noFill/>
        </p:spPr>
        <p:txBody>
          <a:bodyPr wrap="square">
            <a:spAutoFit/>
          </a:bodyPr>
          <a:lstStyle/>
          <a:p>
            <a:r>
              <a:rPr lang="en-US" sz="2600">
                <a:solidFill>
                  <a:srgbClr val="002157"/>
                </a:solidFill>
              </a:rPr>
              <a:t>Where applicable, SOEs are encouraged to disclose: </a:t>
            </a:r>
            <a:br>
              <a:rPr lang="en-US" sz="2600">
                <a:solidFill>
                  <a:srgbClr val="002157"/>
                </a:solidFill>
              </a:rPr>
            </a:br>
            <a:endParaRPr lang="en-US" sz="2600">
              <a:solidFill>
                <a:srgbClr val="002157"/>
              </a:solidFill>
            </a:endParaRPr>
          </a:p>
          <a:p>
            <a:pPr marL="457200" indent="-457200">
              <a:buClr>
                <a:srgbClr val="002157"/>
              </a:buClr>
              <a:buFont typeface="Wingdings" pitchFamily="2" charset="2"/>
              <a:buChar char="§"/>
            </a:pPr>
            <a:r>
              <a:rPr lang="en-US" sz="2600" b="1">
                <a:solidFill>
                  <a:srgbClr val="0090BF"/>
                </a:solidFill>
              </a:rPr>
              <a:t>Investments</a:t>
            </a:r>
            <a:r>
              <a:rPr lang="en-US" sz="2600">
                <a:solidFill>
                  <a:srgbClr val="002157"/>
                </a:solidFill>
              </a:rPr>
              <a:t> in the extractive industries (including assets and liabilities)</a:t>
            </a:r>
          </a:p>
          <a:p>
            <a:pPr marL="457200" indent="-457200">
              <a:buFont typeface="Wingdings" pitchFamily="2" charset="2"/>
              <a:buChar char="§"/>
            </a:pPr>
            <a:r>
              <a:rPr lang="en-US" sz="2600">
                <a:solidFill>
                  <a:srgbClr val="002157"/>
                </a:solidFill>
              </a:rPr>
              <a:t>How their </a:t>
            </a:r>
            <a:r>
              <a:rPr lang="en-US" sz="2600" b="1">
                <a:solidFill>
                  <a:srgbClr val="0090BF"/>
                </a:solidFill>
              </a:rPr>
              <a:t>investment decisions </a:t>
            </a:r>
            <a:r>
              <a:rPr lang="en-US" sz="2600">
                <a:solidFill>
                  <a:srgbClr val="002157"/>
                </a:solidFill>
              </a:rPr>
              <a:t>are </a:t>
            </a:r>
            <a:r>
              <a:rPr lang="en-US" sz="2600" b="1">
                <a:solidFill>
                  <a:srgbClr val="0090BF"/>
                </a:solidFill>
              </a:rPr>
              <a:t>aligned with energy transition </a:t>
            </a:r>
            <a:r>
              <a:rPr lang="en-US" sz="2600">
                <a:solidFill>
                  <a:srgbClr val="002157"/>
                </a:solidFill>
              </a:rPr>
              <a:t>and climate risk considerations</a:t>
            </a: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p:txBody>
          <a:bodyPr>
            <a:normAutofit fontScale="85000" lnSpcReduction="10000"/>
          </a:bodyPr>
          <a:lstStyle/>
          <a:p>
            <a:r>
              <a:rPr lang="en-US">
                <a:solidFill>
                  <a:schemeClr val="bg1"/>
                </a:solidFill>
                <a:latin typeface="Franklin Gothic Medium" panose="020B0603020102020204" pitchFamily="34" charset="0"/>
              </a:rPr>
              <a:t>PUBLIC FINANCE RISKS AND ECONOMIC VULNERABILITIES</a:t>
            </a:r>
          </a:p>
        </p:txBody>
      </p:sp>
      <p:pic>
        <p:nvPicPr>
          <p:cNvPr id="7" name="Picture Placeholder 6" descr="A stack of coins falling from a domino effect&#10;&#10;Description automatically generated">
            <a:extLst>
              <a:ext uri="{FF2B5EF4-FFF2-40B4-BE49-F238E27FC236}">
                <a16:creationId xmlns:a16="http://schemas.microsoft.com/office/drawing/2014/main" id="{E720EA90-5E6E-06CC-6249-57DE9B9BEEF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CD2D73FE-17DC-2526-E6C0-7FE615E6E317}"/>
              </a:ext>
            </a:extLst>
          </p:cNvPr>
          <p:cNvSpPr/>
          <p:nvPr/>
        </p:nvSpPr>
        <p:spPr>
          <a:xfrm>
            <a:off x="0" y="1388169"/>
            <a:ext cx="47752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5A87446C-9518-0D97-0118-6F584D7FE946}"/>
              </a:ext>
            </a:extLst>
          </p:cNvPr>
          <p:cNvSpPr txBox="1"/>
          <p:nvPr/>
        </p:nvSpPr>
        <p:spPr>
          <a:xfrm>
            <a:off x="923831" y="1480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2.6</a:t>
            </a:r>
            <a:r>
              <a:rPr lang="en-NO" sz="2800">
                <a:solidFill>
                  <a:srgbClr val="FFFFFF"/>
                </a:solidFill>
                <a:latin typeface="Franklin Gothic Medium" panose="020B0603020102020204" pitchFamily="34" charset="0"/>
              </a:rPr>
              <a:t>(d) </a:t>
            </a:r>
          </a:p>
        </p:txBody>
      </p:sp>
      <p:sp>
        <p:nvSpPr>
          <p:cNvPr id="2" name="Rectangle 1">
            <a:extLst>
              <a:ext uri="{FF2B5EF4-FFF2-40B4-BE49-F238E27FC236}">
                <a16:creationId xmlns:a16="http://schemas.microsoft.com/office/drawing/2014/main" id="{D8C92907-8562-88CC-7EC5-F8490DC949E2}"/>
              </a:ext>
            </a:extLst>
          </p:cNvPr>
          <p:cNvSpPr/>
          <p:nvPr/>
        </p:nvSpPr>
        <p:spPr>
          <a:xfrm>
            <a:off x="6883400" y="0"/>
            <a:ext cx="5308600" cy="6858000"/>
          </a:xfrm>
          <a:prstGeom prst="rect">
            <a:avLst/>
          </a:pr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771659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6374332" cy="671512"/>
          </a:xfrm>
        </p:spPr>
        <p:txBody>
          <a:bodyPr>
            <a:noAutofit/>
          </a:bodyPr>
          <a:lstStyle/>
          <a:p>
            <a:r>
              <a:rPr lang="en-GB" sz="4000"/>
              <a:t>How is the energy transition impacting the energy and mining sectors?</a:t>
            </a:r>
            <a:br>
              <a:rPr lang="en-GB" sz="4000"/>
            </a:br>
            <a:endParaRPr lang="en-NO"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206256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12800" y="477087"/>
            <a:ext cx="6489700" cy="369332"/>
          </a:xfrm>
          <a:prstGeom prst="rect">
            <a:avLst/>
          </a:prstGeom>
          <a:noFill/>
        </p:spPr>
        <p:txBody>
          <a:bodyPr wrap="square" lIns="180000" rtlCol="0">
            <a:spAutoFit/>
          </a:bodyPr>
          <a:lstStyle/>
          <a:p>
            <a:r>
              <a:rPr lang="en-US">
                <a:solidFill>
                  <a:schemeClr val="bg1"/>
                </a:solidFill>
                <a:latin typeface="Franklin Gothic Medium" panose="020B0603020102020204" pitchFamily="34" charset="0"/>
              </a:rPr>
              <a:t>PUBLIC FINANCE RISKS AND ECONOMIC VULNERABILITIES</a:t>
            </a:r>
          </a:p>
        </p:txBody>
      </p:sp>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solidFill>
                  <a:schemeClr val="tx2"/>
                </a:solidFill>
              </a:rPr>
              <a:t>Mauritania</a:t>
            </a:r>
          </a:p>
        </p:txBody>
      </p:sp>
      <p:pic>
        <p:nvPicPr>
          <p:cNvPr id="9" name="Picture 8" descr="A blue outline of a state&#10;&#10;Description automatically generated">
            <a:extLst>
              <a:ext uri="{FF2B5EF4-FFF2-40B4-BE49-F238E27FC236}">
                <a16:creationId xmlns:a16="http://schemas.microsoft.com/office/drawing/2014/main" id="{EC44D084-2828-7B3F-A8D4-2E0144FF504D}"/>
              </a:ext>
            </a:extLst>
          </p:cNvPr>
          <p:cNvPicPr>
            <a:picLocks noChangeAspect="1"/>
          </p:cNvPicPr>
          <p:nvPr/>
        </p:nvPicPr>
        <p:blipFill>
          <a:blip r:embed="rId3"/>
          <a:stretch>
            <a:fillRect/>
          </a:stretch>
        </p:blipFill>
        <p:spPr>
          <a:xfrm>
            <a:off x="7782204" y="1257299"/>
            <a:ext cx="3577669" cy="3577669"/>
          </a:xfrm>
          <a:prstGeom prst="rect">
            <a:avLst/>
          </a:prstGeom>
        </p:spPr>
      </p:pic>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2" y="3654404"/>
            <a:ext cx="8334468" cy="1678581"/>
          </a:xfrm>
        </p:spPr>
        <p:txBody>
          <a:bodyPr>
            <a:no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2800" b="0" i="0" u="none" strike="noStrike" kern="1200" cap="none" spc="0" normalizeH="0" baseline="0" noProof="0">
                <a:ln>
                  <a:noFill/>
                </a:ln>
                <a:solidFill>
                  <a:srgbClr val="132856"/>
                </a:solidFill>
                <a:effectLst/>
                <a:uLnTx/>
                <a:uFillTx/>
                <a:latin typeface="Franklin Gothic Book" panose="020B0503020102020204"/>
                <a:ea typeface="+mn-ea"/>
                <a:cs typeface="+mn-cs"/>
              </a:rPr>
              <a:t>Significant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natural gas </a:t>
            </a:r>
            <a:r>
              <a:rPr kumimoji="0" lang="en-GB" sz="2800" b="0" i="0" u="none" strike="noStrike" kern="1200" cap="none" spc="0" normalizeH="0" baseline="0" noProof="0">
                <a:ln>
                  <a:noFill/>
                </a:ln>
                <a:solidFill>
                  <a:srgbClr val="132856"/>
                </a:solidFill>
                <a:effectLst/>
                <a:uLnTx/>
                <a:uFillTx/>
                <a:latin typeface="Franklin Gothic Book" panose="020B0503020102020204"/>
                <a:ea typeface="+mn-ea"/>
                <a:cs typeface="+mn-cs"/>
              </a:rPr>
              <a:t>and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green hydrogen </a:t>
            </a:r>
            <a:r>
              <a:rPr kumimoji="0" lang="en-GB" sz="2800" b="0" i="0" u="none" strike="noStrike" kern="1200" cap="none" spc="0" normalizeH="0" baseline="0" noProof="0">
                <a:ln>
                  <a:noFill/>
                </a:ln>
                <a:solidFill>
                  <a:srgbClr val="132856"/>
                </a:solidFill>
                <a:effectLst/>
                <a:uLnTx/>
                <a:uFillTx/>
                <a:latin typeface="Franklin Gothic Book" panose="020B0503020102020204"/>
                <a:ea typeface="+mn-ea"/>
                <a:cs typeface="+mn-cs"/>
              </a:rPr>
              <a:t>potential</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2800" b="0" i="0" u="none" strike="noStrike" kern="1200" cap="none" spc="0" normalizeH="0" baseline="0" noProof="0">
                <a:ln>
                  <a:noFill/>
                </a:ln>
                <a:solidFill>
                  <a:srgbClr val="002060"/>
                </a:solidFill>
                <a:effectLst/>
                <a:uLnTx/>
                <a:uFillTx/>
                <a:latin typeface="Franklin Gothic Book" panose="020B0503020102020204"/>
                <a:ea typeface="+mn-ea"/>
                <a:cs typeface="+mn-cs"/>
              </a:rPr>
              <a:t>Assessment of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revenue impacts </a:t>
            </a:r>
            <a:r>
              <a:rPr kumimoji="0" lang="en-GB" sz="2800" b="0" i="0" u="none" strike="noStrike" kern="1200" cap="none" spc="0" normalizeH="0" baseline="0" noProof="0">
                <a:ln>
                  <a:noFill/>
                </a:ln>
                <a:solidFill>
                  <a:srgbClr val="002060"/>
                </a:solidFill>
                <a:effectLst/>
                <a:uLnTx/>
                <a:uFillTx/>
                <a:latin typeface="Franklin Gothic Book" panose="020B0503020102020204"/>
                <a:ea typeface="+mn-ea"/>
                <a:cs typeface="+mn-cs"/>
              </a:rPr>
              <a:t>of different climate and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price scenarios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lang="en-GB">
                <a:solidFill>
                  <a:srgbClr val="002060"/>
                </a:solidFill>
                <a:latin typeface="Franklin Gothic Book" panose="020B0503020102020204"/>
              </a:rPr>
              <a:t>Recommendations to support </a:t>
            </a:r>
            <a:r>
              <a:rPr lang="en-GB" b="1">
                <a:solidFill>
                  <a:srgbClr val="0090BF"/>
                </a:solidFill>
                <a:latin typeface="Franklin Gothic Book" panose="020B0503020102020204"/>
              </a:rPr>
              <a:t>responsible growth</a:t>
            </a:r>
            <a:endPar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91608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12800" y="477087"/>
            <a:ext cx="5071165" cy="646331"/>
          </a:xfrm>
          <a:prstGeom prst="rect">
            <a:avLst/>
          </a:prstGeom>
          <a:noFill/>
        </p:spPr>
        <p:txBody>
          <a:bodyPr wrap="square" lIns="180000" rtlCol="0">
            <a:spAutoFit/>
          </a:bodyPr>
          <a:lstStyle/>
          <a:p>
            <a:r>
              <a:rPr lang="en-US">
                <a:solidFill>
                  <a:schemeClr val="bg1"/>
                </a:solidFill>
                <a:latin typeface="Franklin Gothic Medium" panose="020B0603020102020204" pitchFamily="34" charset="0"/>
              </a:rPr>
              <a:t>PUBLIC FINANCE RISKS AND ECONOMIC VULNERABILITIES</a:t>
            </a:r>
          </a:p>
        </p:txBody>
      </p:sp>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solidFill>
                  <a:schemeClr val="tx2"/>
                </a:solidFill>
              </a:rPr>
              <a:t>Republic of the Congo</a:t>
            </a:r>
          </a:p>
        </p:txBody>
      </p:sp>
      <p:pic>
        <p:nvPicPr>
          <p:cNvPr id="9" name="Picture 8" descr="A blue outline of a country&#10;&#10;Description automatically generated">
            <a:extLst>
              <a:ext uri="{FF2B5EF4-FFF2-40B4-BE49-F238E27FC236}">
                <a16:creationId xmlns:a16="http://schemas.microsoft.com/office/drawing/2014/main" id="{99703916-1517-1E3F-F29B-19886CA7D753}"/>
              </a:ext>
            </a:extLst>
          </p:cNvPr>
          <p:cNvPicPr>
            <a:picLocks noChangeAspect="1"/>
          </p:cNvPicPr>
          <p:nvPr/>
        </p:nvPicPr>
        <p:blipFill>
          <a:blip r:embed="rId3"/>
          <a:stretch>
            <a:fillRect/>
          </a:stretch>
        </p:blipFill>
        <p:spPr>
          <a:xfrm>
            <a:off x="7607851" y="1896169"/>
            <a:ext cx="3669146" cy="3669146"/>
          </a:xfrm>
          <a:prstGeom prst="rect">
            <a:avLst/>
          </a:prstGeom>
        </p:spPr>
      </p:pic>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1" y="3654404"/>
            <a:ext cx="8512269" cy="1678581"/>
          </a:xfrm>
        </p:spPr>
        <p:txBody>
          <a:bodyPr>
            <a:no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lang="en-GB">
                <a:latin typeface="Franklin Gothic Book" panose="020B0503020102020204"/>
              </a:rPr>
              <a:t>Major role for </a:t>
            </a:r>
            <a:r>
              <a:rPr lang="en-GB" b="1">
                <a:solidFill>
                  <a:srgbClr val="0090BF"/>
                </a:solidFill>
                <a:latin typeface="Franklin Gothic Book" panose="020B0503020102020204"/>
              </a:rPr>
              <a:t>oil and gas </a:t>
            </a:r>
            <a:r>
              <a:rPr lang="en-GB">
                <a:latin typeface="Franklin Gothic Book" panose="020B0503020102020204"/>
              </a:rPr>
              <a:t>in government revenues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lang="en-GB">
                <a:solidFill>
                  <a:srgbClr val="002060"/>
                </a:solidFill>
                <a:latin typeface="Franklin Gothic Book" panose="020B0503020102020204"/>
              </a:rPr>
              <a:t>Disclosure of </a:t>
            </a:r>
            <a:r>
              <a:rPr lang="en-GB" b="1">
                <a:solidFill>
                  <a:srgbClr val="0090BF"/>
                </a:solidFill>
                <a:latin typeface="Franklin Gothic Book" panose="020B0503020102020204"/>
              </a:rPr>
              <a:t>production</a:t>
            </a:r>
            <a:r>
              <a:rPr lang="en-GB">
                <a:solidFill>
                  <a:srgbClr val="002060"/>
                </a:solidFill>
                <a:latin typeface="Franklin Gothic Book" panose="020B0503020102020204"/>
              </a:rPr>
              <a:t>, </a:t>
            </a:r>
            <a:r>
              <a:rPr lang="en-GB" b="1">
                <a:solidFill>
                  <a:srgbClr val="0090BF"/>
                </a:solidFill>
                <a:latin typeface="Franklin Gothic Book" panose="020B0503020102020204"/>
              </a:rPr>
              <a:t>sales</a:t>
            </a:r>
            <a:r>
              <a:rPr lang="en-GB">
                <a:solidFill>
                  <a:srgbClr val="002060"/>
                </a:solidFill>
                <a:latin typeface="Franklin Gothic Book" panose="020B0503020102020204"/>
              </a:rPr>
              <a:t> and </a:t>
            </a:r>
            <a:r>
              <a:rPr lang="en-GB" b="1">
                <a:solidFill>
                  <a:srgbClr val="0090BF"/>
                </a:solidFill>
                <a:latin typeface="Franklin Gothic Book" panose="020B0503020102020204"/>
              </a:rPr>
              <a:t>cost data </a:t>
            </a:r>
            <a:r>
              <a:rPr lang="en-GB">
                <a:solidFill>
                  <a:srgbClr val="002060"/>
                </a:solidFill>
                <a:latin typeface="Franklin Gothic Book" panose="020B0503020102020204"/>
              </a:rPr>
              <a:t>and </a:t>
            </a:r>
            <a:r>
              <a:rPr lang="en-GB" b="1">
                <a:solidFill>
                  <a:srgbClr val="0090BF"/>
                </a:solidFill>
                <a:latin typeface="Franklin Gothic Book" panose="020B0503020102020204"/>
              </a:rPr>
              <a:t>contracts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2800" b="0" i="0" u="none" strike="noStrike" kern="1200" cap="none" spc="0" normalizeH="0" baseline="0" noProof="0">
                <a:ln>
                  <a:noFill/>
                </a:ln>
                <a:solidFill>
                  <a:srgbClr val="002060"/>
                </a:solidFill>
                <a:effectLst/>
                <a:uLnTx/>
                <a:uFillTx/>
                <a:latin typeface="Franklin Gothic Book" panose="020B0503020102020204"/>
                <a:ea typeface="+mn-ea"/>
                <a:cs typeface="+mn-cs"/>
              </a:rPr>
              <a:t>Analysis of </a:t>
            </a:r>
            <a:r>
              <a:rPr kumimoji="0" lang="en-GB" sz="2800" i="0" u="none" strike="noStrike" kern="1200" cap="none" spc="0" normalizeH="0" baseline="0" noProof="0">
                <a:ln>
                  <a:noFill/>
                </a:ln>
                <a:solidFill>
                  <a:srgbClr val="002060"/>
                </a:solidFill>
                <a:effectLst/>
                <a:uLnTx/>
                <a:uFillTx/>
                <a:latin typeface="Franklin Gothic Book" panose="020B0503020102020204"/>
                <a:ea typeface="+mn-ea"/>
                <a:cs typeface="+mn-cs"/>
              </a:rPr>
              <a:t>p</a:t>
            </a:r>
            <a:r>
              <a:rPr lang="en-GB" err="1">
                <a:solidFill>
                  <a:srgbClr val="002060"/>
                </a:solidFill>
                <a:latin typeface="Franklin Gothic Book" panose="020B0503020102020204"/>
              </a:rPr>
              <a:t>ast</a:t>
            </a:r>
            <a:r>
              <a:rPr lang="en-GB">
                <a:solidFill>
                  <a:srgbClr val="002060"/>
                </a:solidFill>
                <a:latin typeface="Franklin Gothic Book" panose="020B0503020102020204"/>
              </a:rPr>
              <a:t> trends and </a:t>
            </a:r>
            <a:r>
              <a:rPr lang="en-GB" b="1">
                <a:solidFill>
                  <a:srgbClr val="0090BF"/>
                </a:solidFill>
                <a:latin typeface="Franklin Gothic Book" panose="020B0503020102020204"/>
              </a:rPr>
              <a:t>future revenue potential</a:t>
            </a:r>
            <a:endPar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67814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10" name="Picture 9" descr="A white outline of a map&#10;&#10;Description automatically generated">
            <a:extLst>
              <a:ext uri="{FF2B5EF4-FFF2-40B4-BE49-F238E27FC236}">
                <a16:creationId xmlns:a16="http://schemas.microsoft.com/office/drawing/2014/main" id="{22DDFF5D-B492-BEAA-CB2A-C2905E9DE8CA}"/>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8297699" y="1482270"/>
            <a:ext cx="2902280" cy="4235760"/>
          </a:xfrm>
          <a:prstGeom prst="rect">
            <a:avLst/>
          </a:prstGeom>
        </p:spPr>
      </p:pic>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12800" y="477087"/>
            <a:ext cx="5071165" cy="646331"/>
          </a:xfrm>
          <a:prstGeom prst="rect">
            <a:avLst/>
          </a:prstGeom>
          <a:noFill/>
        </p:spPr>
        <p:txBody>
          <a:bodyPr wrap="square" lIns="180000" rtlCol="0">
            <a:spAutoFit/>
          </a:bodyPr>
          <a:lstStyle/>
          <a:p>
            <a:r>
              <a:rPr lang="en-US">
                <a:solidFill>
                  <a:schemeClr val="bg1"/>
                </a:solidFill>
                <a:latin typeface="Franklin Gothic Medium" panose="020B0603020102020204" pitchFamily="34" charset="0"/>
              </a:rPr>
              <a:t>PUBLIC FINANCE RISKS AND ECONOMIC VULNERABILITIES</a:t>
            </a:r>
          </a:p>
        </p:txBody>
      </p:sp>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solidFill>
                  <a:schemeClr val="tx2"/>
                </a:solidFill>
              </a:rPr>
              <a:t>Ghana</a:t>
            </a:r>
          </a:p>
        </p:txBody>
      </p:sp>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1" y="3654404"/>
            <a:ext cx="8512269" cy="1678581"/>
          </a:xfrm>
        </p:spPr>
        <p:txBody>
          <a:bodyPr>
            <a:no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lang="en-GB">
                <a:latin typeface="Franklin Gothic Book" panose="020B0503020102020204"/>
              </a:rPr>
              <a:t>Mapping of </a:t>
            </a:r>
            <a:r>
              <a:rPr lang="en-GB" b="1">
                <a:solidFill>
                  <a:srgbClr val="0090BF"/>
                </a:solidFill>
                <a:latin typeface="Franklin Gothic Book" panose="020B0503020102020204"/>
              </a:rPr>
              <a:t>socio-economic opportunities </a:t>
            </a:r>
            <a:r>
              <a:rPr lang="en-GB">
                <a:latin typeface="Franklin Gothic Book" panose="020B0503020102020204"/>
              </a:rPr>
              <a:t>related to transition minerals</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lang="en-GB">
                <a:solidFill>
                  <a:srgbClr val="002060"/>
                </a:solidFill>
                <a:latin typeface="Franklin Gothic Book" panose="020B0503020102020204"/>
              </a:rPr>
              <a:t>Recommendations for </a:t>
            </a:r>
            <a:r>
              <a:rPr lang="en-GB" b="1">
                <a:solidFill>
                  <a:srgbClr val="0090BF"/>
                </a:solidFill>
                <a:latin typeface="Franklin Gothic Book" panose="020B0503020102020204"/>
              </a:rPr>
              <a:t>strengthening governance</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GB" sz="2800" b="0" i="0" u="none" strike="noStrike" kern="1200" cap="none" spc="0" normalizeH="0" baseline="0" noProof="0">
                <a:ln>
                  <a:noFill/>
                </a:ln>
                <a:solidFill>
                  <a:srgbClr val="002060"/>
                </a:solidFill>
                <a:effectLst/>
                <a:uLnTx/>
                <a:uFillTx/>
                <a:latin typeface="Franklin Gothic Book" panose="020B0503020102020204"/>
                <a:ea typeface="+mn-ea"/>
                <a:cs typeface="+mn-cs"/>
              </a:rPr>
              <a:t>Findings have informed Ghana’s </a:t>
            </a:r>
            <a:r>
              <a:rPr kumimoji="0" lang="en-GB" sz="2800" b="1" i="0" u="none" strike="noStrike" kern="1200" cap="none" spc="0" normalizeH="0" baseline="0" noProof="0">
                <a:ln>
                  <a:noFill/>
                </a:ln>
                <a:solidFill>
                  <a:srgbClr val="0090BF"/>
                </a:solidFill>
                <a:effectLst/>
                <a:uLnTx/>
                <a:uFillTx/>
                <a:latin typeface="Franklin Gothic Book" panose="020B0503020102020204"/>
                <a:ea typeface="+mn-ea"/>
                <a:cs typeface="+mn-cs"/>
              </a:rPr>
              <a:t>National Energy Transition Framework</a:t>
            </a:r>
          </a:p>
        </p:txBody>
      </p:sp>
    </p:spTree>
    <p:extLst>
      <p:ext uri="{BB962C8B-B14F-4D97-AF65-F5344CB8AC3E}">
        <p14:creationId xmlns:p14="http://schemas.microsoft.com/office/powerpoint/2010/main" val="813181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69034A-3DF1-E946-F264-4317D4AA99AA}"/>
              </a:ext>
            </a:extLst>
          </p:cNvPr>
          <p:cNvSpPr>
            <a:spLocks noGrp="1"/>
          </p:cNvSpPr>
          <p:nvPr>
            <p:ph type="body" sz="quarter" idx="11"/>
          </p:nvPr>
        </p:nvSpPr>
        <p:spPr/>
        <p:txBody>
          <a:bodyPr/>
          <a:lstStyle/>
          <a:p>
            <a:r>
              <a:rPr lang="en-NO"/>
              <a:t>Advancing anti-corruption efforts</a:t>
            </a:r>
          </a:p>
        </p:txBody>
      </p:sp>
      <p:sp>
        <p:nvSpPr>
          <p:cNvPr id="3" name="Text Placeholder 2">
            <a:extLst>
              <a:ext uri="{FF2B5EF4-FFF2-40B4-BE49-F238E27FC236}">
                <a16:creationId xmlns:a16="http://schemas.microsoft.com/office/drawing/2014/main" id="{21E09BA0-DCE3-9C54-58A1-69510ED13392}"/>
              </a:ext>
            </a:extLst>
          </p:cNvPr>
          <p:cNvSpPr>
            <a:spLocks noGrp="1"/>
          </p:cNvSpPr>
          <p:nvPr>
            <p:ph type="body" sz="quarter" idx="10"/>
          </p:nvPr>
        </p:nvSpPr>
        <p:spPr/>
        <p:txBody>
          <a:bodyPr/>
          <a:lstStyle/>
          <a:p>
            <a:r>
              <a:rPr lang="en-GB"/>
              <a:t>K</a:t>
            </a:r>
            <a:r>
              <a:rPr lang="en-NO"/>
              <a:t>EY ASPECT</a:t>
            </a:r>
          </a:p>
        </p:txBody>
      </p:sp>
      <p:pic>
        <p:nvPicPr>
          <p:cNvPr id="10" name="Picture Placeholder 9" descr="A group of people's faces with a red head in the middle&#10;&#10;Description automatically generated">
            <a:extLst>
              <a:ext uri="{FF2B5EF4-FFF2-40B4-BE49-F238E27FC236}">
                <a16:creationId xmlns:a16="http://schemas.microsoft.com/office/drawing/2014/main" id="{40A05C20-663F-BC40-10A1-8E882104843E}"/>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F124EF16-4EE0-8FBF-B896-B20373D81B60}"/>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63540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7955-E633-6E55-DF43-9EDB85917480}"/>
              </a:ext>
            </a:extLst>
          </p:cNvPr>
          <p:cNvSpPr>
            <a:spLocks noGrp="1"/>
          </p:cNvSpPr>
          <p:nvPr>
            <p:ph type="title"/>
          </p:nvPr>
        </p:nvSpPr>
        <p:spPr/>
        <p:txBody>
          <a:bodyPr/>
          <a:lstStyle/>
          <a:p>
            <a:r>
              <a:rPr lang="en-NO"/>
              <a:t>Summary</a:t>
            </a:r>
          </a:p>
        </p:txBody>
      </p:sp>
      <p:sp>
        <p:nvSpPr>
          <p:cNvPr id="3" name="Content Placeholder 2">
            <a:extLst>
              <a:ext uri="{FF2B5EF4-FFF2-40B4-BE49-F238E27FC236}">
                <a16:creationId xmlns:a16="http://schemas.microsoft.com/office/drawing/2014/main" id="{38E3352C-42D7-2A35-FF11-D3BF19861D2D}"/>
              </a:ext>
            </a:extLst>
          </p:cNvPr>
          <p:cNvSpPr>
            <a:spLocks noGrp="1"/>
          </p:cNvSpPr>
          <p:nvPr>
            <p:ph idx="1"/>
          </p:nvPr>
        </p:nvSpPr>
        <p:spPr>
          <a:xfrm>
            <a:off x="642813" y="2019792"/>
            <a:ext cx="5704648" cy="4152408"/>
          </a:xfrm>
        </p:spPr>
        <p:txBody>
          <a:bodyPr>
            <a:normAutofit/>
          </a:bodyPr>
          <a:lstStyle/>
          <a:p>
            <a:r>
              <a:rPr lang="en-GB" sz="3000"/>
              <a:t>The energy transition is </a:t>
            </a:r>
            <a:r>
              <a:rPr lang="en-GB" sz="3000" b="1">
                <a:solidFill>
                  <a:schemeClr val="accent4"/>
                </a:solidFill>
              </a:rPr>
              <a:t>reshaping corruption risks</a:t>
            </a:r>
          </a:p>
          <a:p>
            <a:r>
              <a:rPr lang="en-GB" sz="3000"/>
              <a:t>Key risk areas are the award and transfer of </a:t>
            </a:r>
            <a:r>
              <a:rPr lang="en-GB" sz="3000" b="1">
                <a:solidFill>
                  <a:schemeClr val="accent4"/>
                </a:solidFill>
              </a:rPr>
              <a:t>licenses</a:t>
            </a:r>
            <a:r>
              <a:rPr lang="en-GB" sz="3000"/>
              <a:t> and </a:t>
            </a:r>
            <a:r>
              <a:rPr lang="en-GB" sz="3000" b="1">
                <a:solidFill>
                  <a:schemeClr val="accent4"/>
                </a:solidFill>
              </a:rPr>
              <a:t>SOE governance</a:t>
            </a:r>
          </a:p>
        </p:txBody>
      </p:sp>
      <p:sp>
        <p:nvSpPr>
          <p:cNvPr id="4" name="Text Placeholder 3">
            <a:extLst>
              <a:ext uri="{FF2B5EF4-FFF2-40B4-BE49-F238E27FC236}">
                <a16:creationId xmlns:a16="http://schemas.microsoft.com/office/drawing/2014/main" id="{CB60686E-A468-E57E-32B3-C919837AEA24}"/>
              </a:ext>
            </a:extLst>
          </p:cNvPr>
          <p:cNvSpPr>
            <a:spLocks noGrp="1"/>
          </p:cNvSpPr>
          <p:nvPr>
            <p:ph type="body" sz="quarter" idx="10"/>
          </p:nvPr>
        </p:nvSpPr>
        <p:spPr/>
        <p:txBody>
          <a:bodyPr/>
          <a:lstStyle/>
          <a:p>
            <a:r>
              <a:rPr lang="en-NO"/>
              <a:t>ANTI-CORRUPTION</a:t>
            </a:r>
          </a:p>
        </p:txBody>
      </p:sp>
      <p:pic>
        <p:nvPicPr>
          <p:cNvPr id="12" name="Picture Placeholder 11" descr="A group of people's faces with a red head in the middle&#10;&#10;Description automatically generated">
            <a:extLst>
              <a:ext uri="{FF2B5EF4-FFF2-40B4-BE49-F238E27FC236}">
                <a16:creationId xmlns:a16="http://schemas.microsoft.com/office/drawing/2014/main" id="{133D658E-5A4C-4338-C55E-DB19450455BD}"/>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9A75C176-B725-C4C2-F6A6-FB16504154A6}"/>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05687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7955-E633-6E55-DF43-9EDB85917480}"/>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38E3352C-42D7-2A35-FF11-D3BF19861D2D}"/>
              </a:ext>
            </a:extLst>
          </p:cNvPr>
          <p:cNvSpPr>
            <a:spLocks noGrp="1"/>
          </p:cNvSpPr>
          <p:nvPr>
            <p:ph idx="1"/>
          </p:nvPr>
        </p:nvSpPr>
        <p:spPr>
          <a:xfrm>
            <a:off x="642813" y="2019792"/>
            <a:ext cx="5704648" cy="4152408"/>
          </a:xfrm>
        </p:spPr>
        <p:txBody>
          <a:bodyPr>
            <a:normAutofit/>
          </a:bodyPr>
          <a:lstStyle/>
          <a:p>
            <a:r>
              <a:rPr lang="en-GB" sz="3200"/>
              <a:t>Identify and </a:t>
            </a:r>
            <a:r>
              <a:rPr lang="en-GB" sz="3200" b="1">
                <a:solidFill>
                  <a:schemeClr val="accent4"/>
                </a:solidFill>
              </a:rPr>
              <a:t>mitigate corruption risks </a:t>
            </a:r>
            <a:r>
              <a:rPr lang="en-GB" sz="3200"/>
              <a:t>in license and contract awards</a:t>
            </a:r>
          </a:p>
          <a:p>
            <a:r>
              <a:rPr lang="en-GB" sz="3200"/>
              <a:t>Strengthen </a:t>
            </a:r>
            <a:r>
              <a:rPr lang="en-GB" sz="3200" b="1">
                <a:solidFill>
                  <a:schemeClr val="accent4"/>
                </a:solidFill>
              </a:rPr>
              <a:t>SOE governance </a:t>
            </a:r>
          </a:p>
        </p:txBody>
      </p:sp>
      <p:sp>
        <p:nvSpPr>
          <p:cNvPr id="4" name="Text Placeholder 3">
            <a:extLst>
              <a:ext uri="{FF2B5EF4-FFF2-40B4-BE49-F238E27FC236}">
                <a16:creationId xmlns:a16="http://schemas.microsoft.com/office/drawing/2014/main" id="{CB60686E-A468-E57E-32B3-C919837AEA24}"/>
              </a:ext>
            </a:extLst>
          </p:cNvPr>
          <p:cNvSpPr>
            <a:spLocks noGrp="1"/>
          </p:cNvSpPr>
          <p:nvPr>
            <p:ph type="body" sz="quarter" idx="10"/>
          </p:nvPr>
        </p:nvSpPr>
        <p:spPr/>
        <p:txBody>
          <a:bodyPr/>
          <a:lstStyle/>
          <a:p>
            <a:r>
              <a:rPr lang="en-NO"/>
              <a:t>ANTI-CORRUPTION</a:t>
            </a:r>
          </a:p>
        </p:txBody>
      </p:sp>
      <p:pic>
        <p:nvPicPr>
          <p:cNvPr id="12" name="Picture Placeholder 11" descr="A group of people's faces with a red head in the middle&#10;&#10;Description automatically generated">
            <a:extLst>
              <a:ext uri="{FF2B5EF4-FFF2-40B4-BE49-F238E27FC236}">
                <a16:creationId xmlns:a16="http://schemas.microsoft.com/office/drawing/2014/main" id="{133D658E-5A4C-4338-C55E-DB19450455BD}"/>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21FABA6B-2BE1-31B2-603E-AE16F5FE0A0C}"/>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055677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2E5D742-7CEB-C90E-38F3-BE8E7FAA66E8}"/>
              </a:ext>
            </a:extLst>
          </p:cNvPr>
          <p:cNvCxnSpPr>
            <a:cxnSpLocks/>
          </p:cNvCxnSpPr>
          <p:nvPr/>
        </p:nvCxnSpPr>
        <p:spPr>
          <a:xfrm>
            <a:off x="1823682" y="3784111"/>
            <a:ext cx="75441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30D3E8-8C90-D325-E307-AA21244A0FEF}"/>
              </a:ext>
            </a:extLst>
          </p:cNvPr>
          <p:cNvSpPr txBox="1"/>
          <p:nvPr/>
        </p:nvSpPr>
        <p:spPr>
          <a:xfrm>
            <a:off x="923831" y="2511578"/>
            <a:ext cx="5172169" cy="3970318"/>
          </a:xfrm>
          <a:prstGeom prst="rect">
            <a:avLst/>
          </a:prstGeom>
          <a:noFill/>
        </p:spPr>
        <p:txBody>
          <a:bodyPr wrap="square">
            <a:spAutoFit/>
          </a:bodyPr>
          <a:lstStyle/>
          <a:p>
            <a:r>
              <a:rPr lang="en-US" sz="2800">
                <a:solidFill>
                  <a:srgbClr val="002157"/>
                </a:solidFill>
              </a:rPr>
              <a:t>Where governments use </a:t>
            </a:r>
            <a:r>
              <a:rPr lang="en-US" sz="2800" b="1">
                <a:solidFill>
                  <a:schemeClr val="accent4"/>
                </a:solidFill>
              </a:rPr>
              <a:t>“fast-tracked” awards processes</a:t>
            </a:r>
            <a:r>
              <a:rPr lang="en-US" sz="2800">
                <a:solidFill>
                  <a:srgbClr val="002157"/>
                </a:solidFill>
              </a:rPr>
              <a:t>, the MSG must clearly document the </a:t>
            </a:r>
            <a:r>
              <a:rPr lang="en-US" sz="2800" b="1">
                <a:solidFill>
                  <a:schemeClr val="accent4"/>
                </a:solidFill>
              </a:rPr>
              <a:t>rationale</a:t>
            </a:r>
            <a:r>
              <a:rPr lang="en-US" sz="2800">
                <a:solidFill>
                  <a:srgbClr val="002157"/>
                </a:solidFill>
              </a:rPr>
              <a:t> for this choice; the </a:t>
            </a:r>
            <a:r>
              <a:rPr lang="en-US" sz="2800" b="1">
                <a:solidFill>
                  <a:schemeClr val="accent4"/>
                </a:solidFill>
              </a:rPr>
              <a:t>processes</a:t>
            </a:r>
            <a:r>
              <a:rPr lang="en-US" sz="2800">
                <a:solidFill>
                  <a:srgbClr val="002157"/>
                </a:solidFill>
              </a:rPr>
              <a:t> to which this applied; the </a:t>
            </a:r>
            <a:r>
              <a:rPr lang="en-US" sz="2800" b="1">
                <a:solidFill>
                  <a:schemeClr val="accent4"/>
                </a:solidFill>
              </a:rPr>
              <a:t>procedures and criteria </a:t>
            </a:r>
            <a:r>
              <a:rPr lang="en-US" sz="2800">
                <a:solidFill>
                  <a:srgbClr val="002157"/>
                </a:solidFill>
              </a:rPr>
              <a:t>used; the institutions involved; and the outcomes of the processes. </a:t>
            </a:r>
          </a:p>
        </p:txBody>
      </p:sp>
      <p:sp>
        <p:nvSpPr>
          <p:cNvPr id="4" name="Text Placeholder 3">
            <a:extLst>
              <a:ext uri="{FF2B5EF4-FFF2-40B4-BE49-F238E27FC236}">
                <a16:creationId xmlns:a16="http://schemas.microsoft.com/office/drawing/2014/main" id="{CB60686E-A468-E57E-32B3-C919837AEA24}"/>
              </a:ext>
            </a:extLst>
          </p:cNvPr>
          <p:cNvSpPr>
            <a:spLocks noGrp="1"/>
          </p:cNvSpPr>
          <p:nvPr>
            <p:ph type="body" sz="quarter" idx="10"/>
          </p:nvPr>
        </p:nvSpPr>
        <p:spPr/>
        <p:txBody>
          <a:bodyPr/>
          <a:lstStyle/>
          <a:p>
            <a:r>
              <a:rPr lang="en-NO"/>
              <a:t>ANTI-CORRUPTION</a:t>
            </a:r>
          </a:p>
        </p:txBody>
      </p:sp>
      <p:pic>
        <p:nvPicPr>
          <p:cNvPr id="12" name="Picture Placeholder 11" descr="A group of people's faces with a red head in the middle&#10;&#10;Description automatically generated">
            <a:extLst>
              <a:ext uri="{FF2B5EF4-FFF2-40B4-BE49-F238E27FC236}">
                <a16:creationId xmlns:a16="http://schemas.microsoft.com/office/drawing/2014/main" id="{133D658E-5A4C-4338-C55E-DB19450455BD}"/>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1" name="Rectangle 10">
            <a:extLst>
              <a:ext uri="{FF2B5EF4-FFF2-40B4-BE49-F238E27FC236}">
                <a16:creationId xmlns:a16="http://schemas.microsoft.com/office/drawing/2014/main" id="{14CF1DFC-2E23-641E-603D-619D1D091593}"/>
              </a:ext>
            </a:extLst>
          </p:cNvPr>
          <p:cNvSpPr/>
          <p:nvPr/>
        </p:nvSpPr>
        <p:spPr>
          <a:xfrm>
            <a:off x="0" y="147706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7932411E-3610-FF14-9B28-1C613BE17082}"/>
              </a:ext>
            </a:extLst>
          </p:cNvPr>
          <p:cNvSpPr txBox="1"/>
          <p:nvPr/>
        </p:nvSpPr>
        <p:spPr>
          <a:xfrm>
            <a:off x="923831" y="15697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2.2</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a</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97600C1E-96B5-349C-672A-B80F3E9249B9}"/>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045747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10" name="TextBox 9">
            <a:extLst>
              <a:ext uri="{FF2B5EF4-FFF2-40B4-BE49-F238E27FC236}">
                <a16:creationId xmlns:a16="http://schemas.microsoft.com/office/drawing/2014/main" id="{AF140EEB-E709-DCFA-63AA-FD65E1712E12}"/>
              </a:ext>
            </a:extLst>
          </p:cNvPr>
          <p:cNvSpPr txBox="1"/>
          <p:nvPr/>
        </p:nvSpPr>
        <p:spPr>
          <a:xfrm>
            <a:off x="812800" y="477087"/>
            <a:ext cx="5071165" cy="369332"/>
          </a:xfrm>
          <a:prstGeom prst="rect">
            <a:avLst/>
          </a:prstGeom>
          <a:noFill/>
        </p:spPr>
        <p:txBody>
          <a:bodyPr wrap="square" lIns="180000" rtlCol="0">
            <a:spAutoFit/>
          </a:bodyPr>
          <a:lstStyle/>
          <a:p>
            <a:r>
              <a:rPr lang="en-GB">
                <a:solidFill>
                  <a:schemeClr val="accent4"/>
                </a:solidFill>
                <a:latin typeface="Franklin Gothic Medium" panose="020B0603020102020204" pitchFamily="34" charset="0"/>
              </a:rPr>
              <a:t>ANTI-CORRUPTION</a:t>
            </a:r>
            <a:endParaRPr lang="en-NO">
              <a:solidFill>
                <a:schemeClr val="accent4"/>
              </a:solidFill>
              <a:latin typeface="Franklin Gothic Medium" panose="020B0603020102020204" pitchFamily="34" charset="0"/>
            </a:endParaRPr>
          </a:p>
        </p:txBody>
      </p:sp>
      <p:pic>
        <p:nvPicPr>
          <p:cNvPr id="8" name="Picture 7" descr="A map of the philippines&#10;&#10;Description automatically generated">
            <a:extLst>
              <a:ext uri="{FF2B5EF4-FFF2-40B4-BE49-F238E27FC236}">
                <a16:creationId xmlns:a16="http://schemas.microsoft.com/office/drawing/2014/main" id="{85DAD7F0-8D94-03BC-DA2C-DE7409A965B8}"/>
              </a:ext>
            </a:extLst>
          </p:cNvPr>
          <p:cNvPicPr>
            <a:picLocks noChangeAspect="1"/>
          </p:cNvPicPr>
          <p:nvPr/>
        </p:nvPicPr>
        <p:blipFill>
          <a:blip r:embed="rId3"/>
          <a:stretch>
            <a:fillRect/>
          </a:stretch>
        </p:blipFill>
        <p:spPr>
          <a:xfrm>
            <a:off x="6847261" y="994401"/>
            <a:ext cx="4869198" cy="4869198"/>
          </a:xfrm>
          <a:prstGeom prst="rect">
            <a:avLst/>
          </a:prstGeom>
        </p:spPr>
      </p:pic>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t>Philippines</a:t>
            </a:r>
            <a:endParaRPr lang="en-GB">
              <a:solidFill>
                <a:schemeClr val="tx2"/>
              </a:solidFill>
            </a:endParaRPr>
          </a:p>
        </p:txBody>
      </p:sp>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2" y="3654404"/>
            <a:ext cx="7420068" cy="1678581"/>
          </a:xfrm>
        </p:spPr>
        <p:txBody>
          <a:bodyPr>
            <a:noAutofit/>
          </a:bodyPr>
          <a:lstStyle/>
          <a:p>
            <a:r>
              <a:rPr lang="en-US" sz="2800"/>
              <a:t>Top </a:t>
            </a:r>
            <a:r>
              <a:rPr lang="en-US" sz="2800" b="1">
                <a:solidFill>
                  <a:schemeClr val="accent4"/>
                </a:solidFill>
              </a:rPr>
              <a:t>nickel</a:t>
            </a:r>
            <a:r>
              <a:rPr lang="en-US" sz="2800"/>
              <a:t> producer, a key transition mineral</a:t>
            </a:r>
          </a:p>
          <a:p>
            <a:r>
              <a:rPr lang="en-US"/>
              <a:t>In-depth investigation of </a:t>
            </a:r>
            <a:r>
              <a:rPr lang="en-US" b="1">
                <a:solidFill>
                  <a:schemeClr val="accent4"/>
                </a:solidFill>
              </a:rPr>
              <a:t>integrity risks </a:t>
            </a:r>
            <a:r>
              <a:rPr lang="en-US"/>
              <a:t>in </a:t>
            </a:r>
            <a:r>
              <a:rPr lang="en-US" b="1">
                <a:solidFill>
                  <a:schemeClr val="accent4"/>
                </a:solidFill>
              </a:rPr>
              <a:t>nickel licensing</a:t>
            </a:r>
          </a:p>
          <a:p>
            <a:r>
              <a:rPr lang="en-US" sz="2800"/>
              <a:t>Development of an </a:t>
            </a:r>
            <a:r>
              <a:rPr lang="en-US" sz="2800" b="1">
                <a:solidFill>
                  <a:schemeClr val="accent4"/>
                </a:solidFill>
              </a:rPr>
              <a:t>action plan </a:t>
            </a:r>
            <a:r>
              <a:rPr lang="en-US" sz="2800"/>
              <a:t>to mitigate risks</a:t>
            </a:r>
          </a:p>
        </p:txBody>
      </p:sp>
    </p:spTree>
    <p:extLst>
      <p:ext uri="{BB962C8B-B14F-4D97-AF65-F5344CB8AC3E}">
        <p14:creationId xmlns:p14="http://schemas.microsoft.com/office/powerpoint/2010/main" val="3251807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F85EB-3B58-E315-4B5B-A2C7295D7615}"/>
              </a:ext>
            </a:extLst>
          </p:cNvPr>
          <p:cNvSpPr/>
          <p:nvPr/>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3" name="Rectangle 2">
            <a:extLst>
              <a:ext uri="{FF2B5EF4-FFF2-40B4-BE49-F238E27FC236}">
                <a16:creationId xmlns:a16="http://schemas.microsoft.com/office/drawing/2014/main" id="{5812C351-6BF9-00B9-70A4-F7FA47A81C9C}"/>
              </a:ext>
            </a:extLst>
          </p:cNvPr>
          <p:cNvSpPr/>
          <p:nvPr/>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BCE437F-DB86-6B23-EE3A-08BD4C9CD686}"/>
              </a:ext>
            </a:extLst>
          </p:cNvPr>
          <p:cNvSpPr txBox="1"/>
          <p:nvPr/>
        </p:nvSpPr>
        <p:spPr>
          <a:xfrm>
            <a:off x="936531" y="1988802"/>
            <a:ext cx="3940269" cy="523220"/>
          </a:xfrm>
          <a:prstGeom prst="rect">
            <a:avLst/>
          </a:prstGeom>
          <a:noFill/>
        </p:spPr>
        <p:txBody>
          <a:bodyPr wrap="square" rtlCol="0">
            <a:spAutoFit/>
          </a:bodyPr>
          <a:lstStyle/>
          <a:p>
            <a:r>
              <a:rPr lang="en-GB" sz="2800">
                <a:solidFill>
                  <a:srgbClr val="FFFFFF"/>
                </a:solidFill>
                <a:latin typeface="Franklin Gothic Medium" panose="020B0603020102020204" pitchFamily="34" charset="0"/>
              </a:rPr>
              <a:t>CASE STUDY</a:t>
            </a:r>
            <a:endParaRPr lang="en-NO" sz="2800">
              <a:solidFill>
                <a:srgbClr val="FFFFFF"/>
              </a:solidFill>
              <a:latin typeface="Franklin Gothic Medium" panose="020B0603020102020204" pitchFamily="34" charset="0"/>
            </a:endParaRPr>
          </a:p>
        </p:txBody>
      </p:sp>
      <p:sp>
        <p:nvSpPr>
          <p:cNvPr id="10" name="TextBox 9">
            <a:extLst>
              <a:ext uri="{FF2B5EF4-FFF2-40B4-BE49-F238E27FC236}">
                <a16:creationId xmlns:a16="http://schemas.microsoft.com/office/drawing/2014/main" id="{AF140EEB-E709-DCFA-63AA-FD65E1712E12}"/>
              </a:ext>
            </a:extLst>
          </p:cNvPr>
          <p:cNvSpPr txBox="1"/>
          <p:nvPr/>
        </p:nvSpPr>
        <p:spPr>
          <a:xfrm>
            <a:off x="812800" y="477087"/>
            <a:ext cx="5071165" cy="369332"/>
          </a:xfrm>
          <a:prstGeom prst="rect">
            <a:avLst/>
          </a:prstGeom>
          <a:noFill/>
        </p:spPr>
        <p:txBody>
          <a:bodyPr wrap="square" lIns="180000" rtlCol="0">
            <a:spAutoFit/>
          </a:bodyPr>
          <a:lstStyle/>
          <a:p>
            <a:r>
              <a:rPr lang="en-GB">
                <a:solidFill>
                  <a:schemeClr val="accent4"/>
                </a:solidFill>
                <a:latin typeface="Franklin Gothic Medium" panose="020B0603020102020204" pitchFamily="34" charset="0"/>
              </a:rPr>
              <a:t>ANTI-CORRUPTION</a:t>
            </a:r>
            <a:endParaRPr lang="en-NO">
              <a:solidFill>
                <a:schemeClr val="accent4"/>
              </a:solidFill>
              <a:latin typeface="Franklin Gothic Medium" panose="020B0603020102020204" pitchFamily="34" charset="0"/>
            </a:endParaRPr>
          </a:p>
        </p:txBody>
      </p:sp>
      <p:sp>
        <p:nvSpPr>
          <p:cNvPr id="6" name="Title 1">
            <a:extLst>
              <a:ext uri="{FF2B5EF4-FFF2-40B4-BE49-F238E27FC236}">
                <a16:creationId xmlns:a16="http://schemas.microsoft.com/office/drawing/2014/main" id="{95469F41-0C8D-C167-DD32-7703A0CBC6CF}"/>
              </a:ext>
            </a:extLst>
          </p:cNvPr>
          <p:cNvSpPr>
            <a:spLocks noGrp="1"/>
          </p:cNvSpPr>
          <p:nvPr>
            <p:ph type="title"/>
          </p:nvPr>
        </p:nvSpPr>
        <p:spPr>
          <a:xfrm>
            <a:off x="936531" y="2891664"/>
            <a:ext cx="10479889" cy="708486"/>
          </a:xfrm>
        </p:spPr>
        <p:txBody>
          <a:bodyPr/>
          <a:lstStyle/>
          <a:p>
            <a:r>
              <a:rPr lang="en-GB"/>
              <a:t>Global anti-corruption expert group</a:t>
            </a:r>
            <a:endParaRPr lang="en-GB">
              <a:solidFill>
                <a:schemeClr val="tx2"/>
              </a:solidFill>
            </a:endParaRPr>
          </a:p>
        </p:txBody>
      </p:sp>
      <p:sp>
        <p:nvSpPr>
          <p:cNvPr id="7" name="Content Placeholder 2">
            <a:extLst>
              <a:ext uri="{FF2B5EF4-FFF2-40B4-BE49-F238E27FC236}">
                <a16:creationId xmlns:a16="http://schemas.microsoft.com/office/drawing/2014/main" id="{6208C404-2CCA-DE8C-1660-1DADC04AA71D}"/>
              </a:ext>
            </a:extLst>
          </p:cNvPr>
          <p:cNvSpPr>
            <a:spLocks noGrp="1"/>
          </p:cNvSpPr>
          <p:nvPr>
            <p:ph idx="1"/>
          </p:nvPr>
        </p:nvSpPr>
        <p:spPr>
          <a:xfrm>
            <a:off x="936532" y="3654404"/>
            <a:ext cx="7420068" cy="1678581"/>
          </a:xfrm>
        </p:spPr>
        <p:txBody>
          <a:bodyPr>
            <a:noAutofit/>
          </a:bodyPr>
          <a:lstStyle/>
          <a:p>
            <a:r>
              <a:rPr lang="en-US" sz="2800"/>
              <a:t>Expert group convened by </a:t>
            </a:r>
            <a:r>
              <a:rPr lang="en-US" b="1">
                <a:solidFill>
                  <a:schemeClr val="accent4"/>
                </a:solidFill>
              </a:rPr>
              <a:t>EITI, NRGI and OECD</a:t>
            </a:r>
          </a:p>
          <a:p>
            <a:r>
              <a:rPr lang="en-US"/>
              <a:t>Call for action to identify and mitigate </a:t>
            </a:r>
            <a:r>
              <a:rPr lang="en-US" b="1">
                <a:solidFill>
                  <a:schemeClr val="accent4"/>
                </a:solidFill>
              </a:rPr>
              <a:t>risks</a:t>
            </a:r>
            <a:r>
              <a:rPr lang="en-US"/>
              <a:t>, strengthen environmental and social </a:t>
            </a:r>
            <a:r>
              <a:rPr lang="en-US" b="1">
                <a:solidFill>
                  <a:schemeClr val="accent4"/>
                </a:solidFill>
              </a:rPr>
              <a:t>safeguards</a:t>
            </a:r>
            <a:r>
              <a:rPr lang="en-US"/>
              <a:t> and promote </a:t>
            </a:r>
            <a:r>
              <a:rPr lang="en-US" b="1">
                <a:solidFill>
                  <a:schemeClr val="accent4"/>
                </a:solidFill>
              </a:rPr>
              <a:t>transparency</a:t>
            </a:r>
            <a:endParaRPr lang="en-US" sz="2800" b="1">
              <a:solidFill>
                <a:schemeClr val="accent4"/>
              </a:solidFill>
            </a:endParaRPr>
          </a:p>
        </p:txBody>
      </p:sp>
    </p:spTree>
    <p:extLst>
      <p:ext uri="{BB962C8B-B14F-4D97-AF65-F5344CB8AC3E}">
        <p14:creationId xmlns:p14="http://schemas.microsoft.com/office/powerpoint/2010/main" val="855522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8029B-34A1-D00B-8128-53A1657CD51C}"/>
              </a:ext>
            </a:extLst>
          </p:cNvPr>
          <p:cNvSpPr>
            <a:spLocks noGrp="1"/>
          </p:cNvSpPr>
          <p:nvPr>
            <p:ph type="body" sz="quarter" idx="11"/>
          </p:nvPr>
        </p:nvSpPr>
        <p:spPr>
          <a:xfrm>
            <a:off x="1003243" y="3370867"/>
            <a:ext cx="5330397" cy="1360459"/>
          </a:xfrm>
        </p:spPr>
        <p:txBody>
          <a:bodyPr/>
          <a:lstStyle/>
          <a:p>
            <a:r>
              <a:rPr lang="en-NO"/>
              <a:t>Strengthening the voice of communities</a:t>
            </a:r>
          </a:p>
        </p:txBody>
      </p:sp>
      <p:sp>
        <p:nvSpPr>
          <p:cNvPr id="3" name="Text Placeholder 2">
            <a:extLst>
              <a:ext uri="{FF2B5EF4-FFF2-40B4-BE49-F238E27FC236}">
                <a16:creationId xmlns:a16="http://schemas.microsoft.com/office/drawing/2014/main" id="{1EEC2F5B-0F1B-1A71-640F-1E7A716A6D71}"/>
              </a:ext>
            </a:extLst>
          </p:cNvPr>
          <p:cNvSpPr>
            <a:spLocks noGrp="1"/>
          </p:cNvSpPr>
          <p:nvPr>
            <p:ph type="body" sz="quarter" idx="10"/>
          </p:nvPr>
        </p:nvSpPr>
        <p:spPr/>
        <p:txBody>
          <a:bodyPr/>
          <a:lstStyle/>
          <a:p>
            <a:r>
              <a:rPr lang="en-NO"/>
              <a:t>KEY ASPECT</a:t>
            </a:r>
          </a:p>
        </p:txBody>
      </p:sp>
      <p:sp>
        <p:nvSpPr>
          <p:cNvPr id="4" name="Picture Placeholder 3">
            <a:extLst>
              <a:ext uri="{FF2B5EF4-FFF2-40B4-BE49-F238E27FC236}">
                <a16:creationId xmlns:a16="http://schemas.microsoft.com/office/drawing/2014/main" id="{D71BB36D-7242-9837-3D51-4B2E398893B4}"/>
              </a:ext>
            </a:extLst>
          </p:cNvPr>
          <p:cNvSpPr>
            <a:spLocks noGrp="1"/>
          </p:cNvSpPr>
          <p:nvPr>
            <p:ph type="pic" sz="quarter" idx="14"/>
          </p:nvPr>
        </p:nvSpPr>
        <p:spPr/>
        <p:txBody>
          <a:bodyPr/>
          <a:lstStyle/>
          <a:p>
            <a:endParaRPr lang="en-NO"/>
          </a:p>
        </p:txBody>
      </p:sp>
      <p:pic>
        <p:nvPicPr>
          <p:cNvPr id="5" name="Picture 4">
            <a:extLst>
              <a:ext uri="{FF2B5EF4-FFF2-40B4-BE49-F238E27FC236}">
                <a16:creationId xmlns:a16="http://schemas.microsoft.com/office/drawing/2014/main" id="{6E9AF4B3-4F49-52D1-0EBA-4AD1C2F0CBA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6" name="Rectangle 5">
            <a:extLst>
              <a:ext uri="{FF2B5EF4-FFF2-40B4-BE49-F238E27FC236}">
                <a16:creationId xmlns:a16="http://schemas.microsoft.com/office/drawing/2014/main" id="{F759F57E-9606-F37F-20F0-B4A69E008DAD}"/>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70558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3" y="1311543"/>
            <a:ext cx="9878042" cy="671660"/>
          </a:xfrm>
        </p:spPr>
        <p:txBody>
          <a:bodyPr/>
          <a:lstStyle/>
          <a:p>
            <a:r>
              <a:rPr lang="en-GB" dirty="0"/>
              <a:t>How is the energy transition impacting the energy and mining sectors?</a:t>
            </a:r>
            <a:endParaRPr lang="en-US" dirty="0"/>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1261741" y="4874798"/>
            <a:ext cx="2211310" cy="1031515"/>
          </a:xfrm>
        </p:spPr>
        <p:txBody>
          <a:bodyPr>
            <a:noAutofit/>
          </a:bodyPr>
          <a:lstStyle/>
          <a:p>
            <a:pPr marL="0" indent="0" algn="ctr">
              <a:buNone/>
            </a:pPr>
            <a:r>
              <a:rPr lang="en-GB" sz="2600" dirty="0"/>
              <a:t>Shifting fossil fuel demand</a:t>
            </a:r>
            <a:endParaRPr lang="en-US" sz="2600" dirty="0"/>
          </a:p>
        </p:txBody>
      </p:sp>
      <p:sp>
        <p:nvSpPr>
          <p:cNvPr id="5" name="Freeform 3">
            <a:extLst>
              <a:ext uri="{FF2B5EF4-FFF2-40B4-BE49-F238E27FC236}">
                <a16:creationId xmlns:a16="http://schemas.microsoft.com/office/drawing/2014/main" id="{2F3AD1D0-B6A9-C80E-9FFF-5A0FFC6C17B6}"/>
              </a:ext>
            </a:extLst>
          </p:cNvPr>
          <p:cNvSpPr>
            <a:spLocks noChangeArrowheads="1"/>
          </p:cNvSpPr>
          <p:nvPr/>
        </p:nvSpPr>
        <p:spPr bwMode="auto">
          <a:xfrm>
            <a:off x="1630304" y="3037358"/>
            <a:ext cx="1474184" cy="1474184"/>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rgbClr val="092257"/>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2" b="0" i="0" u="none" strike="noStrike" kern="0" cap="none" spc="0" normalizeH="0" baseline="0" noProof="0" dirty="0">
              <a:ln>
                <a:noFill/>
              </a:ln>
              <a:solidFill>
                <a:srgbClr val="AAAAAA"/>
              </a:solidFill>
              <a:effectLst/>
              <a:uLnTx/>
              <a:uFillTx/>
              <a:latin typeface="Calibri" panose="020F0502020204030204"/>
            </a:endParaRPr>
          </a:p>
        </p:txBody>
      </p:sp>
      <p:sp>
        <p:nvSpPr>
          <p:cNvPr id="7" name="Content Placeholder 6" descr="Oil Rig with solid fill">
            <a:extLst>
              <a:ext uri="{FF2B5EF4-FFF2-40B4-BE49-F238E27FC236}">
                <a16:creationId xmlns:a16="http://schemas.microsoft.com/office/drawing/2014/main" id="{66F51796-D367-1F04-15B0-8695A8C24900}"/>
              </a:ext>
            </a:extLst>
          </p:cNvPr>
          <p:cNvSpPr/>
          <p:nvPr/>
        </p:nvSpPr>
        <p:spPr>
          <a:xfrm>
            <a:off x="1981439" y="3376449"/>
            <a:ext cx="771914" cy="684363"/>
          </a:xfrm>
          <a:custGeom>
            <a:avLst/>
            <a:gdLst>
              <a:gd name="connsiteX0" fmla="*/ 750000 w 825000"/>
              <a:gd name="connsiteY0" fmla="*/ 628113 h 684363"/>
              <a:gd name="connsiteX1" fmla="*/ 750000 w 825000"/>
              <a:gd name="connsiteY1" fmla="*/ 524988 h 684363"/>
              <a:gd name="connsiteX2" fmla="*/ 712603 w 825000"/>
              <a:gd name="connsiteY2" fmla="*/ 524988 h 684363"/>
              <a:gd name="connsiteX3" fmla="*/ 712603 w 825000"/>
              <a:gd name="connsiteY3" fmla="*/ 271863 h 684363"/>
              <a:gd name="connsiteX4" fmla="*/ 736641 w 825000"/>
              <a:gd name="connsiteY4" fmla="*/ 262160 h 684363"/>
              <a:gd name="connsiteX5" fmla="*/ 748228 w 825000"/>
              <a:gd name="connsiteY5" fmla="*/ 242473 h 684363"/>
              <a:gd name="connsiteX6" fmla="*/ 733969 w 825000"/>
              <a:gd name="connsiteY6" fmla="*/ 127207 h 684363"/>
              <a:gd name="connsiteX7" fmla="*/ 723113 w 825000"/>
              <a:gd name="connsiteY7" fmla="*/ 100301 h 684363"/>
              <a:gd name="connsiteX8" fmla="*/ 653353 w 825000"/>
              <a:gd name="connsiteY8" fmla="*/ 7488 h 684363"/>
              <a:gd name="connsiteX9" fmla="*/ 631341 w 825000"/>
              <a:gd name="connsiteY9" fmla="*/ 1366 h 684363"/>
              <a:gd name="connsiteX10" fmla="*/ 557813 w 825000"/>
              <a:gd name="connsiteY10" fmla="*/ 31057 h 684363"/>
              <a:gd name="connsiteX11" fmla="*/ 547500 w 825000"/>
              <a:gd name="connsiteY11" fmla="*/ 55432 h 684363"/>
              <a:gd name="connsiteX12" fmla="*/ 583978 w 825000"/>
              <a:gd name="connsiteY12" fmla="*/ 145769 h 684363"/>
              <a:gd name="connsiteX13" fmla="*/ 206250 w 825000"/>
              <a:gd name="connsiteY13" fmla="*/ 302229 h 684363"/>
              <a:gd name="connsiteX14" fmla="*/ 206250 w 825000"/>
              <a:gd name="connsiteY14" fmla="*/ 281238 h 684363"/>
              <a:gd name="connsiteX15" fmla="*/ 56250 w 825000"/>
              <a:gd name="connsiteY15" fmla="*/ 281238 h 684363"/>
              <a:gd name="connsiteX16" fmla="*/ 56250 w 825000"/>
              <a:gd name="connsiteY16" fmla="*/ 431238 h 684363"/>
              <a:gd name="connsiteX17" fmla="*/ 75000 w 825000"/>
              <a:gd name="connsiteY17" fmla="*/ 431238 h 684363"/>
              <a:gd name="connsiteX18" fmla="*/ 75000 w 825000"/>
              <a:gd name="connsiteY18" fmla="*/ 628113 h 684363"/>
              <a:gd name="connsiteX19" fmla="*/ 0 w 825000"/>
              <a:gd name="connsiteY19" fmla="*/ 628113 h 684363"/>
              <a:gd name="connsiteX20" fmla="*/ 0 w 825000"/>
              <a:gd name="connsiteY20" fmla="*/ 684363 h 684363"/>
              <a:gd name="connsiteX21" fmla="*/ 825000 w 825000"/>
              <a:gd name="connsiteY21" fmla="*/ 684363 h 684363"/>
              <a:gd name="connsiteX22" fmla="*/ 825000 w 825000"/>
              <a:gd name="connsiteY22" fmla="*/ 628113 h 684363"/>
              <a:gd name="connsiteX23" fmla="*/ 435938 w 825000"/>
              <a:gd name="connsiteY23" fmla="*/ 267963 h 684363"/>
              <a:gd name="connsiteX24" fmla="*/ 604931 w 825000"/>
              <a:gd name="connsiteY24" fmla="*/ 197969 h 684363"/>
              <a:gd name="connsiteX25" fmla="*/ 638681 w 825000"/>
              <a:gd name="connsiteY25" fmla="*/ 281491 h 684363"/>
              <a:gd name="connsiteX26" fmla="*/ 663056 w 825000"/>
              <a:gd name="connsiteY26" fmla="*/ 291804 h 684363"/>
              <a:gd name="connsiteX27" fmla="*/ 675094 w 825000"/>
              <a:gd name="connsiteY27" fmla="*/ 286948 h 684363"/>
              <a:gd name="connsiteX28" fmla="*/ 675094 w 825000"/>
              <a:gd name="connsiteY28" fmla="*/ 524988 h 684363"/>
              <a:gd name="connsiteX29" fmla="*/ 637500 w 825000"/>
              <a:gd name="connsiteY29" fmla="*/ 524988 h 684363"/>
              <a:gd name="connsiteX30" fmla="*/ 637500 w 825000"/>
              <a:gd name="connsiteY30" fmla="*/ 628113 h 684363"/>
              <a:gd name="connsiteX31" fmla="*/ 476250 w 825000"/>
              <a:gd name="connsiteY31" fmla="*/ 628113 h 684363"/>
              <a:gd name="connsiteX32" fmla="*/ 411225 w 825000"/>
              <a:gd name="connsiteY32" fmla="*/ 553113 h 684363"/>
              <a:gd name="connsiteX33" fmla="*/ 341063 w 825000"/>
              <a:gd name="connsiteY33" fmla="*/ 553113 h 684363"/>
              <a:gd name="connsiteX34" fmla="*/ 345253 w 825000"/>
              <a:gd name="connsiteY34" fmla="*/ 515613 h 684363"/>
              <a:gd name="connsiteX35" fmla="*/ 407034 w 825000"/>
              <a:gd name="connsiteY35" fmla="*/ 515613 h 684363"/>
              <a:gd name="connsiteX36" fmla="*/ 349444 w 825000"/>
              <a:gd name="connsiteY36" fmla="*/ 478113 h 684363"/>
              <a:gd name="connsiteX37" fmla="*/ 353681 w 825000"/>
              <a:gd name="connsiteY37" fmla="*/ 440191 h 684363"/>
              <a:gd name="connsiteX38" fmla="*/ 398597 w 825000"/>
              <a:gd name="connsiteY38" fmla="*/ 440191 h 684363"/>
              <a:gd name="connsiteX39" fmla="*/ 402844 w 825000"/>
              <a:gd name="connsiteY39" fmla="*/ 478113 h 684363"/>
              <a:gd name="connsiteX40" fmla="*/ 394444 w 825000"/>
              <a:gd name="connsiteY40" fmla="*/ 402691 h 684363"/>
              <a:gd name="connsiteX41" fmla="*/ 357881 w 825000"/>
              <a:gd name="connsiteY41" fmla="*/ 402691 h 684363"/>
              <a:gd name="connsiteX42" fmla="*/ 362016 w 825000"/>
              <a:gd name="connsiteY42" fmla="*/ 365613 h 684363"/>
              <a:gd name="connsiteX43" fmla="*/ 390263 w 825000"/>
              <a:gd name="connsiteY43" fmla="*/ 365613 h 684363"/>
              <a:gd name="connsiteX44" fmla="*/ 366206 w 825000"/>
              <a:gd name="connsiteY44" fmla="*/ 328113 h 684363"/>
              <a:gd name="connsiteX45" fmla="*/ 369872 w 825000"/>
              <a:gd name="connsiteY45" fmla="*/ 295301 h 684363"/>
              <a:gd name="connsiteX46" fmla="*/ 381853 w 825000"/>
              <a:gd name="connsiteY46" fmla="*/ 290332 h 684363"/>
              <a:gd name="connsiteX47" fmla="*/ 386072 w 825000"/>
              <a:gd name="connsiteY47" fmla="*/ 328113 h 684363"/>
              <a:gd name="connsiteX48" fmla="*/ 336863 w 825000"/>
              <a:gd name="connsiteY48" fmla="*/ 590613 h 684363"/>
              <a:gd name="connsiteX49" fmla="*/ 415416 w 825000"/>
              <a:gd name="connsiteY49" fmla="*/ 590613 h 684363"/>
              <a:gd name="connsiteX50" fmla="*/ 419606 w 825000"/>
              <a:gd name="connsiteY50" fmla="*/ 628113 h 684363"/>
              <a:gd name="connsiteX51" fmla="*/ 332672 w 825000"/>
              <a:gd name="connsiteY51" fmla="*/ 628113 h 684363"/>
              <a:gd name="connsiteX52" fmla="*/ 310519 w 825000"/>
              <a:gd name="connsiteY52" fmla="*/ 319919 h 684363"/>
              <a:gd name="connsiteX53" fmla="*/ 276075 w 825000"/>
              <a:gd name="connsiteY53" fmla="*/ 628113 h 684363"/>
              <a:gd name="connsiteX54" fmla="*/ 187500 w 825000"/>
              <a:gd name="connsiteY54" fmla="*/ 628113 h 684363"/>
              <a:gd name="connsiteX55" fmla="*/ 187500 w 825000"/>
              <a:gd name="connsiteY55" fmla="*/ 431238 h 684363"/>
              <a:gd name="connsiteX56" fmla="*/ 206250 w 825000"/>
              <a:gd name="connsiteY56" fmla="*/ 431238 h 684363"/>
              <a:gd name="connsiteX57" fmla="*/ 206250 w 825000"/>
              <a:gd name="connsiteY57" fmla="*/ 363110 h 684363"/>
              <a:gd name="connsiteX58" fmla="*/ 112500 w 825000"/>
              <a:gd name="connsiteY58" fmla="*/ 431238 h 684363"/>
              <a:gd name="connsiteX59" fmla="*/ 150000 w 825000"/>
              <a:gd name="connsiteY59" fmla="*/ 431238 h 684363"/>
              <a:gd name="connsiteX60" fmla="*/ 150000 w 825000"/>
              <a:gd name="connsiteY60" fmla="*/ 628113 h 684363"/>
              <a:gd name="connsiteX61" fmla="*/ 112500 w 825000"/>
              <a:gd name="connsiteY61" fmla="*/ 628113 h 6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25000" h="684363">
                <a:moveTo>
                  <a:pt x="750000" y="628113"/>
                </a:moveTo>
                <a:lnTo>
                  <a:pt x="750000" y="524988"/>
                </a:lnTo>
                <a:lnTo>
                  <a:pt x="712603" y="524988"/>
                </a:lnTo>
                <a:lnTo>
                  <a:pt x="712603" y="271863"/>
                </a:lnTo>
                <a:lnTo>
                  <a:pt x="736641" y="262160"/>
                </a:lnTo>
                <a:cubicBezTo>
                  <a:pt x="744517" y="258980"/>
                  <a:pt x="749271" y="250902"/>
                  <a:pt x="748228" y="242473"/>
                </a:cubicBezTo>
                <a:lnTo>
                  <a:pt x="733969" y="127207"/>
                </a:lnTo>
                <a:cubicBezTo>
                  <a:pt x="732765" y="117443"/>
                  <a:pt x="729022" y="108165"/>
                  <a:pt x="723113" y="100301"/>
                </a:cubicBezTo>
                <a:lnTo>
                  <a:pt x="653353" y="7488"/>
                </a:lnTo>
                <a:cubicBezTo>
                  <a:pt x="648249" y="696"/>
                  <a:pt x="639218" y="-1816"/>
                  <a:pt x="631341" y="1366"/>
                </a:cubicBezTo>
                <a:lnTo>
                  <a:pt x="557813" y="31057"/>
                </a:lnTo>
                <a:cubicBezTo>
                  <a:pt x="548248" y="34955"/>
                  <a:pt x="543638" y="45853"/>
                  <a:pt x="547500" y="55432"/>
                </a:cubicBezTo>
                <a:lnTo>
                  <a:pt x="583978" y="145769"/>
                </a:lnTo>
                <a:lnTo>
                  <a:pt x="206250" y="302229"/>
                </a:lnTo>
                <a:lnTo>
                  <a:pt x="206250" y="281238"/>
                </a:lnTo>
                <a:lnTo>
                  <a:pt x="56250" y="281238"/>
                </a:lnTo>
                <a:lnTo>
                  <a:pt x="56250" y="431238"/>
                </a:lnTo>
                <a:lnTo>
                  <a:pt x="75000" y="431238"/>
                </a:lnTo>
                <a:lnTo>
                  <a:pt x="75000" y="628113"/>
                </a:lnTo>
                <a:lnTo>
                  <a:pt x="0" y="628113"/>
                </a:lnTo>
                <a:lnTo>
                  <a:pt x="0" y="684363"/>
                </a:lnTo>
                <a:lnTo>
                  <a:pt x="825000" y="684363"/>
                </a:lnTo>
                <a:lnTo>
                  <a:pt x="825000" y="628113"/>
                </a:lnTo>
                <a:close/>
                <a:moveTo>
                  <a:pt x="435938" y="267963"/>
                </a:moveTo>
                <a:lnTo>
                  <a:pt x="604931" y="197969"/>
                </a:lnTo>
                <a:lnTo>
                  <a:pt x="638681" y="281491"/>
                </a:lnTo>
                <a:cubicBezTo>
                  <a:pt x="642579" y="291056"/>
                  <a:pt x="653478" y="295666"/>
                  <a:pt x="663056" y="291804"/>
                </a:cubicBezTo>
                <a:lnTo>
                  <a:pt x="675094" y="286948"/>
                </a:lnTo>
                <a:lnTo>
                  <a:pt x="675094" y="524988"/>
                </a:lnTo>
                <a:lnTo>
                  <a:pt x="637500" y="524988"/>
                </a:lnTo>
                <a:lnTo>
                  <a:pt x="637500" y="628113"/>
                </a:lnTo>
                <a:lnTo>
                  <a:pt x="476250" y="628113"/>
                </a:lnTo>
                <a:close/>
                <a:moveTo>
                  <a:pt x="411225" y="553113"/>
                </a:moveTo>
                <a:lnTo>
                  <a:pt x="341063" y="553113"/>
                </a:lnTo>
                <a:lnTo>
                  <a:pt x="345253" y="515613"/>
                </a:lnTo>
                <a:lnTo>
                  <a:pt x="407034" y="515613"/>
                </a:lnTo>
                <a:close/>
                <a:moveTo>
                  <a:pt x="349444" y="478113"/>
                </a:moveTo>
                <a:lnTo>
                  <a:pt x="353681" y="440191"/>
                </a:lnTo>
                <a:lnTo>
                  <a:pt x="398597" y="440191"/>
                </a:lnTo>
                <a:lnTo>
                  <a:pt x="402844" y="478113"/>
                </a:lnTo>
                <a:close/>
                <a:moveTo>
                  <a:pt x="394444" y="402691"/>
                </a:moveTo>
                <a:lnTo>
                  <a:pt x="357881" y="402691"/>
                </a:lnTo>
                <a:lnTo>
                  <a:pt x="362016" y="365613"/>
                </a:lnTo>
                <a:lnTo>
                  <a:pt x="390263" y="365613"/>
                </a:lnTo>
                <a:close/>
                <a:moveTo>
                  <a:pt x="366206" y="328113"/>
                </a:moveTo>
                <a:lnTo>
                  <a:pt x="369872" y="295301"/>
                </a:lnTo>
                <a:lnTo>
                  <a:pt x="381853" y="290332"/>
                </a:lnTo>
                <a:lnTo>
                  <a:pt x="386072" y="328113"/>
                </a:lnTo>
                <a:close/>
                <a:moveTo>
                  <a:pt x="336863" y="590613"/>
                </a:moveTo>
                <a:lnTo>
                  <a:pt x="415416" y="590613"/>
                </a:lnTo>
                <a:lnTo>
                  <a:pt x="419606" y="628113"/>
                </a:lnTo>
                <a:lnTo>
                  <a:pt x="332672" y="628113"/>
                </a:lnTo>
                <a:close/>
                <a:moveTo>
                  <a:pt x="310519" y="319919"/>
                </a:moveTo>
                <a:lnTo>
                  <a:pt x="276075" y="628113"/>
                </a:lnTo>
                <a:lnTo>
                  <a:pt x="187500" y="628113"/>
                </a:lnTo>
                <a:lnTo>
                  <a:pt x="187500" y="431238"/>
                </a:lnTo>
                <a:lnTo>
                  <a:pt x="206250" y="431238"/>
                </a:lnTo>
                <a:lnTo>
                  <a:pt x="206250" y="363110"/>
                </a:lnTo>
                <a:close/>
                <a:moveTo>
                  <a:pt x="112500" y="431238"/>
                </a:moveTo>
                <a:lnTo>
                  <a:pt x="150000" y="431238"/>
                </a:lnTo>
                <a:lnTo>
                  <a:pt x="150000" y="628113"/>
                </a:lnTo>
                <a:lnTo>
                  <a:pt x="112500" y="628113"/>
                </a:lnTo>
                <a:close/>
              </a:path>
            </a:pathLst>
          </a:custGeom>
          <a:solidFill>
            <a:srgbClr val="FFFFFF"/>
          </a:solidFill>
          <a:ln w="9327" cap="flat">
            <a:noFill/>
            <a:prstDash val="solid"/>
            <a:miter/>
          </a:ln>
        </p:spPr>
        <p:txBody>
          <a:bodyPr rtlCol="0" anchor="ctr"/>
          <a:lstStyle/>
          <a:p>
            <a:endParaRPr lang="en-US"/>
          </a:p>
        </p:txBody>
      </p:sp>
      <p:sp>
        <p:nvSpPr>
          <p:cNvPr id="8" name="Freeform 3">
            <a:extLst>
              <a:ext uri="{FF2B5EF4-FFF2-40B4-BE49-F238E27FC236}">
                <a16:creationId xmlns:a16="http://schemas.microsoft.com/office/drawing/2014/main" id="{4574EF23-FC16-CD7B-A702-34CD6BFAE3E7}"/>
              </a:ext>
            </a:extLst>
          </p:cNvPr>
          <p:cNvSpPr>
            <a:spLocks noChangeArrowheads="1"/>
          </p:cNvSpPr>
          <p:nvPr/>
        </p:nvSpPr>
        <p:spPr bwMode="auto">
          <a:xfrm>
            <a:off x="5159211" y="3037358"/>
            <a:ext cx="1474184" cy="1474184"/>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rgbClr val="005A8C"/>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2" b="0" i="0" u="none" strike="noStrike" kern="0" cap="none" spc="0" normalizeH="0" baseline="0" noProof="0">
              <a:ln>
                <a:noFill/>
              </a:ln>
              <a:solidFill>
                <a:srgbClr val="AAAAAA"/>
              </a:solidFill>
              <a:effectLst/>
              <a:uLnTx/>
              <a:uFillTx/>
              <a:latin typeface="Calibri" panose="020F0502020204030204"/>
            </a:endParaRPr>
          </a:p>
        </p:txBody>
      </p:sp>
      <p:sp>
        <p:nvSpPr>
          <p:cNvPr id="9" name="Freeform: Shape 18">
            <a:extLst>
              <a:ext uri="{FF2B5EF4-FFF2-40B4-BE49-F238E27FC236}">
                <a16:creationId xmlns:a16="http://schemas.microsoft.com/office/drawing/2014/main" id="{943DFF87-808B-67BF-7CF1-802180E60638}"/>
              </a:ext>
            </a:extLst>
          </p:cNvPr>
          <p:cNvSpPr/>
          <p:nvPr/>
        </p:nvSpPr>
        <p:spPr>
          <a:xfrm>
            <a:off x="5572866" y="3473725"/>
            <a:ext cx="656250" cy="169031"/>
          </a:xfrm>
          <a:custGeom>
            <a:avLst/>
            <a:gdLst>
              <a:gd name="connsiteX0" fmla="*/ 577622 w 656250"/>
              <a:gd name="connsiteY0" fmla="*/ 78628 h 169031"/>
              <a:gd name="connsiteX1" fmla="*/ 496622 w 656250"/>
              <a:gd name="connsiteY1" fmla="*/ 78628 h 169031"/>
              <a:gd name="connsiteX2" fmla="*/ 417994 w 656250"/>
              <a:gd name="connsiteY2" fmla="*/ 0 h 169031"/>
              <a:gd name="connsiteX3" fmla="*/ 328125 w 656250"/>
              <a:gd name="connsiteY3" fmla="*/ 44925 h 169031"/>
              <a:gd name="connsiteX4" fmla="*/ 215794 w 656250"/>
              <a:gd name="connsiteY4" fmla="*/ 22462 h 169031"/>
              <a:gd name="connsiteX5" fmla="*/ 170859 w 656250"/>
              <a:gd name="connsiteY5" fmla="*/ 78628 h 169031"/>
              <a:gd name="connsiteX6" fmla="*/ 78628 w 656250"/>
              <a:gd name="connsiteY6" fmla="*/ 78628 h 169031"/>
              <a:gd name="connsiteX7" fmla="*/ 0 w 656250"/>
              <a:gd name="connsiteY7" fmla="*/ 168994 h 169031"/>
              <a:gd name="connsiteX8" fmla="*/ 656250 w 656250"/>
              <a:gd name="connsiteY8" fmla="*/ 169031 h 169031"/>
              <a:gd name="connsiteX9" fmla="*/ 577622 w 656250"/>
              <a:gd name="connsiteY9" fmla="*/ 78628 h 1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250" h="169031">
                <a:moveTo>
                  <a:pt x="577622" y="78628"/>
                </a:moveTo>
                <a:lnTo>
                  <a:pt x="496622" y="78628"/>
                </a:lnTo>
                <a:lnTo>
                  <a:pt x="417994" y="0"/>
                </a:lnTo>
                <a:lnTo>
                  <a:pt x="328125" y="44925"/>
                </a:lnTo>
                <a:lnTo>
                  <a:pt x="215794" y="22462"/>
                </a:lnTo>
                <a:lnTo>
                  <a:pt x="170859" y="78628"/>
                </a:lnTo>
                <a:lnTo>
                  <a:pt x="78628" y="78628"/>
                </a:lnTo>
                <a:lnTo>
                  <a:pt x="0" y="168994"/>
                </a:lnTo>
                <a:lnTo>
                  <a:pt x="656250" y="169031"/>
                </a:lnTo>
                <a:lnTo>
                  <a:pt x="577622" y="78628"/>
                </a:lnTo>
                <a:close/>
              </a:path>
            </a:pathLst>
          </a:custGeom>
          <a:solidFill>
            <a:srgbClr val="FFFFFF"/>
          </a:solidFill>
          <a:ln w="9327" cap="flat">
            <a:noFill/>
            <a:prstDash val="solid"/>
            <a:miter/>
          </a:ln>
        </p:spPr>
        <p:txBody>
          <a:bodyPr rtlCol="0" anchor="ctr"/>
          <a:lstStyle/>
          <a:p>
            <a:endParaRPr lang="en-US"/>
          </a:p>
        </p:txBody>
      </p:sp>
      <p:sp>
        <p:nvSpPr>
          <p:cNvPr id="10" name="Freeform: Shape 19">
            <a:extLst>
              <a:ext uri="{FF2B5EF4-FFF2-40B4-BE49-F238E27FC236}">
                <a16:creationId xmlns:a16="http://schemas.microsoft.com/office/drawing/2014/main" id="{48BDF53E-6308-5DD2-0809-3242688FFBC1}"/>
              </a:ext>
            </a:extLst>
          </p:cNvPr>
          <p:cNvSpPr/>
          <p:nvPr/>
        </p:nvSpPr>
        <p:spPr>
          <a:xfrm>
            <a:off x="5469741" y="3952128"/>
            <a:ext cx="853125" cy="150003"/>
          </a:xfrm>
          <a:custGeom>
            <a:avLst/>
            <a:gdLst>
              <a:gd name="connsiteX0" fmla="*/ 853125 w 853125"/>
              <a:gd name="connsiteY0" fmla="*/ 84378 h 150003"/>
              <a:gd name="connsiteX1" fmla="*/ 606722 w 853125"/>
              <a:gd name="connsiteY1" fmla="*/ 84378 h 150003"/>
              <a:gd name="connsiteX2" fmla="*/ 599763 w 853125"/>
              <a:gd name="connsiteY2" fmla="*/ 11790 h 150003"/>
              <a:gd name="connsiteX3" fmla="*/ 527175 w 853125"/>
              <a:gd name="connsiteY3" fmla="*/ 18750 h 150003"/>
              <a:gd name="connsiteX4" fmla="*/ 527175 w 853125"/>
              <a:gd name="connsiteY4" fmla="*/ 84378 h 150003"/>
              <a:gd name="connsiteX5" fmla="*/ 325716 w 853125"/>
              <a:gd name="connsiteY5" fmla="*/ 84378 h 150003"/>
              <a:gd name="connsiteX6" fmla="*/ 318746 w 853125"/>
              <a:gd name="connsiteY6" fmla="*/ 11791 h 150003"/>
              <a:gd name="connsiteX7" fmla="*/ 246159 w 853125"/>
              <a:gd name="connsiteY7" fmla="*/ 18762 h 150003"/>
              <a:gd name="connsiteX8" fmla="*/ 246159 w 853125"/>
              <a:gd name="connsiteY8" fmla="*/ 84378 h 150003"/>
              <a:gd name="connsiteX9" fmla="*/ 0 w 853125"/>
              <a:gd name="connsiteY9" fmla="*/ 84378 h 150003"/>
              <a:gd name="connsiteX10" fmla="*/ 0 w 853125"/>
              <a:gd name="connsiteY10" fmla="*/ 121878 h 150003"/>
              <a:gd name="connsiteX11" fmla="*/ 46875 w 853125"/>
              <a:gd name="connsiteY11" fmla="*/ 121878 h 150003"/>
              <a:gd name="connsiteX12" fmla="*/ 46875 w 853125"/>
              <a:gd name="connsiteY12" fmla="*/ 150003 h 150003"/>
              <a:gd name="connsiteX13" fmla="*/ 131250 w 853125"/>
              <a:gd name="connsiteY13" fmla="*/ 150003 h 150003"/>
              <a:gd name="connsiteX14" fmla="*/ 131250 w 853125"/>
              <a:gd name="connsiteY14" fmla="*/ 121878 h 150003"/>
              <a:gd name="connsiteX15" fmla="*/ 215625 w 853125"/>
              <a:gd name="connsiteY15" fmla="*/ 121878 h 150003"/>
              <a:gd name="connsiteX16" fmla="*/ 215625 w 853125"/>
              <a:gd name="connsiteY16" fmla="*/ 150003 h 150003"/>
              <a:gd name="connsiteX17" fmla="*/ 300000 w 853125"/>
              <a:gd name="connsiteY17" fmla="*/ 150003 h 150003"/>
              <a:gd name="connsiteX18" fmla="*/ 300000 w 853125"/>
              <a:gd name="connsiteY18" fmla="*/ 121878 h 150003"/>
              <a:gd name="connsiteX19" fmla="*/ 384375 w 853125"/>
              <a:gd name="connsiteY19" fmla="*/ 121878 h 150003"/>
              <a:gd name="connsiteX20" fmla="*/ 384375 w 853125"/>
              <a:gd name="connsiteY20" fmla="*/ 150003 h 150003"/>
              <a:gd name="connsiteX21" fmla="*/ 468750 w 853125"/>
              <a:gd name="connsiteY21" fmla="*/ 150003 h 150003"/>
              <a:gd name="connsiteX22" fmla="*/ 468750 w 853125"/>
              <a:gd name="connsiteY22" fmla="*/ 121878 h 150003"/>
              <a:gd name="connsiteX23" fmla="*/ 553125 w 853125"/>
              <a:gd name="connsiteY23" fmla="*/ 121878 h 150003"/>
              <a:gd name="connsiteX24" fmla="*/ 553125 w 853125"/>
              <a:gd name="connsiteY24" fmla="*/ 150003 h 150003"/>
              <a:gd name="connsiteX25" fmla="*/ 637500 w 853125"/>
              <a:gd name="connsiteY25" fmla="*/ 150003 h 150003"/>
              <a:gd name="connsiteX26" fmla="*/ 637500 w 853125"/>
              <a:gd name="connsiteY26" fmla="*/ 121878 h 150003"/>
              <a:gd name="connsiteX27" fmla="*/ 721875 w 853125"/>
              <a:gd name="connsiteY27" fmla="*/ 121878 h 150003"/>
              <a:gd name="connsiteX28" fmla="*/ 721875 w 853125"/>
              <a:gd name="connsiteY28" fmla="*/ 150003 h 150003"/>
              <a:gd name="connsiteX29" fmla="*/ 806250 w 853125"/>
              <a:gd name="connsiteY29" fmla="*/ 150003 h 150003"/>
              <a:gd name="connsiteX30" fmla="*/ 806250 w 853125"/>
              <a:gd name="connsiteY30" fmla="*/ 121878 h 150003"/>
              <a:gd name="connsiteX31" fmla="*/ 853125 w 853125"/>
              <a:gd name="connsiteY31" fmla="*/ 121878 h 15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3125" h="150003">
                <a:moveTo>
                  <a:pt x="853125" y="84378"/>
                </a:moveTo>
                <a:lnTo>
                  <a:pt x="606722" y="84378"/>
                </a:lnTo>
                <a:cubicBezTo>
                  <a:pt x="624845" y="62412"/>
                  <a:pt x="621728" y="29913"/>
                  <a:pt x="599763" y="11790"/>
                </a:cubicBezTo>
                <a:cubicBezTo>
                  <a:pt x="577796" y="-6332"/>
                  <a:pt x="545298" y="-3216"/>
                  <a:pt x="527175" y="18750"/>
                </a:cubicBezTo>
                <a:cubicBezTo>
                  <a:pt x="511456" y="37802"/>
                  <a:pt x="511456" y="65325"/>
                  <a:pt x="527175" y="84378"/>
                </a:cubicBezTo>
                <a:lnTo>
                  <a:pt x="325716" y="84378"/>
                </a:lnTo>
                <a:cubicBezTo>
                  <a:pt x="343836" y="62410"/>
                  <a:pt x="340715" y="29911"/>
                  <a:pt x="318746" y="11791"/>
                </a:cubicBezTo>
                <a:cubicBezTo>
                  <a:pt x="296777" y="-6328"/>
                  <a:pt x="264279" y="-3208"/>
                  <a:pt x="246159" y="18762"/>
                </a:cubicBezTo>
                <a:cubicBezTo>
                  <a:pt x="230447" y="37812"/>
                  <a:pt x="230447" y="65328"/>
                  <a:pt x="246159" y="84378"/>
                </a:cubicBezTo>
                <a:lnTo>
                  <a:pt x="0" y="84378"/>
                </a:lnTo>
                <a:lnTo>
                  <a:pt x="0" y="121878"/>
                </a:lnTo>
                <a:lnTo>
                  <a:pt x="46875" y="121878"/>
                </a:lnTo>
                <a:lnTo>
                  <a:pt x="46875" y="150003"/>
                </a:lnTo>
                <a:lnTo>
                  <a:pt x="131250" y="150003"/>
                </a:lnTo>
                <a:lnTo>
                  <a:pt x="131250" y="121878"/>
                </a:lnTo>
                <a:lnTo>
                  <a:pt x="215625" y="121878"/>
                </a:lnTo>
                <a:lnTo>
                  <a:pt x="215625" y="150003"/>
                </a:lnTo>
                <a:lnTo>
                  <a:pt x="300000" y="150003"/>
                </a:lnTo>
                <a:lnTo>
                  <a:pt x="300000" y="121878"/>
                </a:lnTo>
                <a:lnTo>
                  <a:pt x="384375" y="121878"/>
                </a:lnTo>
                <a:lnTo>
                  <a:pt x="384375" y="150003"/>
                </a:lnTo>
                <a:lnTo>
                  <a:pt x="468750" y="150003"/>
                </a:lnTo>
                <a:lnTo>
                  <a:pt x="468750" y="121878"/>
                </a:lnTo>
                <a:lnTo>
                  <a:pt x="553125" y="121878"/>
                </a:lnTo>
                <a:lnTo>
                  <a:pt x="553125" y="150003"/>
                </a:lnTo>
                <a:lnTo>
                  <a:pt x="637500" y="150003"/>
                </a:lnTo>
                <a:lnTo>
                  <a:pt x="637500" y="121878"/>
                </a:lnTo>
                <a:lnTo>
                  <a:pt x="721875" y="121878"/>
                </a:lnTo>
                <a:lnTo>
                  <a:pt x="721875" y="150003"/>
                </a:lnTo>
                <a:lnTo>
                  <a:pt x="806250" y="150003"/>
                </a:lnTo>
                <a:lnTo>
                  <a:pt x="806250" y="121878"/>
                </a:lnTo>
                <a:lnTo>
                  <a:pt x="853125" y="121878"/>
                </a:lnTo>
                <a:close/>
              </a:path>
            </a:pathLst>
          </a:custGeom>
          <a:solidFill>
            <a:srgbClr val="FFFFFF"/>
          </a:solidFill>
          <a:ln w="9327" cap="flat">
            <a:noFill/>
            <a:prstDash val="solid"/>
            <a:miter/>
          </a:ln>
        </p:spPr>
        <p:txBody>
          <a:bodyPr rtlCol="0" anchor="ctr"/>
          <a:lstStyle/>
          <a:p>
            <a:endParaRPr lang="en-US"/>
          </a:p>
        </p:txBody>
      </p:sp>
      <p:sp>
        <p:nvSpPr>
          <p:cNvPr id="11" name="Freeform: Shape 20">
            <a:extLst>
              <a:ext uri="{FF2B5EF4-FFF2-40B4-BE49-F238E27FC236}">
                <a16:creationId xmlns:a16="http://schemas.microsoft.com/office/drawing/2014/main" id="{A78B4750-5462-B17C-2F1C-B1E94245CE04}"/>
              </a:ext>
            </a:extLst>
          </p:cNvPr>
          <p:cNvSpPr/>
          <p:nvPr/>
        </p:nvSpPr>
        <p:spPr>
          <a:xfrm>
            <a:off x="5525991" y="3680257"/>
            <a:ext cx="740625" cy="318750"/>
          </a:xfrm>
          <a:custGeom>
            <a:avLst/>
            <a:gdLst>
              <a:gd name="connsiteX0" fmla="*/ 133716 w 740625"/>
              <a:gd name="connsiteY0" fmla="*/ 318750 h 318750"/>
              <a:gd name="connsiteX1" fmla="*/ 150234 w 740625"/>
              <a:gd name="connsiteY1" fmla="*/ 318750 h 318750"/>
              <a:gd name="connsiteX2" fmla="*/ 234256 w 740625"/>
              <a:gd name="connsiteY2" fmla="*/ 243865 h 318750"/>
              <a:gd name="connsiteX3" fmla="*/ 309141 w 740625"/>
              <a:gd name="connsiteY3" fmla="*/ 318750 h 318750"/>
              <a:gd name="connsiteX4" fmla="*/ 431250 w 740625"/>
              <a:gd name="connsiteY4" fmla="*/ 318750 h 318750"/>
              <a:gd name="connsiteX5" fmla="*/ 515348 w 740625"/>
              <a:gd name="connsiteY5" fmla="*/ 243952 h 318750"/>
              <a:gd name="connsiteX6" fmla="*/ 590147 w 740625"/>
              <a:gd name="connsiteY6" fmla="*/ 318750 h 318750"/>
              <a:gd name="connsiteX7" fmla="*/ 606675 w 740625"/>
              <a:gd name="connsiteY7" fmla="*/ 318750 h 318750"/>
              <a:gd name="connsiteX8" fmla="*/ 713250 w 740625"/>
              <a:gd name="connsiteY8" fmla="*/ 65625 h 318750"/>
              <a:gd name="connsiteX9" fmla="*/ 740625 w 740625"/>
              <a:gd name="connsiteY9" fmla="*/ 65625 h 318750"/>
              <a:gd name="connsiteX10" fmla="*/ 740625 w 740625"/>
              <a:gd name="connsiteY10" fmla="*/ 0 h 318750"/>
              <a:gd name="connsiteX11" fmla="*/ 0 w 740625"/>
              <a:gd name="connsiteY11" fmla="*/ 0 h 318750"/>
              <a:gd name="connsiteX12" fmla="*/ 0 w 740625"/>
              <a:gd name="connsiteY12" fmla="*/ 65625 h 318750"/>
              <a:gd name="connsiteX13" fmla="*/ 27187 w 740625"/>
              <a:gd name="connsiteY13" fmla="*/ 65625 h 3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625" h="318750">
                <a:moveTo>
                  <a:pt x="133716" y="318750"/>
                </a:moveTo>
                <a:lnTo>
                  <a:pt x="150234" y="318750"/>
                </a:lnTo>
                <a:cubicBezTo>
                  <a:pt x="152757" y="274869"/>
                  <a:pt x="190375" y="241342"/>
                  <a:pt x="234256" y="243865"/>
                </a:cubicBezTo>
                <a:cubicBezTo>
                  <a:pt x="274613" y="246187"/>
                  <a:pt x="306820" y="278392"/>
                  <a:pt x="309141" y="318750"/>
                </a:cubicBezTo>
                <a:lnTo>
                  <a:pt x="431250" y="318750"/>
                </a:lnTo>
                <a:cubicBezTo>
                  <a:pt x="433818" y="274872"/>
                  <a:pt x="471470" y="241383"/>
                  <a:pt x="515348" y="243952"/>
                </a:cubicBezTo>
                <a:cubicBezTo>
                  <a:pt x="555641" y="246309"/>
                  <a:pt x="587789" y="278457"/>
                  <a:pt x="590147" y="318750"/>
                </a:cubicBezTo>
                <a:lnTo>
                  <a:pt x="606675" y="318750"/>
                </a:lnTo>
                <a:lnTo>
                  <a:pt x="713250" y="65625"/>
                </a:lnTo>
                <a:lnTo>
                  <a:pt x="740625" y="65625"/>
                </a:lnTo>
                <a:lnTo>
                  <a:pt x="740625" y="0"/>
                </a:lnTo>
                <a:lnTo>
                  <a:pt x="0" y="0"/>
                </a:lnTo>
                <a:lnTo>
                  <a:pt x="0" y="65625"/>
                </a:lnTo>
                <a:lnTo>
                  <a:pt x="27187" y="65625"/>
                </a:lnTo>
                <a:close/>
              </a:path>
            </a:pathLst>
          </a:custGeom>
          <a:solidFill>
            <a:srgbClr val="FFFFFF"/>
          </a:solidFill>
          <a:ln w="9327" cap="flat">
            <a:noFill/>
            <a:prstDash val="solid"/>
            <a:miter/>
          </a:ln>
        </p:spPr>
        <p:txBody>
          <a:bodyPr rtlCol="0" anchor="ctr"/>
          <a:lstStyle/>
          <a:p>
            <a:endParaRPr lang="en-US"/>
          </a:p>
        </p:txBody>
      </p:sp>
      <p:sp>
        <p:nvSpPr>
          <p:cNvPr id="12" name="Freeform 3">
            <a:extLst>
              <a:ext uri="{FF2B5EF4-FFF2-40B4-BE49-F238E27FC236}">
                <a16:creationId xmlns:a16="http://schemas.microsoft.com/office/drawing/2014/main" id="{0D89EE1A-A655-76D3-2B20-4773F702E23F}"/>
              </a:ext>
            </a:extLst>
          </p:cNvPr>
          <p:cNvSpPr>
            <a:spLocks noChangeArrowheads="1"/>
          </p:cNvSpPr>
          <p:nvPr/>
        </p:nvSpPr>
        <p:spPr bwMode="auto">
          <a:xfrm>
            <a:off x="8686820" y="3037358"/>
            <a:ext cx="1474184" cy="1474184"/>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rgbClr val="0090BE"/>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2" b="0" i="0" u="none" strike="noStrike" kern="0" cap="none" spc="0" normalizeH="0" baseline="0" noProof="0">
              <a:ln>
                <a:noFill/>
              </a:ln>
              <a:solidFill>
                <a:srgbClr val="AAAAAA"/>
              </a:solidFill>
              <a:effectLst/>
              <a:uLnTx/>
              <a:uFillTx/>
              <a:latin typeface="Calibri" panose="020F0502020204030204"/>
            </a:endParaRPr>
          </a:p>
        </p:txBody>
      </p:sp>
      <p:sp>
        <p:nvSpPr>
          <p:cNvPr id="13" name="Freeform: Shape 24">
            <a:extLst>
              <a:ext uri="{FF2B5EF4-FFF2-40B4-BE49-F238E27FC236}">
                <a16:creationId xmlns:a16="http://schemas.microsoft.com/office/drawing/2014/main" id="{98E6D226-CC0E-E63E-BB13-4F718410C61B}"/>
              </a:ext>
            </a:extLst>
          </p:cNvPr>
          <p:cNvSpPr/>
          <p:nvPr/>
        </p:nvSpPr>
        <p:spPr>
          <a:xfrm>
            <a:off x="9181160" y="3755753"/>
            <a:ext cx="196874" cy="503156"/>
          </a:xfrm>
          <a:custGeom>
            <a:avLst/>
            <a:gdLst>
              <a:gd name="connsiteX0" fmla="*/ 110934 w 196874"/>
              <a:gd name="connsiteY0" fmla="*/ 0 h 503156"/>
              <a:gd name="connsiteX1" fmla="*/ 60469 w 196874"/>
              <a:gd name="connsiteY1" fmla="*/ 36412 h 503156"/>
              <a:gd name="connsiteX2" fmla="*/ 39347 w 196874"/>
              <a:gd name="connsiteY2" fmla="*/ 465656 h 503156"/>
              <a:gd name="connsiteX3" fmla="*/ 0 w 196874"/>
              <a:gd name="connsiteY3" fmla="*/ 465656 h 503156"/>
              <a:gd name="connsiteX4" fmla="*/ 0 w 196874"/>
              <a:gd name="connsiteY4" fmla="*/ 503156 h 503156"/>
              <a:gd name="connsiteX5" fmla="*/ 37500 w 196874"/>
              <a:gd name="connsiteY5" fmla="*/ 503156 h 503156"/>
              <a:gd name="connsiteX6" fmla="*/ 159375 w 196874"/>
              <a:gd name="connsiteY6" fmla="*/ 503156 h 503156"/>
              <a:gd name="connsiteX7" fmla="*/ 196875 w 196874"/>
              <a:gd name="connsiteY7" fmla="*/ 503156 h 503156"/>
              <a:gd name="connsiteX8" fmla="*/ 196875 w 196874"/>
              <a:gd name="connsiteY8" fmla="*/ 465656 h 503156"/>
              <a:gd name="connsiteX9" fmla="*/ 156919 w 196874"/>
              <a:gd name="connsiteY9" fmla="*/ 465656 h 503156"/>
              <a:gd name="connsiteX10" fmla="*/ 126591 w 196874"/>
              <a:gd name="connsiteY10" fmla="*/ 3225 h 503156"/>
              <a:gd name="connsiteX11" fmla="*/ 110934 w 196874"/>
              <a:gd name="connsiteY11" fmla="*/ 0 h 5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874" h="503156">
                <a:moveTo>
                  <a:pt x="110934" y="0"/>
                </a:moveTo>
                <a:lnTo>
                  <a:pt x="60469" y="36412"/>
                </a:lnTo>
                <a:lnTo>
                  <a:pt x="39347" y="465656"/>
                </a:lnTo>
                <a:lnTo>
                  <a:pt x="0" y="465656"/>
                </a:lnTo>
                <a:lnTo>
                  <a:pt x="0" y="503156"/>
                </a:lnTo>
                <a:lnTo>
                  <a:pt x="37500" y="503156"/>
                </a:lnTo>
                <a:lnTo>
                  <a:pt x="159375" y="503156"/>
                </a:lnTo>
                <a:lnTo>
                  <a:pt x="196875" y="503156"/>
                </a:lnTo>
                <a:lnTo>
                  <a:pt x="196875" y="465656"/>
                </a:lnTo>
                <a:lnTo>
                  <a:pt x="156919" y="465656"/>
                </a:lnTo>
                <a:lnTo>
                  <a:pt x="126591" y="3225"/>
                </a:lnTo>
                <a:lnTo>
                  <a:pt x="110934" y="0"/>
                </a:lnTo>
                <a:close/>
              </a:path>
            </a:pathLst>
          </a:custGeom>
          <a:solidFill>
            <a:srgbClr val="FFFFFF"/>
          </a:solidFill>
          <a:ln w="9327" cap="flat">
            <a:noFill/>
            <a:prstDash val="solid"/>
            <a:miter/>
          </a:ln>
        </p:spPr>
        <p:txBody>
          <a:bodyPr rtlCol="0" anchor="ctr"/>
          <a:lstStyle/>
          <a:p>
            <a:endParaRPr lang="en-US"/>
          </a:p>
        </p:txBody>
      </p:sp>
      <p:sp>
        <p:nvSpPr>
          <p:cNvPr id="14" name="Freeform: Shape 25">
            <a:extLst>
              <a:ext uri="{FF2B5EF4-FFF2-40B4-BE49-F238E27FC236}">
                <a16:creationId xmlns:a16="http://schemas.microsoft.com/office/drawing/2014/main" id="{6BCA2870-F93C-EC94-F3A6-B879D79D63EF}"/>
              </a:ext>
            </a:extLst>
          </p:cNvPr>
          <p:cNvSpPr/>
          <p:nvPr/>
        </p:nvSpPr>
        <p:spPr>
          <a:xfrm>
            <a:off x="9202005" y="3396188"/>
            <a:ext cx="103561" cy="249229"/>
          </a:xfrm>
          <a:custGeom>
            <a:avLst/>
            <a:gdLst>
              <a:gd name="connsiteX0" fmla="*/ 22721 w 103561"/>
              <a:gd name="connsiteY0" fmla="*/ 242967 h 249229"/>
              <a:gd name="connsiteX1" fmla="*/ 27099 w 103561"/>
              <a:gd name="connsiteY1" fmla="*/ 249230 h 249229"/>
              <a:gd name="connsiteX2" fmla="*/ 36277 w 103561"/>
              <a:gd name="connsiteY2" fmla="*/ 238055 h 249229"/>
              <a:gd name="connsiteX3" fmla="*/ 101686 w 103561"/>
              <a:gd name="connsiteY3" fmla="*/ 232430 h 249229"/>
              <a:gd name="connsiteX4" fmla="*/ 103561 w 103561"/>
              <a:gd name="connsiteY4" fmla="*/ 224292 h 249229"/>
              <a:gd name="connsiteX5" fmla="*/ 32977 w 103561"/>
              <a:gd name="connsiteY5" fmla="*/ 11827 h 249229"/>
              <a:gd name="connsiteX6" fmla="*/ 11823 w 103561"/>
              <a:gd name="connsiteY6" fmla="*/ 779 h 249229"/>
              <a:gd name="connsiteX7" fmla="*/ 117 w 103561"/>
              <a:gd name="connsiteY7" fmla="*/ 18858 h 24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561" h="249229">
                <a:moveTo>
                  <a:pt x="22721" y="242967"/>
                </a:moveTo>
                <a:lnTo>
                  <a:pt x="27099" y="249230"/>
                </a:lnTo>
                <a:cubicBezTo>
                  <a:pt x="29636" y="245106"/>
                  <a:pt x="32725" y="241346"/>
                  <a:pt x="36277" y="238055"/>
                </a:cubicBezTo>
                <a:cubicBezTo>
                  <a:pt x="54344" y="221707"/>
                  <a:pt x="81093" y="219407"/>
                  <a:pt x="101686" y="232430"/>
                </a:cubicBezTo>
                <a:lnTo>
                  <a:pt x="103561" y="224292"/>
                </a:lnTo>
                <a:lnTo>
                  <a:pt x="32977" y="11827"/>
                </a:lnTo>
                <a:cubicBezTo>
                  <a:pt x="30186" y="2934"/>
                  <a:pt x="20715" y="-2012"/>
                  <a:pt x="11823" y="779"/>
                </a:cubicBezTo>
                <a:cubicBezTo>
                  <a:pt x="4083" y="3208"/>
                  <a:pt x="-834" y="10801"/>
                  <a:pt x="117" y="18858"/>
                </a:cubicBezTo>
                <a:close/>
              </a:path>
            </a:pathLst>
          </a:custGeom>
          <a:solidFill>
            <a:srgbClr val="FFFFFF"/>
          </a:solidFill>
          <a:ln w="9327" cap="flat">
            <a:noFill/>
            <a:prstDash val="solid"/>
            <a:miter/>
          </a:ln>
        </p:spPr>
        <p:txBody>
          <a:bodyPr rtlCol="0" anchor="ctr"/>
          <a:lstStyle/>
          <a:p>
            <a:endParaRPr lang="en-US"/>
          </a:p>
        </p:txBody>
      </p:sp>
      <p:sp>
        <p:nvSpPr>
          <p:cNvPr id="15" name="Freeform: Shape 26">
            <a:extLst>
              <a:ext uri="{FF2B5EF4-FFF2-40B4-BE49-F238E27FC236}">
                <a16:creationId xmlns:a16="http://schemas.microsoft.com/office/drawing/2014/main" id="{A4FAE335-7257-A039-84C8-C382737C4070}"/>
              </a:ext>
            </a:extLst>
          </p:cNvPr>
          <p:cNvSpPr/>
          <p:nvPr/>
        </p:nvSpPr>
        <p:spPr>
          <a:xfrm>
            <a:off x="9299782" y="3651999"/>
            <a:ext cx="248260" cy="123893"/>
          </a:xfrm>
          <a:custGeom>
            <a:avLst/>
            <a:gdLst>
              <a:gd name="connsiteX0" fmla="*/ 237975 w 248260"/>
              <a:gd name="connsiteY0" fmla="*/ 91481 h 123893"/>
              <a:gd name="connsiteX1" fmla="*/ 34819 w 248260"/>
              <a:gd name="connsiteY1" fmla="*/ 0 h 123893"/>
              <a:gd name="connsiteX2" fmla="*/ 24759 w 248260"/>
              <a:gd name="connsiteY2" fmla="*/ 1116 h 123893"/>
              <a:gd name="connsiteX3" fmla="*/ 0 w 248260"/>
              <a:gd name="connsiteY3" fmla="*/ 70875 h 123893"/>
              <a:gd name="connsiteX4" fmla="*/ 9666 w 248260"/>
              <a:gd name="connsiteY4" fmla="*/ 78638 h 123893"/>
              <a:gd name="connsiteX5" fmla="*/ 227634 w 248260"/>
              <a:gd name="connsiteY5" fmla="*/ 123469 h 123893"/>
              <a:gd name="connsiteX6" fmla="*/ 247837 w 248260"/>
              <a:gd name="connsiteY6" fmla="*/ 110764 h 123893"/>
              <a:gd name="connsiteX7" fmla="*/ 237975 w 248260"/>
              <a:gd name="connsiteY7" fmla="*/ 91481 h 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260" h="123893">
                <a:moveTo>
                  <a:pt x="237975" y="91481"/>
                </a:moveTo>
                <a:lnTo>
                  <a:pt x="34819" y="0"/>
                </a:lnTo>
                <a:lnTo>
                  <a:pt x="24759" y="1116"/>
                </a:lnTo>
                <a:cubicBezTo>
                  <a:pt x="36670" y="27241"/>
                  <a:pt x="25717" y="58104"/>
                  <a:pt x="0" y="70875"/>
                </a:cubicBezTo>
                <a:lnTo>
                  <a:pt x="9666" y="78638"/>
                </a:lnTo>
                <a:lnTo>
                  <a:pt x="227634" y="123469"/>
                </a:lnTo>
                <a:cubicBezTo>
                  <a:pt x="236722" y="125539"/>
                  <a:pt x="245766" y="119851"/>
                  <a:pt x="247837" y="110764"/>
                </a:cubicBezTo>
                <a:cubicBezTo>
                  <a:pt x="249652" y="102796"/>
                  <a:pt x="245498" y="94673"/>
                  <a:pt x="237975" y="91481"/>
                </a:cubicBezTo>
                <a:close/>
              </a:path>
            </a:pathLst>
          </a:custGeom>
          <a:solidFill>
            <a:srgbClr val="FFFFFF"/>
          </a:solidFill>
          <a:ln w="9327" cap="flat">
            <a:noFill/>
            <a:prstDash val="solid"/>
            <a:miter/>
          </a:ln>
        </p:spPr>
        <p:txBody>
          <a:bodyPr rtlCol="0" anchor="ctr"/>
          <a:lstStyle/>
          <a:p>
            <a:endParaRPr lang="en-US"/>
          </a:p>
        </p:txBody>
      </p:sp>
      <p:sp>
        <p:nvSpPr>
          <p:cNvPr id="16" name="Freeform: Shape 27">
            <a:extLst>
              <a:ext uri="{FF2B5EF4-FFF2-40B4-BE49-F238E27FC236}">
                <a16:creationId xmlns:a16="http://schemas.microsoft.com/office/drawing/2014/main" id="{4B30D08F-1776-3F7B-37CA-C2560FEAFB41}"/>
              </a:ext>
            </a:extLst>
          </p:cNvPr>
          <p:cNvSpPr/>
          <p:nvPr/>
        </p:nvSpPr>
        <p:spPr>
          <a:xfrm>
            <a:off x="9058600" y="3675671"/>
            <a:ext cx="212822" cy="197558"/>
          </a:xfrm>
          <a:custGeom>
            <a:avLst/>
            <a:gdLst>
              <a:gd name="connsiteX0" fmla="*/ 212823 w 212822"/>
              <a:gd name="connsiteY0" fmla="*/ 53316 h 197558"/>
              <a:gd name="connsiteX1" fmla="*/ 161963 w 212822"/>
              <a:gd name="connsiteY1" fmla="*/ 0 h 197558"/>
              <a:gd name="connsiteX2" fmla="*/ 151651 w 212822"/>
              <a:gd name="connsiteY2" fmla="*/ 3534 h 197558"/>
              <a:gd name="connsiteX3" fmla="*/ 4398 w 212822"/>
              <a:gd name="connsiteY3" fmla="*/ 169322 h 197558"/>
              <a:gd name="connsiteX4" fmla="*/ 5514 w 212822"/>
              <a:gd name="connsiteY4" fmla="*/ 193161 h 197558"/>
              <a:gd name="connsiteX5" fmla="*/ 26898 w 212822"/>
              <a:gd name="connsiteY5" fmla="*/ 194259 h 197558"/>
              <a:gd name="connsiteX6" fmla="*/ 208398 w 212822"/>
              <a:gd name="connsiteY6" fmla="*/ 63553 h 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22" h="197558">
                <a:moveTo>
                  <a:pt x="212823" y="53316"/>
                </a:moveTo>
                <a:cubicBezTo>
                  <a:pt x="184463" y="51735"/>
                  <a:pt x="162206" y="28403"/>
                  <a:pt x="161963" y="0"/>
                </a:cubicBezTo>
                <a:lnTo>
                  <a:pt x="151651" y="3534"/>
                </a:lnTo>
                <a:lnTo>
                  <a:pt x="4398" y="169322"/>
                </a:lnTo>
                <a:cubicBezTo>
                  <a:pt x="-1877" y="176213"/>
                  <a:pt x="-1377" y="186886"/>
                  <a:pt x="5514" y="193161"/>
                </a:cubicBezTo>
                <a:cubicBezTo>
                  <a:pt x="11467" y="198581"/>
                  <a:pt x="20420" y="199042"/>
                  <a:pt x="26898" y="194259"/>
                </a:cubicBezTo>
                <a:lnTo>
                  <a:pt x="208398" y="63553"/>
                </a:lnTo>
                <a:close/>
              </a:path>
            </a:pathLst>
          </a:custGeom>
          <a:solidFill>
            <a:srgbClr val="FFFFFF"/>
          </a:solidFill>
          <a:ln w="9327" cap="flat">
            <a:noFill/>
            <a:prstDash val="solid"/>
            <a:miter/>
          </a:ln>
        </p:spPr>
        <p:txBody>
          <a:bodyPr rtlCol="0" anchor="ctr"/>
          <a:lstStyle/>
          <a:p>
            <a:endParaRPr lang="en-US"/>
          </a:p>
        </p:txBody>
      </p:sp>
      <p:sp>
        <p:nvSpPr>
          <p:cNvPr id="17" name="Freeform: Shape 28">
            <a:extLst>
              <a:ext uri="{FF2B5EF4-FFF2-40B4-BE49-F238E27FC236}">
                <a16:creationId xmlns:a16="http://schemas.microsoft.com/office/drawing/2014/main" id="{1D94C071-8F03-7EA8-46D3-A5BE23024735}"/>
              </a:ext>
            </a:extLst>
          </p:cNvPr>
          <p:cNvSpPr/>
          <p:nvPr/>
        </p:nvSpPr>
        <p:spPr>
          <a:xfrm>
            <a:off x="9248449" y="3648313"/>
            <a:ext cx="52706" cy="52706"/>
          </a:xfrm>
          <a:custGeom>
            <a:avLst/>
            <a:gdLst>
              <a:gd name="connsiteX0" fmla="*/ 8676 w 52706"/>
              <a:gd name="connsiteY0" fmla="*/ 6808 h 52706"/>
              <a:gd name="connsiteX1" fmla="*/ 6808 w 52706"/>
              <a:gd name="connsiteY1" fmla="*/ 44031 h 52706"/>
              <a:gd name="connsiteX2" fmla="*/ 44030 w 52706"/>
              <a:gd name="connsiteY2" fmla="*/ 45898 h 52706"/>
              <a:gd name="connsiteX3" fmla="*/ 45904 w 52706"/>
              <a:gd name="connsiteY3" fmla="*/ 8683 h 52706"/>
              <a:gd name="connsiteX4" fmla="*/ 8683 w 52706"/>
              <a:gd name="connsiteY4" fmla="*/ 6803 h 52706"/>
              <a:gd name="connsiteX5" fmla="*/ 8676 w 52706"/>
              <a:gd name="connsiteY5" fmla="*/ 6808 h 5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06" h="52706">
                <a:moveTo>
                  <a:pt x="8676" y="6808"/>
                </a:moveTo>
                <a:cubicBezTo>
                  <a:pt x="-2118" y="16571"/>
                  <a:pt x="-2954" y="33235"/>
                  <a:pt x="6808" y="44031"/>
                </a:cubicBezTo>
                <a:cubicBezTo>
                  <a:pt x="16571" y="54825"/>
                  <a:pt x="33236" y="55661"/>
                  <a:pt x="44030" y="45898"/>
                </a:cubicBezTo>
                <a:cubicBezTo>
                  <a:pt x="54822" y="36138"/>
                  <a:pt x="55661" y="19478"/>
                  <a:pt x="45904" y="8683"/>
                </a:cubicBezTo>
                <a:cubicBezTo>
                  <a:pt x="36145" y="-2115"/>
                  <a:pt x="19481" y="-2957"/>
                  <a:pt x="8683" y="6803"/>
                </a:cubicBezTo>
                <a:cubicBezTo>
                  <a:pt x="8681" y="6804"/>
                  <a:pt x="8678" y="6806"/>
                  <a:pt x="8676" y="6808"/>
                </a:cubicBezTo>
                <a:close/>
              </a:path>
            </a:pathLst>
          </a:custGeom>
          <a:solidFill>
            <a:srgbClr val="FFFFFF"/>
          </a:solidFill>
          <a:ln w="9327" cap="flat">
            <a:noFill/>
            <a:prstDash val="solid"/>
            <a:miter/>
          </a:ln>
        </p:spPr>
        <p:txBody>
          <a:bodyPr rtlCol="0" anchor="ctr"/>
          <a:lstStyle/>
          <a:p>
            <a:endParaRPr lang="en-US"/>
          </a:p>
        </p:txBody>
      </p:sp>
      <p:sp>
        <p:nvSpPr>
          <p:cNvPr id="18" name="Freeform: Shape 29">
            <a:extLst>
              <a:ext uri="{FF2B5EF4-FFF2-40B4-BE49-F238E27FC236}">
                <a16:creationId xmlns:a16="http://schemas.microsoft.com/office/drawing/2014/main" id="{684F34E8-37EA-63D3-0085-6F2A9328C9E1}"/>
              </a:ext>
            </a:extLst>
          </p:cNvPr>
          <p:cNvSpPr/>
          <p:nvPr/>
        </p:nvSpPr>
        <p:spPr>
          <a:xfrm>
            <a:off x="9584285" y="3654371"/>
            <a:ext cx="140625" cy="426412"/>
          </a:xfrm>
          <a:custGeom>
            <a:avLst/>
            <a:gdLst>
              <a:gd name="connsiteX0" fmla="*/ 45994 w 140625"/>
              <a:gd name="connsiteY0" fmla="*/ 0 h 426412"/>
              <a:gd name="connsiteX1" fmla="*/ 28537 w 140625"/>
              <a:gd name="connsiteY1" fmla="*/ 398287 h 426412"/>
              <a:gd name="connsiteX2" fmla="*/ 0 w 140625"/>
              <a:gd name="connsiteY2" fmla="*/ 398287 h 426412"/>
              <a:gd name="connsiteX3" fmla="*/ 0 w 140625"/>
              <a:gd name="connsiteY3" fmla="*/ 426412 h 426412"/>
              <a:gd name="connsiteX4" fmla="*/ 140625 w 140625"/>
              <a:gd name="connsiteY4" fmla="*/ 426412 h 426412"/>
              <a:gd name="connsiteX5" fmla="*/ 140625 w 140625"/>
              <a:gd name="connsiteY5" fmla="*/ 398287 h 426412"/>
              <a:gd name="connsiteX6" fmla="*/ 112097 w 140625"/>
              <a:gd name="connsiteY6" fmla="*/ 398287 h 426412"/>
              <a:gd name="connsiteX7" fmla="*/ 97003 w 140625"/>
              <a:gd name="connsiteY7" fmla="*/ 51150 h 426412"/>
              <a:gd name="connsiteX8" fmla="*/ 45994 w 140625"/>
              <a:gd name="connsiteY8" fmla="*/ 0 h 42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5" h="426412">
                <a:moveTo>
                  <a:pt x="45994" y="0"/>
                </a:moveTo>
                <a:lnTo>
                  <a:pt x="28537" y="398287"/>
                </a:lnTo>
                <a:lnTo>
                  <a:pt x="0" y="398287"/>
                </a:lnTo>
                <a:lnTo>
                  <a:pt x="0" y="426412"/>
                </a:lnTo>
                <a:lnTo>
                  <a:pt x="140625" y="426412"/>
                </a:lnTo>
                <a:lnTo>
                  <a:pt x="140625" y="398287"/>
                </a:lnTo>
                <a:lnTo>
                  <a:pt x="112097" y="398287"/>
                </a:lnTo>
                <a:lnTo>
                  <a:pt x="97003" y="51150"/>
                </a:lnTo>
                <a:lnTo>
                  <a:pt x="45994" y="0"/>
                </a:lnTo>
                <a:close/>
              </a:path>
            </a:pathLst>
          </a:custGeom>
          <a:solidFill>
            <a:srgbClr val="FFFFFF"/>
          </a:solidFill>
          <a:ln w="9327" cap="flat">
            <a:noFill/>
            <a:prstDash val="solid"/>
            <a:miter/>
          </a:ln>
        </p:spPr>
        <p:txBody>
          <a:bodyPr rtlCol="0" anchor="ctr"/>
          <a:lstStyle/>
          <a:p>
            <a:endParaRPr lang="en-US"/>
          </a:p>
        </p:txBody>
      </p:sp>
      <p:sp>
        <p:nvSpPr>
          <p:cNvPr id="19" name="Freeform: Shape 30">
            <a:extLst>
              <a:ext uri="{FF2B5EF4-FFF2-40B4-BE49-F238E27FC236}">
                <a16:creationId xmlns:a16="http://schemas.microsoft.com/office/drawing/2014/main" id="{8166CF80-BD84-5404-50B0-B12434E45A38}"/>
              </a:ext>
            </a:extLst>
          </p:cNvPr>
          <p:cNvSpPr/>
          <p:nvPr/>
        </p:nvSpPr>
        <p:spPr>
          <a:xfrm>
            <a:off x="9436908" y="3576765"/>
            <a:ext cx="196877" cy="70053"/>
          </a:xfrm>
          <a:custGeom>
            <a:avLst/>
            <a:gdLst>
              <a:gd name="connsiteX0" fmla="*/ 13446 w 196877"/>
              <a:gd name="connsiteY0" fmla="*/ 70050 h 70053"/>
              <a:gd name="connsiteX1" fmla="*/ 186705 w 196877"/>
              <a:gd name="connsiteY1" fmla="*/ 63056 h 70053"/>
              <a:gd name="connsiteX2" fmla="*/ 196877 w 196877"/>
              <a:gd name="connsiteY2" fmla="*/ 56400 h 70053"/>
              <a:gd name="connsiteX3" fmla="*/ 187227 w 196877"/>
              <a:gd name="connsiteY3" fmla="*/ 4751 h 70053"/>
              <a:gd name="connsiteX4" fmla="*/ 188055 w 196877"/>
              <a:gd name="connsiteY4" fmla="*/ 3591 h 70053"/>
              <a:gd name="connsiteX5" fmla="*/ 188355 w 196877"/>
              <a:gd name="connsiteY5" fmla="*/ 3262 h 70053"/>
              <a:gd name="connsiteX6" fmla="*/ 175680 w 196877"/>
              <a:gd name="connsiteY6" fmla="*/ 0 h 70053"/>
              <a:gd name="connsiteX7" fmla="*/ 9565 w 196877"/>
              <a:gd name="connsiteY7" fmla="*/ 44297 h 70053"/>
              <a:gd name="connsiteX8" fmla="*/ 496 w 196877"/>
              <a:gd name="connsiteY8" fmla="*/ 60492 h 70053"/>
              <a:gd name="connsiteX9" fmla="*/ 13446 w 196877"/>
              <a:gd name="connsiteY9" fmla="*/ 70050 h 7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877" h="70053">
                <a:moveTo>
                  <a:pt x="13446" y="70050"/>
                </a:moveTo>
                <a:lnTo>
                  <a:pt x="186705" y="63056"/>
                </a:lnTo>
                <a:lnTo>
                  <a:pt x="196877" y="56400"/>
                </a:lnTo>
                <a:cubicBezTo>
                  <a:pt x="179950" y="44802"/>
                  <a:pt x="175630" y="21679"/>
                  <a:pt x="187227" y="4751"/>
                </a:cubicBezTo>
                <a:cubicBezTo>
                  <a:pt x="187496" y="4359"/>
                  <a:pt x="187772" y="3972"/>
                  <a:pt x="188055" y="3591"/>
                </a:cubicBezTo>
                <a:cubicBezTo>
                  <a:pt x="188140" y="3478"/>
                  <a:pt x="188262" y="3384"/>
                  <a:pt x="188355" y="3262"/>
                </a:cubicBezTo>
                <a:lnTo>
                  <a:pt x="175680" y="0"/>
                </a:lnTo>
                <a:lnTo>
                  <a:pt x="9565" y="44297"/>
                </a:lnTo>
                <a:cubicBezTo>
                  <a:pt x="2588" y="46265"/>
                  <a:pt x="-1471" y="53516"/>
                  <a:pt x="496" y="60492"/>
                </a:cubicBezTo>
                <a:cubicBezTo>
                  <a:pt x="2124" y="66262"/>
                  <a:pt x="7454" y="70195"/>
                  <a:pt x="13446" y="70050"/>
                </a:cubicBezTo>
                <a:close/>
              </a:path>
            </a:pathLst>
          </a:custGeom>
          <a:solidFill>
            <a:srgbClr val="FFFFFF"/>
          </a:solidFill>
          <a:ln w="9327" cap="flat">
            <a:noFill/>
            <a:prstDash val="solid"/>
            <a:miter/>
          </a:ln>
        </p:spPr>
        <p:txBody>
          <a:bodyPr rtlCol="0" anchor="ctr"/>
          <a:lstStyle/>
          <a:p>
            <a:endParaRPr lang="en-US"/>
          </a:p>
        </p:txBody>
      </p:sp>
      <p:sp>
        <p:nvSpPr>
          <p:cNvPr id="20" name="Freeform: Shape 31">
            <a:extLst>
              <a:ext uri="{FF2B5EF4-FFF2-40B4-BE49-F238E27FC236}">
                <a16:creationId xmlns:a16="http://schemas.microsoft.com/office/drawing/2014/main" id="{DBF26F56-84E5-5070-2F9B-E37B5A7AEE94}"/>
              </a:ext>
            </a:extLst>
          </p:cNvPr>
          <p:cNvSpPr/>
          <p:nvPr/>
        </p:nvSpPr>
        <p:spPr>
          <a:xfrm>
            <a:off x="9639063" y="3395532"/>
            <a:ext cx="105818" cy="193007"/>
          </a:xfrm>
          <a:custGeom>
            <a:avLst/>
            <a:gdLst>
              <a:gd name="connsiteX0" fmla="*/ 10500 w 105818"/>
              <a:gd name="connsiteY0" fmla="*/ 169992 h 193007"/>
              <a:gd name="connsiteX1" fmla="*/ 16125 w 105818"/>
              <a:gd name="connsiteY1" fmla="*/ 169570 h 193007"/>
              <a:gd name="connsiteX2" fmla="*/ 50719 w 105818"/>
              <a:gd name="connsiteY2" fmla="*/ 193008 h 193007"/>
              <a:gd name="connsiteX3" fmla="*/ 60263 w 105818"/>
              <a:gd name="connsiteY3" fmla="*/ 183905 h 193007"/>
              <a:gd name="connsiteX4" fmla="*/ 105412 w 105818"/>
              <a:gd name="connsiteY4" fmla="*/ 16355 h 193007"/>
              <a:gd name="connsiteX5" fmla="*/ 95919 w 105818"/>
              <a:gd name="connsiteY5" fmla="*/ 404 h 193007"/>
              <a:gd name="connsiteX6" fmla="*/ 81159 w 105818"/>
              <a:gd name="connsiteY6" fmla="*/ 6858 h 193007"/>
              <a:gd name="connsiteX7" fmla="*/ 0 w 105818"/>
              <a:gd name="connsiteY7" fmla="*/ 161489 h 193007"/>
              <a:gd name="connsiteX8" fmla="*/ 309 w 105818"/>
              <a:gd name="connsiteY8" fmla="*/ 173245 h 193007"/>
              <a:gd name="connsiteX9" fmla="*/ 10500 w 105818"/>
              <a:gd name="connsiteY9" fmla="*/ 169992 h 19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818" h="193007">
                <a:moveTo>
                  <a:pt x="10500" y="169992"/>
                </a:moveTo>
                <a:cubicBezTo>
                  <a:pt x="12362" y="169709"/>
                  <a:pt x="14242" y="169568"/>
                  <a:pt x="16125" y="169570"/>
                </a:cubicBezTo>
                <a:cubicBezTo>
                  <a:pt x="31330" y="169682"/>
                  <a:pt x="44977" y="178928"/>
                  <a:pt x="50719" y="193008"/>
                </a:cubicBezTo>
                <a:lnTo>
                  <a:pt x="60263" y="183905"/>
                </a:lnTo>
                <a:lnTo>
                  <a:pt x="105412" y="16355"/>
                </a:lnTo>
                <a:cubicBezTo>
                  <a:pt x="107196" y="9329"/>
                  <a:pt x="102945" y="2188"/>
                  <a:pt x="95919" y="404"/>
                </a:cubicBezTo>
                <a:cubicBezTo>
                  <a:pt x="90102" y="-1072"/>
                  <a:pt x="84025" y="1585"/>
                  <a:pt x="81159" y="6858"/>
                </a:cubicBezTo>
                <a:lnTo>
                  <a:pt x="0" y="161489"/>
                </a:lnTo>
                <a:lnTo>
                  <a:pt x="309" y="173245"/>
                </a:lnTo>
                <a:cubicBezTo>
                  <a:pt x="3532" y="171676"/>
                  <a:pt x="6964" y="170580"/>
                  <a:pt x="10500" y="169992"/>
                </a:cubicBezTo>
                <a:close/>
              </a:path>
            </a:pathLst>
          </a:custGeom>
          <a:solidFill>
            <a:srgbClr val="FFFFFF"/>
          </a:solidFill>
          <a:ln w="9327" cap="flat">
            <a:noFill/>
            <a:prstDash val="solid"/>
            <a:miter/>
          </a:ln>
        </p:spPr>
        <p:txBody>
          <a:bodyPr rtlCol="0" anchor="ctr"/>
          <a:lstStyle/>
          <a:p>
            <a:endParaRPr lang="en-US"/>
          </a:p>
        </p:txBody>
      </p:sp>
      <p:sp>
        <p:nvSpPr>
          <p:cNvPr id="21" name="Freeform: Shape 32">
            <a:extLst>
              <a:ext uri="{FF2B5EF4-FFF2-40B4-BE49-F238E27FC236}">
                <a16:creationId xmlns:a16="http://schemas.microsoft.com/office/drawing/2014/main" id="{05EE050F-F618-DCCE-DB20-22B2B2796208}"/>
              </a:ext>
            </a:extLst>
          </p:cNvPr>
          <p:cNvSpPr/>
          <p:nvPr/>
        </p:nvSpPr>
        <p:spPr>
          <a:xfrm>
            <a:off x="9650772" y="3605987"/>
            <a:ext cx="148034" cy="172093"/>
          </a:xfrm>
          <a:custGeom>
            <a:avLst/>
            <a:gdLst>
              <a:gd name="connsiteX0" fmla="*/ 146213 w 148034"/>
              <a:gd name="connsiteY0" fmla="*/ 152297 h 172093"/>
              <a:gd name="connsiteX1" fmla="*/ 53878 w 148034"/>
              <a:gd name="connsiteY1" fmla="*/ 6300 h 172093"/>
              <a:gd name="connsiteX2" fmla="*/ 41691 w 148034"/>
              <a:gd name="connsiteY2" fmla="*/ 0 h 172093"/>
              <a:gd name="connsiteX3" fmla="*/ 10078 w 148034"/>
              <a:gd name="connsiteY3" fmla="*/ 33694 h 172093"/>
              <a:gd name="connsiteX4" fmla="*/ 4453 w 148034"/>
              <a:gd name="connsiteY4" fmla="*/ 34116 h 172093"/>
              <a:gd name="connsiteX5" fmla="*/ 0 w 148034"/>
              <a:gd name="connsiteY5" fmla="*/ 33703 h 172093"/>
              <a:gd name="connsiteX6" fmla="*/ 4078 w 148034"/>
              <a:gd name="connsiteY6" fmla="*/ 46406 h 172093"/>
              <a:gd name="connsiteX7" fmla="*/ 125953 w 148034"/>
              <a:gd name="connsiteY7" fmla="*/ 168563 h 172093"/>
              <a:gd name="connsiteX8" fmla="*/ 144503 w 148034"/>
              <a:gd name="connsiteY8" fmla="*/ 167925 h 172093"/>
              <a:gd name="connsiteX9" fmla="*/ 146213 w 148034"/>
              <a:gd name="connsiteY9" fmla="*/ 152297 h 1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034" h="172093">
                <a:moveTo>
                  <a:pt x="146213" y="152297"/>
                </a:moveTo>
                <a:lnTo>
                  <a:pt x="53878" y="6300"/>
                </a:lnTo>
                <a:lnTo>
                  <a:pt x="41691" y="0"/>
                </a:lnTo>
                <a:cubicBezTo>
                  <a:pt x="40250" y="17207"/>
                  <a:pt x="27158" y="31161"/>
                  <a:pt x="10078" y="33694"/>
                </a:cubicBezTo>
                <a:cubicBezTo>
                  <a:pt x="8216" y="33971"/>
                  <a:pt x="6336" y="34113"/>
                  <a:pt x="4453" y="34116"/>
                </a:cubicBezTo>
                <a:cubicBezTo>
                  <a:pt x="2962" y="34069"/>
                  <a:pt x="1475" y="33931"/>
                  <a:pt x="0" y="33703"/>
                </a:cubicBezTo>
                <a:lnTo>
                  <a:pt x="4078" y="46406"/>
                </a:lnTo>
                <a:lnTo>
                  <a:pt x="125953" y="168563"/>
                </a:lnTo>
                <a:cubicBezTo>
                  <a:pt x="131252" y="173509"/>
                  <a:pt x="139557" y="173224"/>
                  <a:pt x="144503" y="167925"/>
                </a:cubicBezTo>
                <a:cubicBezTo>
                  <a:pt x="148476" y="163671"/>
                  <a:pt x="149170" y="157309"/>
                  <a:pt x="146213" y="152297"/>
                </a:cubicBezTo>
                <a:close/>
              </a:path>
            </a:pathLst>
          </a:custGeom>
          <a:solidFill>
            <a:srgbClr val="FFFFFF"/>
          </a:solidFill>
          <a:ln w="9327" cap="flat">
            <a:noFill/>
            <a:prstDash val="solid"/>
            <a:miter/>
          </a:ln>
        </p:spPr>
        <p:txBody>
          <a:bodyPr rtlCol="0" anchor="ctr"/>
          <a:lstStyle/>
          <a:p>
            <a:endParaRPr lang="en-US"/>
          </a:p>
        </p:txBody>
      </p:sp>
      <p:sp>
        <p:nvSpPr>
          <p:cNvPr id="22" name="Freeform: Shape 33">
            <a:extLst>
              <a:ext uri="{FF2B5EF4-FFF2-40B4-BE49-F238E27FC236}">
                <a16:creationId xmlns:a16="http://schemas.microsoft.com/office/drawing/2014/main" id="{BFDEE1E2-ACBB-62DB-625B-598A070B0A83}"/>
              </a:ext>
            </a:extLst>
          </p:cNvPr>
          <p:cNvSpPr/>
          <p:nvPr/>
        </p:nvSpPr>
        <p:spPr>
          <a:xfrm>
            <a:off x="9636430" y="3583846"/>
            <a:ext cx="37505" cy="37505"/>
          </a:xfrm>
          <a:custGeom>
            <a:avLst/>
            <a:gdLst>
              <a:gd name="connsiteX0" fmla="*/ 21561 w 37505"/>
              <a:gd name="connsiteY0" fmla="*/ 37291 h 37505"/>
              <a:gd name="connsiteX1" fmla="*/ 37291 w 37505"/>
              <a:gd name="connsiteY1" fmla="*/ 15944 h 37505"/>
              <a:gd name="connsiteX2" fmla="*/ 15944 w 37505"/>
              <a:gd name="connsiteY2" fmla="*/ 214 h 37505"/>
              <a:gd name="connsiteX3" fmla="*/ 214 w 37505"/>
              <a:gd name="connsiteY3" fmla="*/ 21560 h 37505"/>
              <a:gd name="connsiteX4" fmla="*/ 21560 w 37505"/>
              <a:gd name="connsiteY4" fmla="*/ 37291 h 37505"/>
              <a:gd name="connsiteX5" fmla="*/ 21561 w 37505"/>
              <a:gd name="connsiteY5" fmla="*/ 37291 h 3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5" h="37505">
                <a:moveTo>
                  <a:pt x="21561" y="37291"/>
                </a:moveTo>
                <a:cubicBezTo>
                  <a:pt x="31799" y="35741"/>
                  <a:pt x="38842" y="26183"/>
                  <a:pt x="37291" y="15944"/>
                </a:cubicBezTo>
                <a:cubicBezTo>
                  <a:pt x="35741" y="5706"/>
                  <a:pt x="26183" y="-1337"/>
                  <a:pt x="15944" y="214"/>
                </a:cubicBezTo>
                <a:cubicBezTo>
                  <a:pt x="5706" y="1765"/>
                  <a:pt x="-1337" y="11321"/>
                  <a:pt x="214" y="21560"/>
                </a:cubicBezTo>
                <a:cubicBezTo>
                  <a:pt x="1765" y="31798"/>
                  <a:pt x="11321" y="38842"/>
                  <a:pt x="21560" y="37291"/>
                </a:cubicBezTo>
                <a:cubicBezTo>
                  <a:pt x="21560" y="37291"/>
                  <a:pt x="21561" y="37291"/>
                  <a:pt x="21561" y="37291"/>
                </a:cubicBezTo>
                <a:close/>
              </a:path>
            </a:pathLst>
          </a:custGeom>
          <a:solidFill>
            <a:srgbClr val="FFFFFF"/>
          </a:solidFill>
          <a:ln w="9327"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2F7D356-4BA1-3E36-61FA-3E19D87D5D0E}"/>
              </a:ext>
            </a:extLst>
          </p:cNvPr>
          <p:cNvSpPr txBox="1">
            <a:spLocks/>
          </p:cNvSpPr>
          <p:nvPr/>
        </p:nvSpPr>
        <p:spPr>
          <a:xfrm>
            <a:off x="4445875" y="4850631"/>
            <a:ext cx="2900855" cy="116128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GB" sz="2600" dirty="0"/>
              <a:t>Demand growth and volatility in minerals markets</a:t>
            </a:r>
            <a:endParaRPr lang="en-US" sz="2600" dirty="0"/>
          </a:p>
        </p:txBody>
      </p:sp>
      <p:sp>
        <p:nvSpPr>
          <p:cNvPr id="24" name="Content Placeholder 2">
            <a:extLst>
              <a:ext uri="{FF2B5EF4-FFF2-40B4-BE49-F238E27FC236}">
                <a16:creationId xmlns:a16="http://schemas.microsoft.com/office/drawing/2014/main" id="{FBDC6E53-1114-3F49-9428-442E5A2A444B}"/>
              </a:ext>
            </a:extLst>
          </p:cNvPr>
          <p:cNvSpPr txBox="1">
            <a:spLocks/>
          </p:cNvSpPr>
          <p:nvPr/>
        </p:nvSpPr>
        <p:spPr>
          <a:xfrm>
            <a:off x="7863541" y="4850631"/>
            <a:ext cx="3146733" cy="103151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n-GB" sz="2600" dirty="0"/>
              <a:t>Scaling up of low carbon technologies</a:t>
            </a:r>
            <a:endParaRPr lang="en-US" sz="2600" dirty="0"/>
          </a:p>
        </p:txBody>
      </p:sp>
    </p:spTree>
    <p:extLst>
      <p:ext uri="{BB962C8B-B14F-4D97-AF65-F5344CB8AC3E}">
        <p14:creationId xmlns:p14="http://schemas.microsoft.com/office/powerpoint/2010/main" val="2545753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6DA7-47C1-DBE8-13DF-5D7D2E05B4CD}"/>
              </a:ext>
            </a:extLst>
          </p:cNvPr>
          <p:cNvSpPr>
            <a:spLocks noGrp="1"/>
          </p:cNvSpPr>
          <p:nvPr>
            <p:ph type="title"/>
          </p:nvPr>
        </p:nvSpPr>
        <p:spPr/>
        <p:txBody>
          <a:bodyPr/>
          <a:lstStyle/>
          <a:p>
            <a:r>
              <a:rPr lang="en-NO"/>
              <a:t>Summary</a:t>
            </a:r>
          </a:p>
        </p:txBody>
      </p:sp>
      <p:sp>
        <p:nvSpPr>
          <p:cNvPr id="3" name="Content Placeholder 2">
            <a:extLst>
              <a:ext uri="{FF2B5EF4-FFF2-40B4-BE49-F238E27FC236}">
                <a16:creationId xmlns:a16="http://schemas.microsoft.com/office/drawing/2014/main" id="{DDE5356A-32F0-F8D6-5544-0491CB30F142}"/>
              </a:ext>
            </a:extLst>
          </p:cNvPr>
          <p:cNvSpPr>
            <a:spLocks noGrp="1"/>
          </p:cNvSpPr>
          <p:nvPr>
            <p:ph idx="1"/>
          </p:nvPr>
        </p:nvSpPr>
        <p:spPr/>
        <p:txBody>
          <a:bodyPr>
            <a:normAutofit/>
          </a:bodyPr>
          <a:lstStyle/>
          <a:p>
            <a:r>
              <a:rPr lang="en-GB" sz="3200"/>
              <a:t>Energy transition impacts </a:t>
            </a:r>
            <a:r>
              <a:rPr lang="en-GB" sz="3200" b="1">
                <a:solidFill>
                  <a:schemeClr val="accent5"/>
                </a:solidFill>
              </a:rPr>
              <a:t>livelihoods of communities</a:t>
            </a:r>
            <a:r>
              <a:rPr lang="en-GB" sz="3200"/>
              <a:t> living near energy and mining projects</a:t>
            </a:r>
          </a:p>
          <a:p>
            <a:r>
              <a:rPr lang="en-GB" sz="3200"/>
              <a:t>Data and dialogue can support a </a:t>
            </a:r>
            <a:r>
              <a:rPr lang="en-GB" sz="3200" b="1">
                <a:solidFill>
                  <a:schemeClr val="accent5"/>
                </a:solidFill>
              </a:rPr>
              <a:t>just transition</a:t>
            </a:r>
            <a:endParaRPr lang="en-GB" sz="3200"/>
          </a:p>
        </p:txBody>
      </p:sp>
      <p:sp>
        <p:nvSpPr>
          <p:cNvPr id="4" name="Text Placeholder 3">
            <a:extLst>
              <a:ext uri="{FF2B5EF4-FFF2-40B4-BE49-F238E27FC236}">
                <a16:creationId xmlns:a16="http://schemas.microsoft.com/office/drawing/2014/main" id="{4B5210F7-5FFB-900B-737B-C82189C4F191}"/>
              </a:ext>
            </a:extLst>
          </p:cNvPr>
          <p:cNvSpPr>
            <a:spLocks noGrp="1"/>
          </p:cNvSpPr>
          <p:nvPr>
            <p:ph type="body" sz="quarter" idx="10"/>
          </p:nvPr>
        </p:nvSpPr>
        <p:spPr/>
        <p:txBody>
          <a:bodyPr/>
          <a:lstStyle/>
          <a:p>
            <a:r>
              <a:rPr lang="en-NO"/>
              <a:t>COMMUNITY IMPACTS</a:t>
            </a:r>
          </a:p>
        </p:txBody>
      </p:sp>
      <p:sp>
        <p:nvSpPr>
          <p:cNvPr id="5" name="Picture Placeholder 4">
            <a:extLst>
              <a:ext uri="{FF2B5EF4-FFF2-40B4-BE49-F238E27FC236}">
                <a16:creationId xmlns:a16="http://schemas.microsoft.com/office/drawing/2014/main" id="{4FC04DEB-735D-C748-F757-3F9C5CEDD88F}"/>
              </a:ext>
            </a:extLst>
          </p:cNvPr>
          <p:cNvSpPr>
            <a:spLocks noGrp="1"/>
          </p:cNvSpPr>
          <p:nvPr>
            <p:ph type="pic" sz="quarter" idx="14"/>
          </p:nvPr>
        </p:nvSpPr>
        <p:spPr/>
        <p:txBody>
          <a:bodyPr/>
          <a:lstStyle/>
          <a:p>
            <a:endParaRPr lang="en-NO"/>
          </a:p>
        </p:txBody>
      </p:sp>
      <p:pic>
        <p:nvPicPr>
          <p:cNvPr id="6" name="Picture 5">
            <a:extLst>
              <a:ext uri="{FF2B5EF4-FFF2-40B4-BE49-F238E27FC236}">
                <a16:creationId xmlns:a16="http://schemas.microsoft.com/office/drawing/2014/main" id="{7B0980E5-8C2F-6EE0-81E6-290AF4B8D05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7" name="Rectangle 6">
            <a:extLst>
              <a:ext uri="{FF2B5EF4-FFF2-40B4-BE49-F238E27FC236}">
                <a16:creationId xmlns:a16="http://schemas.microsoft.com/office/drawing/2014/main" id="{AEEECD7B-FFD1-7F7D-6403-A93275BAC8BA}"/>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47874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6DA7-47C1-DBE8-13DF-5D7D2E05B4CD}"/>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E5356A-32F0-F8D6-5544-0491CB30F142}"/>
              </a:ext>
            </a:extLst>
          </p:cNvPr>
          <p:cNvSpPr>
            <a:spLocks noGrp="1"/>
          </p:cNvSpPr>
          <p:nvPr>
            <p:ph idx="1"/>
          </p:nvPr>
        </p:nvSpPr>
        <p:spPr/>
        <p:txBody>
          <a:bodyPr>
            <a:normAutofit lnSpcReduction="10000"/>
          </a:bodyPr>
          <a:lstStyle/>
          <a:p>
            <a:r>
              <a:rPr lang="en-GB" sz="3200"/>
              <a:t>Strengthen </a:t>
            </a:r>
            <a:r>
              <a:rPr lang="en-GB" sz="3200" b="1">
                <a:solidFill>
                  <a:schemeClr val="accent5"/>
                </a:solidFill>
              </a:rPr>
              <a:t>community participation </a:t>
            </a:r>
            <a:r>
              <a:rPr lang="en-GB" sz="3200"/>
              <a:t>in decision-making</a:t>
            </a:r>
          </a:p>
          <a:p>
            <a:r>
              <a:rPr lang="en-GB" sz="3200"/>
              <a:t>Shed light on local </a:t>
            </a:r>
            <a:r>
              <a:rPr lang="en-GB" sz="3200" b="1">
                <a:solidFill>
                  <a:schemeClr val="accent5"/>
                </a:solidFill>
              </a:rPr>
              <a:t>economic contributions</a:t>
            </a:r>
          </a:p>
          <a:p>
            <a:r>
              <a:rPr lang="en-GB" sz="3200"/>
              <a:t>Strengthen </a:t>
            </a:r>
            <a:r>
              <a:rPr lang="en-GB" sz="3200" b="1">
                <a:solidFill>
                  <a:schemeClr val="accent5"/>
                </a:solidFill>
              </a:rPr>
              <a:t>environmental and social performance</a:t>
            </a:r>
          </a:p>
        </p:txBody>
      </p:sp>
      <p:sp>
        <p:nvSpPr>
          <p:cNvPr id="4" name="Text Placeholder 3">
            <a:extLst>
              <a:ext uri="{FF2B5EF4-FFF2-40B4-BE49-F238E27FC236}">
                <a16:creationId xmlns:a16="http://schemas.microsoft.com/office/drawing/2014/main" id="{4B5210F7-5FFB-900B-737B-C82189C4F191}"/>
              </a:ext>
            </a:extLst>
          </p:cNvPr>
          <p:cNvSpPr>
            <a:spLocks noGrp="1"/>
          </p:cNvSpPr>
          <p:nvPr>
            <p:ph type="body" sz="quarter" idx="10"/>
          </p:nvPr>
        </p:nvSpPr>
        <p:spPr/>
        <p:txBody>
          <a:bodyPr/>
          <a:lstStyle/>
          <a:p>
            <a:r>
              <a:rPr lang="en-NO"/>
              <a:t>COMMUNITY IMPACTS</a:t>
            </a:r>
          </a:p>
        </p:txBody>
      </p:sp>
      <p:sp>
        <p:nvSpPr>
          <p:cNvPr id="5" name="Picture Placeholder 4">
            <a:extLst>
              <a:ext uri="{FF2B5EF4-FFF2-40B4-BE49-F238E27FC236}">
                <a16:creationId xmlns:a16="http://schemas.microsoft.com/office/drawing/2014/main" id="{4FC04DEB-735D-C748-F757-3F9C5CEDD88F}"/>
              </a:ext>
            </a:extLst>
          </p:cNvPr>
          <p:cNvSpPr>
            <a:spLocks noGrp="1"/>
          </p:cNvSpPr>
          <p:nvPr>
            <p:ph type="pic" sz="quarter" idx="14"/>
          </p:nvPr>
        </p:nvSpPr>
        <p:spPr/>
        <p:txBody>
          <a:bodyPr/>
          <a:lstStyle/>
          <a:p>
            <a:endParaRPr lang="en-NO"/>
          </a:p>
        </p:txBody>
      </p:sp>
      <p:pic>
        <p:nvPicPr>
          <p:cNvPr id="6" name="Picture 5">
            <a:extLst>
              <a:ext uri="{FF2B5EF4-FFF2-40B4-BE49-F238E27FC236}">
                <a16:creationId xmlns:a16="http://schemas.microsoft.com/office/drawing/2014/main" id="{7B0980E5-8C2F-6EE0-81E6-290AF4B8D05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7" name="Rectangle 6">
            <a:extLst>
              <a:ext uri="{FF2B5EF4-FFF2-40B4-BE49-F238E27FC236}">
                <a16:creationId xmlns:a16="http://schemas.microsoft.com/office/drawing/2014/main" id="{FD2B5326-6BB8-B763-289B-A1993DF2A33A}"/>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14045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40C4AB-D5EB-699C-E864-04DD2AB25958}"/>
              </a:ext>
            </a:extLst>
          </p:cNvPr>
          <p:cNvCxnSpPr>
            <a:cxnSpLocks/>
          </p:cNvCxnSpPr>
          <p:nvPr/>
        </p:nvCxnSpPr>
        <p:spPr>
          <a:xfrm>
            <a:off x="3987609" y="4687995"/>
            <a:ext cx="13256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BD5FDF-2A18-941D-1F99-31A808AC9A3E}"/>
              </a:ext>
            </a:extLst>
          </p:cNvPr>
          <p:cNvSpPr txBox="1"/>
          <p:nvPr/>
        </p:nvSpPr>
        <p:spPr>
          <a:xfrm>
            <a:off x="923831" y="2555448"/>
            <a:ext cx="5172169" cy="3539430"/>
          </a:xfrm>
          <a:prstGeom prst="rect">
            <a:avLst/>
          </a:prstGeom>
          <a:noFill/>
        </p:spPr>
        <p:txBody>
          <a:bodyPr wrap="square">
            <a:spAutoFit/>
          </a:bodyPr>
          <a:lstStyle/>
          <a:p>
            <a:r>
              <a:rPr lang="en-US" sz="2800">
                <a:solidFill>
                  <a:srgbClr val="002157"/>
                </a:solidFill>
              </a:rPr>
              <a:t>Where the process for awarding or transferring a license mandates consultations with impacted communities, countries and companies are expected to include a description of </a:t>
            </a:r>
            <a:r>
              <a:rPr lang="en-US" sz="2800" b="1">
                <a:solidFill>
                  <a:schemeClr val="accent5"/>
                </a:solidFill>
              </a:rPr>
              <a:t>how the consultation process was conducted</a:t>
            </a:r>
            <a:r>
              <a:rPr lang="en-US" sz="2800">
                <a:solidFill>
                  <a:srgbClr val="002157"/>
                </a:solidFill>
              </a:rPr>
              <a:t>. </a:t>
            </a:r>
          </a:p>
        </p:txBody>
      </p:sp>
      <p:sp>
        <p:nvSpPr>
          <p:cNvPr id="10" name="Rectangle 9">
            <a:extLst>
              <a:ext uri="{FF2B5EF4-FFF2-40B4-BE49-F238E27FC236}">
                <a16:creationId xmlns:a16="http://schemas.microsoft.com/office/drawing/2014/main" id="{D48D6E3C-468C-AC53-FAF0-D21971F9ACAD}"/>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8F03084-62D3-C537-1FE7-3066F3D53375}"/>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2.2</a:t>
            </a:r>
            <a:r>
              <a:rPr lang="en-NO" sz="2800">
                <a:solidFill>
                  <a:srgbClr val="FFFFFF"/>
                </a:solidFill>
                <a:latin typeface="Franklin Gothic Medium" panose="020B0603020102020204" pitchFamily="34" charset="0"/>
              </a:rPr>
              <a:t> </a:t>
            </a:r>
          </a:p>
        </p:txBody>
      </p:sp>
      <p:sp>
        <p:nvSpPr>
          <p:cNvPr id="4" name="TextBox 3">
            <a:extLst>
              <a:ext uri="{FF2B5EF4-FFF2-40B4-BE49-F238E27FC236}">
                <a16:creationId xmlns:a16="http://schemas.microsoft.com/office/drawing/2014/main" id="{6DD6B11E-7383-D524-99A3-F95AF8005F93}"/>
              </a:ext>
            </a:extLst>
          </p:cNvPr>
          <p:cNvSpPr txBox="1"/>
          <p:nvPr/>
        </p:nvSpPr>
        <p:spPr>
          <a:xfrm>
            <a:off x="812800" y="477087"/>
            <a:ext cx="5943600" cy="369332"/>
          </a:xfrm>
          <a:prstGeom prst="rect">
            <a:avLst/>
          </a:prstGeom>
          <a:noFill/>
        </p:spPr>
        <p:txBody>
          <a:bodyPr wrap="square" lIns="180000" rtlCol="0">
            <a:spAutoFit/>
          </a:bodyPr>
          <a:lstStyle/>
          <a:p>
            <a:r>
              <a:rPr lang="nb-NO">
                <a:solidFill>
                  <a:schemeClr val="accent5"/>
                </a:solidFill>
                <a:latin typeface="Franklin Gothic Medium" panose="020B0603020102020204" pitchFamily="34" charset="0"/>
              </a:rPr>
              <a:t>COMMUNITY IMPACTS</a:t>
            </a:r>
          </a:p>
        </p:txBody>
      </p:sp>
      <p:pic>
        <p:nvPicPr>
          <p:cNvPr id="5" name="Picture 4">
            <a:extLst>
              <a:ext uri="{FF2B5EF4-FFF2-40B4-BE49-F238E27FC236}">
                <a16:creationId xmlns:a16="http://schemas.microsoft.com/office/drawing/2014/main" id="{F20F3067-3F59-940C-EC0C-395F145DC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2" name="Rectangle 1">
            <a:extLst>
              <a:ext uri="{FF2B5EF4-FFF2-40B4-BE49-F238E27FC236}">
                <a16:creationId xmlns:a16="http://schemas.microsoft.com/office/drawing/2014/main" id="{D9BCEE16-59B4-AB68-A408-9FA06EF80A01}"/>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348349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40C4AB-D5EB-699C-E864-04DD2AB25958}"/>
              </a:ext>
            </a:extLst>
          </p:cNvPr>
          <p:cNvCxnSpPr>
            <a:cxnSpLocks/>
          </p:cNvCxnSpPr>
          <p:nvPr/>
        </p:nvCxnSpPr>
        <p:spPr>
          <a:xfrm>
            <a:off x="3068281" y="3416300"/>
            <a:ext cx="12444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BD5FDF-2A18-941D-1F99-31A808AC9A3E}"/>
              </a:ext>
            </a:extLst>
          </p:cNvPr>
          <p:cNvSpPr txBox="1"/>
          <p:nvPr/>
        </p:nvSpPr>
        <p:spPr>
          <a:xfrm>
            <a:off x="923831" y="2562378"/>
            <a:ext cx="5172169" cy="3539430"/>
          </a:xfrm>
          <a:prstGeom prst="rect">
            <a:avLst/>
          </a:prstGeom>
          <a:noFill/>
        </p:spPr>
        <p:txBody>
          <a:bodyPr wrap="square">
            <a:spAutoFit/>
          </a:bodyPr>
          <a:lstStyle/>
          <a:p>
            <a:r>
              <a:rPr lang="en-US" sz="2800">
                <a:solidFill>
                  <a:srgbClr val="002157"/>
                </a:solidFill>
              </a:rPr>
              <a:t>Where available, implementing countries are required to disclose </a:t>
            </a:r>
            <a:r>
              <a:rPr lang="en-US" sz="2800" b="1">
                <a:solidFill>
                  <a:schemeClr val="accent5"/>
                </a:solidFill>
              </a:rPr>
              <a:t>employment information </a:t>
            </a:r>
            <a:r>
              <a:rPr lang="en-US" sz="2800">
                <a:solidFill>
                  <a:srgbClr val="002157"/>
                </a:solidFill>
              </a:rPr>
              <a:t>disaggregated by </a:t>
            </a:r>
            <a:r>
              <a:rPr lang="en-US" sz="2800" b="1">
                <a:solidFill>
                  <a:schemeClr val="accent5"/>
                </a:solidFill>
              </a:rPr>
              <a:t>gender</a:t>
            </a:r>
            <a:r>
              <a:rPr lang="en-US" sz="2800">
                <a:solidFill>
                  <a:srgbClr val="002157"/>
                </a:solidFill>
              </a:rPr>
              <a:t> and </a:t>
            </a:r>
            <a:r>
              <a:rPr lang="en-US" sz="2800" b="1">
                <a:solidFill>
                  <a:schemeClr val="accent5"/>
                </a:solidFill>
              </a:rPr>
              <a:t>occupational level</a:t>
            </a:r>
            <a:r>
              <a:rPr lang="en-US" sz="2800">
                <a:solidFill>
                  <a:srgbClr val="002157"/>
                </a:solidFill>
              </a:rPr>
              <a:t>, </a:t>
            </a:r>
            <a:r>
              <a:rPr lang="en-US" sz="2800" b="1">
                <a:solidFill>
                  <a:schemeClr val="accent5"/>
                </a:solidFill>
              </a:rPr>
              <a:t>company</a:t>
            </a:r>
            <a:r>
              <a:rPr lang="en-US" sz="2800">
                <a:solidFill>
                  <a:srgbClr val="002157"/>
                </a:solidFill>
              </a:rPr>
              <a:t> and </a:t>
            </a:r>
            <a:r>
              <a:rPr lang="en-US" sz="2800" b="1">
                <a:solidFill>
                  <a:schemeClr val="accent5"/>
                </a:solidFill>
              </a:rPr>
              <a:t>project</a:t>
            </a:r>
            <a:r>
              <a:rPr lang="en-US" sz="2800">
                <a:solidFill>
                  <a:srgbClr val="002157"/>
                </a:solidFill>
              </a:rPr>
              <a:t>, as well as between </a:t>
            </a:r>
            <a:r>
              <a:rPr lang="en-US" sz="2800" b="1">
                <a:solidFill>
                  <a:schemeClr val="accent5"/>
                </a:solidFill>
              </a:rPr>
              <a:t>local</a:t>
            </a:r>
            <a:r>
              <a:rPr lang="en-US" sz="2800">
                <a:solidFill>
                  <a:srgbClr val="002157"/>
                </a:solidFill>
              </a:rPr>
              <a:t> and </a:t>
            </a:r>
            <a:r>
              <a:rPr lang="en-US" sz="2800" b="1">
                <a:solidFill>
                  <a:schemeClr val="accent5"/>
                </a:solidFill>
              </a:rPr>
              <a:t>foreign</a:t>
            </a:r>
            <a:r>
              <a:rPr lang="en-US" sz="2800">
                <a:solidFill>
                  <a:srgbClr val="002157"/>
                </a:solidFill>
              </a:rPr>
              <a:t> nationals. </a:t>
            </a:r>
          </a:p>
        </p:txBody>
      </p:sp>
      <p:sp>
        <p:nvSpPr>
          <p:cNvPr id="10" name="Rectangle 9">
            <a:extLst>
              <a:ext uri="{FF2B5EF4-FFF2-40B4-BE49-F238E27FC236}">
                <a16:creationId xmlns:a16="http://schemas.microsoft.com/office/drawing/2014/main" id="{D48D6E3C-468C-AC53-FAF0-D21971F9ACAD}"/>
              </a:ext>
            </a:extLst>
          </p:cNvPr>
          <p:cNvSpPr/>
          <p:nvPr/>
        </p:nvSpPr>
        <p:spPr>
          <a:xfrm>
            <a:off x="0" y="152786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8F03084-62D3-C537-1FE7-3066F3D53375}"/>
              </a:ext>
            </a:extLst>
          </p:cNvPr>
          <p:cNvSpPr txBox="1"/>
          <p:nvPr/>
        </p:nvSpPr>
        <p:spPr>
          <a:xfrm>
            <a:off x="923831" y="16205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6.</a:t>
            </a:r>
            <a:r>
              <a:rPr lang="en-GB" sz="2800">
                <a:solidFill>
                  <a:srgbClr val="FFFFFF"/>
                </a:solidFill>
                <a:latin typeface="Franklin Gothic Medium" panose="020B0603020102020204" pitchFamily="34" charset="0"/>
              </a:rPr>
              <a:t>3</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a</a:t>
            </a:r>
            <a:r>
              <a:rPr lang="en-NO" sz="2800">
                <a:solidFill>
                  <a:srgbClr val="FFFFFF"/>
                </a:solidFill>
                <a:latin typeface="Franklin Gothic Medium" panose="020B0603020102020204" pitchFamily="34" charset="0"/>
              </a:rPr>
              <a:t>) </a:t>
            </a:r>
          </a:p>
        </p:txBody>
      </p:sp>
      <p:sp>
        <p:nvSpPr>
          <p:cNvPr id="4" name="TextBox 3">
            <a:extLst>
              <a:ext uri="{FF2B5EF4-FFF2-40B4-BE49-F238E27FC236}">
                <a16:creationId xmlns:a16="http://schemas.microsoft.com/office/drawing/2014/main" id="{6DD6B11E-7383-D524-99A3-F95AF8005F93}"/>
              </a:ext>
            </a:extLst>
          </p:cNvPr>
          <p:cNvSpPr txBox="1"/>
          <p:nvPr/>
        </p:nvSpPr>
        <p:spPr>
          <a:xfrm>
            <a:off x="812800" y="477087"/>
            <a:ext cx="5943600" cy="369332"/>
          </a:xfrm>
          <a:prstGeom prst="rect">
            <a:avLst/>
          </a:prstGeom>
          <a:noFill/>
        </p:spPr>
        <p:txBody>
          <a:bodyPr wrap="square" lIns="180000" rtlCol="0">
            <a:spAutoFit/>
          </a:bodyPr>
          <a:lstStyle/>
          <a:p>
            <a:r>
              <a:rPr lang="nb-NO">
                <a:solidFill>
                  <a:schemeClr val="accent5"/>
                </a:solidFill>
                <a:latin typeface="Franklin Gothic Medium" panose="020B0603020102020204" pitchFamily="34" charset="0"/>
              </a:rPr>
              <a:t>COMMUNITY IMPACTS</a:t>
            </a:r>
          </a:p>
        </p:txBody>
      </p:sp>
      <p:pic>
        <p:nvPicPr>
          <p:cNvPr id="5" name="Picture 4">
            <a:extLst>
              <a:ext uri="{FF2B5EF4-FFF2-40B4-BE49-F238E27FC236}">
                <a16:creationId xmlns:a16="http://schemas.microsoft.com/office/drawing/2014/main" id="{BFFC9A50-5E4F-080F-04CA-050A8AF4B50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2" name="Rectangle 1">
            <a:extLst>
              <a:ext uri="{FF2B5EF4-FFF2-40B4-BE49-F238E27FC236}">
                <a16:creationId xmlns:a16="http://schemas.microsoft.com/office/drawing/2014/main" id="{A4FA5BAE-A3F4-0C61-6C5C-0630C011426E}"/>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859844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40C4AB-D5EB-699C-E864-04DD2AB25958}"/>
              </a:ext>
            </a:extLst>
          </p:cNvPr>
          <p:cNvCxnSpPr>
            <a:cxnSpLocks/>
          </p:cNvCxnSpPr>
          <p:nvPr/>
        </p:nvCxnSpPr>
        <p:spPr>
          <a:xfrm>
            <a:off x="1023581" y="3794325"/>
            <a:ext cx="124441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BD5FDF-2A18-941D-1F99-31A808AC9A3E}"/>
              </a:ext>
            </a:extLst>
          </p:cNvPr>
          <p:cNvSpPr txBox="1"/>
          <p:nvPr/>
        </p:nvSpPr>
        <p:spPr>
          <a:xfrm>
            <a:off x="923831" y="2943378"/>
            <a:ext cx="5172169" cy="2677656"/>
          </a:xfrm>
          <a:prstGeom prst="rect">
            <a:avLst/>
          </a:prstGeom>
          <a:noFill/>
        </p:spPr>
        <p:txBody>
          <a:bodyPr wrap="square">
            <a:spAutoFit/>
          </a:bodyPr>
          <a:lstStyle/>
          <a:p>
            <a:r>
              <a:rPr lang="en-US" sz="2800">
                <a:solidFill>
                  <a:srgbClr val="002157"/>
                </a:solidFill>
              </a:rPr>
              <a:t>Countries and companies are required to ensure that environmental, social and gender </a:t>
            </a:r>
            <a:r>
              <a:rPr lang="en-US" sz="2800" b="1">
                <a:solidFill>
                  <a:schemeClr val="accent5"/>
                </a:solidFill>
              </a:rPr>
              <a:t>impact assessments and monitoring reports </a:t>
            </a:r>
            <a:r>
              <a:rPr lang="en-US" sz="2800">
                <a:solidFill>
                  <a:srgbClr val="002157"/>
                </a:solidFill>
              </a:rPr>
              <a:t>[…] are accessible to the public.  </a:t>
            </a:r>
          </a:p>
        </p:txBody>
      </p:sp>
      <p:sp>
        <p:nvSpPr>
          <p:cNvPr id="10" name="Rectangle 9">
            <a:extLst>
              <a:ext uri="{FF2B5EF4-FFF2-40B4-BE49-F238E27FC236}">
                <a16:creationId xmlns:a16="http://schemas.microsoft.com/office/drawing/2014/main" id="{D48D6E3C-468C-AC53-FAF0-D21971F9ACAD}"/>
              </a:ext>
            </a:extLst>
          </p:cNvPr>
          <p:cNvSpPr/>
          <p:nvPr/>
        </p:nvSpPr>
        <p:spPr>
          <a:xfrm>
            <a:off x="0" y="190886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8F03084-62D3-C537-1FE7-3066F3D53375}"/>
              </a:ext>
            </a:extLst>
          </p:cNvPr>
          <p:cNvSpPr txBox="1"/>
          <p:nvPr/>
        </p:nvSpPr>
        <p:spPr>
          <a:xfrm>
            <a:off x="923831" y="20015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6.4(b) </a:t>
            </a:r>
          </a:p>
        </p:txBody>
      </p:sp>
      <p:sp>
        <p:nvSpPr>
          <p:cNvPr id="4" name="TextBox 3">
            <a:extLst>
              <a:ext uri="{FF2B5EF4-FFF2-40B4-BE49-F238E27FC236}">
                <a16:creationId xmlns:a16="http://schemas.microsoft.com/office/drawing/2014/main" id="{6DD6B11E-7383-D524-99A3-F95AF8005F93}"/>
              </a:ext>
            </a:extLst>
          </p:cNvPr>
          <p:cNvSpPr txBox="1"/>
          <p:nvPr/>
        </p:nvSpPr>
        <p:spPr>
          <a:xfrm>
            <a:off x="812800" y="477087"/>
            <a:ext cx="5943600" cy="369332"/>
          </a:xfrm>
          <a:prstGeom prst="rect">
            <a:avLst/>
          </a:prstGeom>
          <a:noFill/>
        </p:spPr>
        <p:txBody>
          <a:bodyPr wrap="square" lIns="180000" rtlCol="0">
            <a:spAutoFit/>
          </a:bodyPr>
          <a:lstStyle/>
          <a:p>
            <a:r>
              <a:rPr lang="nb-NO">
                <a:solidFill>
                  <a:schemeClr val="accent5"/>
                </a:solidFill>
                <a:latin typeface="Franklin Gothic Medium" panose="020B0603020102020204" pitchFamily="34" charset="0"/>
              </a:rPr>
              <a:t>COMMUNITY IMPACTS</a:t>
            </a:r>
          </a:p>
        </p:txBody>
      </p:sp>
      <p:pic>
        <p:nvPicPr>
          <p:cNvPr id="5" name="Picture 4">
            <a:extLst>
              <a:ext uri="{FF2B5EF4-FFF2-40B4-BE49-F238E27FC236}">
                <a16:creationId xmlns:a16="http://schemas.microsoft.com/office/drawing/2014/main" id="{F8E69A0F-B35B-756B-AFE7-6BB389E33D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2" name="Rectangle 1">
            <a:extLst>
              <a:ext uri="{FF2B5EF4-FFF2-40B4-BE49-F238E27FC236}">
                <a16:creationId xmlns:a16="http://schemas.microsoft.com/office/drawing/2014/main" id="{8D7AD69C-085F-6D5F-83F1-B05C52961E2F}"/>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60033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40C4AB-D5EB-699C-E864-04DD2AB25958}"/>
              </a:ext>
            </a:extLst>
          </p:cNvPr>
          <p:cNvCxnSpPr>
            <a:cxnSpLocks/>
          </p:cNvCxnSpPr>
          <p:nvPr/>
        </p:nvCxnSpPr>
        <p:spPr>
          <a:xfrm>
            <a:off x="3382077" y="3369263"/>
            <a:ext cx="171837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BD5FDF-2A18-941D-1F99-31A808AC9A3E}"/>
              </a:ext>
            </a:extLst>
          </p:cNvPr>
          <p:cNvSpPr txBox="1"/>
          <p:nvPr/>
        </p:nvSpPr>
        <p:spPr>
          <a:xfrm>
            <a:off x="923831" y="2943378"/>
            <a:ext cx="5172169" cy="2246769"/>
          </a:xfrm>
          <a:prstGeom prst="rect">
            <a:avLst/>
          </a:prstGeom>
          <a:noFill/>
        </p:spPr>
        <p:txBody>
          <a:bodyPr wrap="square">
            <a:spAutoFit/>
          </a:bodyPr>
          <a:lstStyle/>
          <a:p>
            <a:r>
              <a:rPr lang="en-US" sz="2800">
                <a:solidFill>
                  <a:srgbClr val="002157"/>
                </a:solidFill>
              </a:rPr>
              <a:t>Companies are encouraged to disclose further information about their </a:t>
            </a:r>
            <a:r>
              <a:rPr lang="en-US" sz="2800" b="1">
                <a:solidFill>
                  <a:schemeClr val="accent5"/>
                </a:solidFill>
              </a:rPr>
              <a:t>social</a:t>
            </a:r>
            <a:r>
              <a:rPr lang="en-US" sz="2800">
                <a:solidFill>
                  <a:srgbClr val="002157"/>
                </a:solidFill>
              </a:rPr>
              <a:t>, </a:t>
            </a:r>
            <a:r>
              <a:rPr lang="en-US" sz="2800" b="1">
                <a:solidFill>
                  <a:schemeClr val="accent5"/>
                </a:solidFill>
              </a:rPr>
              <a:t>gender</a:t>
            </a:r>
            <a:r>
              <a:rPr lang="en-US" sz="2800">
                <a:solidFill>
                  <a:srgbClr val="002157"/>
                </a:solidFill>
              </a:rPr>
              <a:t> and </a:t>
            </a:r>
            <a:r>
              <a:rPr lang="en-US" sz="2800" b="1">
                <a:solidFill>
                  <a:schemeClr val="accent5"/>
                </a:solidFill>
              </a:rPr>
              <a:t>environmental management and impact</a:t>
            </a:r>
            <a:r>
              <a:rPr lang="en-US" sz="2800">
                <a:solidFill>
                  <a:srgbClr val="002157"/>
                </a:solidFill>
              </a:rPr>
              <a:t>.</a:t>
            </a:r>
          </a:p>
        </p:txBody>
      </p:sp>
      <p:sp>
        <p:nvSpPr>
          <p:cNvPr id="10" name="Rectangle 9">
            <a:extLst>
              <a:ext uri="{FF2B5EF4-FFF2-40B4-BE49-F238E27FC236}">
                <a16:creationId xmlns:a16="http://schemas.microsoft.com/office/drawing/2014/main" id="{D48D6E3C-468C-AC53-FAF0-D21971F9ACAD}"/>
              </a:ext>
            </a:extLst>
          </p:cNvPr>
          <p:cNvSpPr/>
          <p:nvPr/>
        </p:nvSpPr>
        <p:spPr>
          <a:xfrm>
            <a:off x="0" y="190886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8F03084-62D3-C537-1FE7-3066F3D53375}"/>
              </a:ext>
            </a:extLst>
          </p:cNvPr>
          <p:cNvSpPr txBox="1"/>
          <p:nvPr/>
        </p:nvSpPr>
        <p:spPr>
          <a:xfrm>
            <a:off x="923831" y="20015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6.4(c) </a:t>
            </a:r>
          </a:p>
        </p:txBody>
      </p:sp>
      <p:sp>
        <p:nvSpPr>
          <p:cNvPr id="4" name="TextBox 3">
            <a:extLst>
              <a:ext uri="{FF2B5EF4-FFF2-40B4-BE49-F238E27FC236}">
                <a16:creationId xmlns:a16="http://schemas.microsoft.com/office/drawing/2014/main" id="{6DD6B11E-7383-D524-99A3-F95AF8005F93}"/>
              </a:ext>
            </a:extLst>
          </p:cNvPr>
          <p:cNvSpPr txBox="1"/>
          <p:nvPr/>
        </p:nvSpPr>
        <p:spPr>
          <a:xfrm>
            <a:off x="812800" y="477087"/>
            <a:ext cx="5943600" cy="369332"/>
          </a:xfrm>
          <a:prstGeom prst="rect">
            <a:avLst/>
          </a:prstGeom>
          <a:noFill/>
        </p:spPr>
        <p:txBody>
          <a:bodyPr wrap="square" lIns="180000" rtlCol="0">
            <a:spAutoFit/>
          </a:bodyPr>
          <a:lstStyle/>
          <a:p>
            <a:r>
              <a:rPr lang="nb-NO">
                <a:solidFill>
                  <a:schemeClr val="accent5"/>
                </a:solidFill>
                <a:latin typeface="Franklin Gothic Medium" panose="020B0603020102020204" pitchFamily="34" charset="0"/>
              </a:rPr>
              <a:t>COMMUNITY IMPACTS</a:t>
            </a:r>
          </a:p>
        </p:txBody>
      </p:sp>
      <p:pic>
        <p:nvPicPr>
          <p:cNvPr id="5" name="Picture 4">
            <a:extLst>
              <a:ext uri="{FF2B5EF4-FFF2-40B4-BE49-F238E27FC236}">
                <a16:creationId xmlns:a16="http://schemas.microsoft.com/office/drawing/2014/main" id="{25818489-94CF-ADB8-2D78-B10A20224B3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5892" y="0"/>
            <a:ext cx="5357905" cy="6858000"/>
          </a:xfrm>
          <a:prstGeom prst="rect">
            <a:avLst/>
          </a:prstGeom>
        </p:spPr>
      </p:pic>
      <p:sp>
        <p:nvSpPr>
          <p:cNvPr id="2" name="Rectangle 1">
            <a:extLst>
              <a:ext uri="{FF2B5EF4-FFF2-40B4-BE49-F238E27FC236}">
                <a16:creationId xmlns:a16="http://schemas.microsoft.com/office/drawing/2014/main" id="{E6DEFF86-F7F3-BBD3-7A43-25751DC51622}"/>
              </a:ext>
            </a:extLst>
          </p:cNvPr>
          <p:cNvSpPr/>
          <p:nvPr/>
        </p:nvSpPr>
        <p:spPr>
          <a:xfrm>
            <a:off x="6883400"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917267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49BC02-F9BB-64CA-A3EB-966A5F672E21}"/>
              </a:ext>
            </a:extLst>
          </p:cNvPr>
          <p:cNvSpPr>
            <a:spLocks noGrp="1"/>
          </p:cNvSpPr>
          <p:nvPr>
            <p:ph type="body" sz="quarter" idx="10"/>
          </p:nvPr>
        </p:nvSpPr>
        <p:spPr/>
        <p:txBody>
          <a:bodyPr/>
          <a:lstStyle/>
          <a:p>
            <a:r>
              <a:rPr lang="en-NO"/>
              <a:t>CASE STUDY</a:t>
            </a:r>
          </a:p>
        </p:txBody>
      </p:sp>
      <p:sp>
        <p:nvSpPr>
          <p:cNvPr id="5" name="Text Placeholder 4">
            <a:extLst>
              <a:ext uri="{FF2B5EF4-FFF2-40B4-BE49-F238E27FC236}">
                <a16:creationId xmlns:a16="http://schemas.microsoft.com/office/drawing/2014/main" id="{CA86B1AE-4C01-8F84-94C6-E44E94D3BB3E}"/>
              </a:ext>
            </a:extLst>
          </p:cNvPr>
          <p:cNvSpPr>
            <a:spLocks noGrp="1"/>
          </p:cNvSpPr>
          <p:nvPr>
            <p:ph type="body" sz="quarter" idx="13"/>
          </p:nvPr>
        </p:nvSpPr>
        <p:spPr/>
        <p:txBody>
          <a:bodyPr/>
          <a:lstStyle/>
          <a:p>
            <a:r>
              <a:rPr lang="nb-NO">
                <a:solidFill>
                  <a:schemeClr val="accent5"/>
                </a:solidFill>
                <a:latin typeface="Franklin Gothic Medium" panose="020B0603020102020204" pitchFamily="34" charset="0"/>
              </a:rPr>
              <a:t>COMMUNITY IMPACTS</a:t>
            </a:r>
          </a:p>
        </p:txBody>
      </p:sp>
      <p:pic>
        <p:nvPicPr>
          <p:cNvPr id="7" name="Graphic 6" descr="Neighbourhood outline">
            <a:extLst>
              <a:ext uri="{FF2B5EF4-FFF2-40B4-BE49-F238E27FC236}">
                <a16:creationId xmlns:a16="http://schemas.microsoft.com/office/drawing/2014/main" id="{E93E616B-48FA-DB05-6330-A4F44FF2EE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7070" y="1041517"/>
            <a:ext cx="4558030" cy="4558030"/>
          </a:xfrm>
          <a:prstGeom prst="rect">
            <a:avLst/>
          </a:prstGeom>
        </p:spPr>
      </p:pic>
      <p:sp>
        <p:nvSpPr>
          <p:cNvPr id="3" name="Text Placeholder 2">
            <a:extLst>
              <a:ext uri="{FF2B5EF4-FFF2-40B4-BE49-F238E27FC236}">
                <a16:creationId xmlns:a16="http://schemas.microsoft.com/office/drawing/2014/main" id="{0FA0119F-7F20-0B91-A31B-7014FEF8292A}"/>
              </a:ext>
            </a:extLst>
          </p:cNvPr>
          <p:cNvSpPr>
            <a:spLocks noGrp="1"/>
          </p:cNvSpPr>
          <p:nvPr>
            <p:ph type="body" sz="quarter" idx="11"/>
          </p:nvPr>
        </p:nvSpPr>
        <p:spPr/>
        <p:txBody>
          <a:bodyPr/>
          <a:lstStyle/>
          <a:p>
            <a:r>
              <a:rPr lang="en-NO"/>
              <a:t>Colombia, Ghana and Indonesia</a:t>
            </a:r>
          </a:p>
        </p:txBody>
      </p:sp>
      <p:sp>
        <p:nvSpPr>
          <p:cNvPr id="4" name="Text Placeholder 3">
            <a:extLst>
              <a:ext uri="{FF2B5EF4-FFF2-40B4-BE49-F238E27FC236}">
                <a16:creationId xmlns:a16="http://schemas.microsoft.com/office/drawing/2014/main" id="{3B2C366B-6B21-314A-B72D-E941DAFF98F4}"/>
              </a:ext>
            </a:extLst>
          </p:cNvPr>
          <p:cNvSpPr>
            <a:spLocks noGrp="1"/>
          </p:cNvSpPr>
          <p:nvPr>
            <p:ph type="body" sz="quarter" idx="12"/>
          </p:nvPr>
        </p:nvSpPr>
        <p:spPr>
          <a:xfrm>
            <a:off x="1003243" y="3755796"/>
            <a:ext cx="8585257" cy="2190150"/>
          </a:xfrm>
        </p:spPr>
        <p:txBody>
          <a:bodyPr/>
          <a:lstStyle/>
          <a:p>
            <a:pPr>
              <a:buFont typeface="Wingdings" pitchFamily="2" charset="2"/>
              <a:buChar char="§"/>
            </a:pPr>
            <a:r>
              <a:rPr lang="en-US"/>
              <a:t>“</a:t>
            </a:r>
            <a:r>
              <a:rPr lang="en-US" b="1">
                <a:solidFill>
                  <a:schemeClr val="accent5"/>
                </a:solidFill>
              </a:rPr>
              <a:t>Engaging communities in a just transition</a:t>
            </a:r>
            <a:r>
              <a:rPr lang="en-US"/>
              <a:t>” project </a:t>
            </a:r>
          </a:p>
          <a:p>
            <a:pPr>
              <a:buFont typeface="Wingdings" pitchFamily="2" charset="2"/>
              <a:buChar char="§"/>
            </a:pPr>
            <a:r>
              <a:rPr lang="en-US"/>
              <a:t>Assessed energy transition’s </a:t>
            </a:r>
            <a:r>
              <a:rPr lang="en-US" b="1">
                <a:solidFill>
                  <a:schemeClr val="accent5"/>
                </a:solidFill>
              </a:rPr>
              <a:t>community impacts </a:t>
            </a:r>
            <a:r>
              <a:rPr lang="en-US"/>
              <a:t>and </a:t>
            </a:r>
            <a:r>
              <a:rPr lang="en-US" b="1">
                <a:solidFill>
                  <a:schemeClr val="accent5"/>
                </a:solidFill>
              </a:rPr>
              <a:t>obstacles</a:t>
            </a:r>
            <a:r>
              <a:rPr lang="en-US"/>
              <a:t> to access and use data and dialogue platforms</a:t>
            </a:r>
          </a:p>
          <a:p>
            <a:pPr>
              <a:buFont typeface="Wingdings" pitchFamily="2" charset="2"/>
              <a:buChar char="§"/>
            </a:pPr>
            <a:r>
              <a:rPr lang="en-US" sz="2400"/>
              <a:t>Developed community engagement pla</a:t>
            </a:r>
            <a:r>
              <a:rPr lang="en-US"/>
              <a:t>ns with options to strengthen the </a:t>
            </a:r>
            <a:r>
              <a:rPr lang="en-US" b="1">
                <a:solidFill>
                  <a:schemeClr val="accent5"/>
                </a:solidFill>
              </a:rPr>
              <a:t>EITI’s role at local level</a:t>
            </a:r>
            <a:endParaRPr lang="en-US" sz="2400" b="1">
              <a:solidFill>
                <a:schemeClr val="accent5"/>
              </a:solidFill>
            </a:endParaRPr>
          </a:p>
        </p:txBody>
      </p:sp>
    </p:spTree>
    <p:extLst>
      <p:ext uri="{BB962C8B-B14F-4D97-AF65-F5344CB8AC3E}">
        <p14:creationId xmlns:p14="http://schemas.microsoft.com/office/powerpoint/2010/main" val="2589492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46F68-7777-8F66-B274-B8D6070985FB}"/>
              </a:ext>
            </a:extLst>
          </p:cNvPr>
          <p:cNvSpPr>
            <a:spLocks noGrp="1"/>
          </p:cNvSpPr>
          <p:nvPr>
            <p:ph type="body" sz="quarter" idx="11"/>
          </p:nvPr>
        </p:nvSpPr>
        <p:spPr/>
        <p:txBody>
          <a:bodyPr/>
          <a:lstStyle/>
          <a:p>
            <a:r>
              <a:rPr lang="en-NO"/>
              <a:t>Shedding light on greenhouse gas emissions</a:t>
            </a:r>
          </a:p>
        </p:txBody>
      </p:sp>
      <p:sp>
        <p:nvSpPr>
          <p:cNvPr id="3" name="Text Placeholder 2">
            <a:extLst>
              <a:ext uri="{FF2B5EF4-FFF2-40B4-BE49-F238E27FC236}">
                <a16:creationId xmlns:a16="http://schemas.microsoft.com/office/drawing/2014/main" id="{D4672AA4-40BB-551D-ABFC-876D44A384F7}"/>
              </a:ext>
            </a:extLst>
          </p:cNvPr>
          <p:cNvSpPr>
            <a:spLocks noGrp="1"/>
          </p:cNvSpPr>
          <p:nvPr>
            <p:ph type="body" sz="quarter" idx="10"/>
          </p:nvPr>
        </p:nvSpPr>
        <p:spPr/>
        <p:txBody>
          <a:bodyPr/>
          <a:lstStyle/>
          <a:p>
            <a:r>
              <a:rPr lang="en-NO"/>
              <a:t>KEY ASPECT</a:t>
            </a:r>
          </a:p>
        </p:txBody>
      </p:sp>
      <p:pic>
        <p:nvPicPr>
          <p:cNvPr id="12" name="Picture Placeholder 11" descr="A factory with smoke coming out of it&#10;&#10;Description automatically generated">
            <a:extLst>
              <a:ext uri="{FF2B5EF4-FFF2-40B4-BE49-F238E27FC236}">
                <a16:creationId xmlns:a16="http://schemas.microsoft.com/office/drawing/2014/main" id="{BC94EEF8-8D82-9614-929B-8520112C1B82}"/>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8B6C0207-86AF-6316-BEE7-63EF2733D4E8}"/>
              </a:ext>
            </a:extLst>
          </p:cNvPr>
          <p:cNvSpPr/>
          <p:nvPr/>
        </p:nvSpPr>
        <p:spPr>
          <a:xfrm>
            <a:off x="6883400"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940166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5DF-AF8E-35AC-FFC4-B0F88E6FCEB7}"/>
              </a:ext>
            </a:extLst>
          </p:cNvPr>
          <p:cNvSpPr>
            <a:spLocks noGrp="1"/>
          </p:cNvSpPr>
          <p:nvPr>
            <p:ph type="title"/>
          </p:nvPr>
        </p:nvSpPr>
        <p:spPr/>
        <p:txBody>
          <a:bodyPr/>
          <a:lstStyle/>
          <a:p>
            <a:r>
              <a:rPr lang="en-NO"/>
              <a:t>Summary</a:t>
            </a:r>
          </a:p>
        </p:txBody>
      </p:sp>
      <p:sp>
        <p:nvSpPr>
          <p:cNvPr id="3" name="Content Placeholder 2">
            <a:extLst>
              <a:ext uri="{FF2B5EF4-FFF2-40B4-BE49-F238E27FC236}">
                <a16:creationId xmlns:a16="http://schemas.microsoft.com/office/drawing/2014/main" id="{157CD698-D26B-6689-0E46-0E9B2B38AF6E}"/>
              </a:ext>
            </a:extLst>
          </p:cNvPr>
          <p:cNvSpPr>
            <a:spLocks noGrp="1"/>
          </p:cNvSpPr>
          <p:nvPr>
            <p:ph idx="1"/>
          </p:nvPr>
        </p:nvSpPr>
        <p:spPr>
          <a:xfrm>
            <a:off x="642813" y="2019792"/>
            <a:ext cx="5704648" cy="3923808"/>
          </a:xfrm>
        </p:spPr>
        <p:txBody>
          <a:bodyPr>
            <a:normAutofit/>
          </a:bodyPr>
          <a:lstStyle/>
          <a:p>
            <a:pPr>
              <a:buClr>
                <a:srgbClr val="002157"/>
              </a:buClr>
            </a:pPr>
            <a:r>
              <a:rPr lang="en-US" sz="2800" b="1">
                <a:solidFill>
                  <a:srgbClr val="89AA2E"/>
                </a:solidFill>
              </a:rPr>
              <a:t>Greenhouse gas reductions </a:t>
            </a:r>
            <a:r>
              <a:rPr lang="en-US" sz="2800"/>
              <a:t>are central to the energy transition</a:t>
            </a:r>
          </a:p>
          <a:p>
            <a:r>
              <a:rPr lang="en-US" sz="2800">
                <a:solidFill>
                  <a:srgbClr val="002060"/>
                </a:solidFill>
              </a:rPr>
              <a:t>Extractive industries have </a:t>
            </a:r>
            <a:r>
              <a:rPr lang="en-US" sz="2800" b="1">
                <a:solidFill>
                  <a:srgbClr val="89AA2E"/>
                </a:solidFill>
              </a:rPr>
              <a:t>direct and indirect </a:t>
            </a:r>
            <a:r>
              <a:rPr lang="en-US" sz="2800">
                <a:solidFill>
                  <a:srgbClr val="002060"/>
                </a:solidFill>
              </a:rPr>
              <a:t>emissions</a:t>
            </a:r>
          </a:p>
          <a:p>
            <a:r>
              <a:rPr lang="en-US" sz="2800">
                <a:solidFill>
                  <a:srgbClr val="002060"/>
                </a:solidFill>
              </a:rPr>
              <a:t>Data can support </a:t>
            </a:r>
            <a:r>
              <a:rPr lang="en-US" sz="2800" b="1">
                <a:solidFill>
                  <a:srgbClr val="89AA2E"/>
                </a:solidFill>
              </a:rPr>
              <a:t>accountability</a:t>
            </a:r>
            <a:r>
              <a:rPr lang="en-US" sz="2800">
                <a:solidFill>
                  <a:srgbClr val="002060"/>
                </a:solidFill>
              </a:rPr>
              <a:t> about climate commitments </a:t>
            </a:r>
            <a:endParaRPr lang="en-GB" sz="2800">
              <a:solidFill>
                <a:srgbClr val="002060"/>
              </a:solidFill>
            </a:endParaRPr>
          </a:p>
          <a:p>
            <a:endParaRPr lang="en-GB" sz="2800" b="1">
              <a:solidFill>
                <a:srgbClr val="89AA2E"/>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NO"/>
              <a:t>GREENHOUSE GAS EMISSIONS</a:t>
            </a:r>
          </a:p>
        </p:txBody>
      </p:sp>
      <p:pic>
        <p:nvPicPr>
          <p:cNvPr id="11" name="Picture Placeholder 10" descr="A factory with smoke coming out of it&#10;&#10;Description automatically generated">
            <a:extLst>
              <a:ext uri="{FF2B5EF4-FFF2-40B4-BE49-F238E27FC236}">
                <a16:creationId xmlns:a16="http://schemas.microsoft.com/office/drawing/2014/main" id="{1E7BBD39-F6A9-A07C-3E8F-4493D4CAA516}"/>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3D376FD7-13D8-6B8C-4A6D-1CEEFABF1035}"/>
              </a:ext>
            </a:extLst>
          </p:cNvPr>
          <p:cNvSpPr/>
          <p:nvPr/>
        </p:nvSpPr>
        <p:spPr>
          <a:xfrm>
            <a:off x="6883400"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674357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5DF-AF8E-35AC-FFC4-B0F88E6FCEB7}"/>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157CD698-D26B-6689-0E46-0E9B2B38AF6E}"/>
              </a:ext>
            </a:extLst>
          </p:cNvPr>
          <p:cNvSpPr>
            <a:spLocks noGrp="1"/>
          </p:cNvSpPr>
          <p:nvPr>
            <p:ph idx="1"/>
          </p:nvPr>
        </p:nvSpPr>
        <p:spPr>
          <a:xfrm>
            <a:off x="642813" y="2019792"/>
            <a:ext cx="5704648" cy="2539508"/>
          </a:xfrm>
        </p:spPr>
        <p:txBody>
          <a:bodyPr/>
          <a:lstStyle/>
          <a:p>
            <a:r>
              <a:rPr lang="en-GB" sz="2800"/>
              <a:t>Understand </a:t>
            </a:r>
            <a:r>
              <a:rPr lang="en-GB" sz="2800" b="1">
                <a:solidFill>
                  <a:srgbClr val="89AA2E"/>
                </a:solidFill>
              </a:rPr>
              <a:t>greenhouse gas emissions </a:t>
            </a:r>
            <a:r>
              <a:rPr lang="en-GB" sz="2800"/>
              <a:t>of extractive companies</a:t>
            </a:r>
          </a:p>
          <a:p>
            <a:r>
              <a:rPr lang="en-GB" sz="2800">
                <a:solidFill>
                  <a:srgbClr val="002060"/>
                </a:solidFill>
              </a:rPr>
              <a:t>Use reserves and production data to estimate </a:t>
            </a:r>
            <a:r>
              <a:rPr lang="en-GB" sz="2800" b="1">
                <a:solidFill>
                  <a:srgbClr val="89AA2E"/>
                </a:solidFill>
              </a:rPr>
              <a:t>indirect emissions</a:t>
            </a: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NO"/>
              <a:t>GREENHOUSE GAS EMISSIONS</a:t>
            </a:r>
          </a:p>
        </p:txBody>
      </p:sp>
      <p:pic>
        <p:nvPicPr>
          <p:cNvPr id="9" name="Picture Placeholder 8" descr="A factory with smoke coming out of it&#10;&#10;Description automatically generated">
            <a:extLst>
              <a:ext uri="{FF2B5EF4-FFF2-40B4-BE49-F238E27FC236}">
                <a16:creationId xmlns:a16="http://schemas.microsoft.com/office/drawing/2014/main" id="{F0ECFF07-6AC8-72E5-287F-3F1AE2CA9780}"/>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2C20D67A-5B04-1E3F-E31A-88416117B6F9}"/>
              </a:ext>
            </a:extLst>
          </p:cNvPr>
          <p:cNvSpPr/>
          <p:nvPr/>
        </p:nvSpPr>
        <p:spPr>
          <a:xfrm>
            <a:off x="6883400"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75026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61FA4-D949-D145-BF3C-24A079DADD75}"/>
              </a:ext>
            </a:extLst>
          </p:cNvPr>
          <p:cNvSpPr>
            <a:spLocks noGrp="1"/>
          </p:cNvSpPr>
          <p:nvPr>
            <p:ph type="body" sz="quarter" idx="13"/>
          </p:nvPr>
        </p:nvSpPr>
        <p:spPr>
          <a:xfrm>
            <a:off x="642811" y="1194997"/>
            <a:ext cx="10799546" cy="1472033"/>
          </a:xfrm>
        </p:spPr>
        <p:txBody>
          <a:bodyPr>
            <a:normAutofit/>
          </a:bodyPr>
          <a:lstStyle/>
          <a:p>
            <a:pPr>
              <a:lnSpc>
                <a:spcPct val="104000"/>
              </a:lnSpc>
              <a:spcAft>
                <a:spcPts val="200"/>
              </a:spcAft>
            </a:pPr>
            <a:r>
              <a:rPr lang="en-GB" sz="3600" dirty="0">
                <a:solidFill>
                  <a:srgbClr val="132856"/>
                </a:solidFill>
              </a:rPr>
              <a:t>Global fossil fuel demand to decline, even if global climate action falls short of net zero goals</a:t>
            </a:r>
            <a:endParaRPr lang="nb-NO" sz="3600" dirty="0">
              <a:solidFill>
                <a:srgbClr val="132856"/>
              </a:solidFill>
            </a:endParaRPr>
          </a:p>
        </p:txBody>
      </p:sp>
      <p:pic>
        <p:nvPicPr>
          <p:cNvPr id="8" name="Picture 7">
            <a:extLst>
              <a:ext uri="{FF2B5EF4-FFF2-40B4-BE49-F238E27FC236}">
                <a16:creationId xmlns:a16="http://schemas.microsoft.com/office/drawing/2014/main" id="{3517808E-1073-4A37-F019-66695E32CC16}"/>
              </a:ext>
            </a:extLst>
          </p:cNvPr>
          <p:cNvPicPr>
            <a:picLocks noChangeAspect="1"/>
          </p:cNvPicPr>
          <p:nvPr/>
        </p:nvPicPr>
        <p:blipFill>
          <a:blip r:embed="rId2"/>
          <a:stretch>
            <a:fillRect/>
          </a:stretch>
        </p:blipFill>
        <p:spPr>
          <a:xfrm>
            <a:off x="642811" y="2882011"/>
            <a:ext cx="7352011" cy="3321081"/>
          </a:xfrm>
          <a:prstGeom prst="rect">
            <a:avLst/>
          </a:prstGeom>
        </p:spPr>
      </p:pic>
      <p:sp>
        <p:nvSpPr>
          <p:cNvPr id="9" name="TextBox 8">
            <a:extLst>
              <a:ext uri="{FF2B5EF4-FFF2-40B4-BE49-F238E27FC236}">
                <a16:creationId xmlns:a16="http://schemas.microsoft.com/office/drawing/2014/main" id="{EA059D73-89C9-294C-8915-5202C5F7BDC9}"/>
              </a:ext>
            </a:extLst>
          </p:cNvPr>
          <p:cNvSpPr txBox="1"/>
          <p:nvPr/>
        </p:nvSpPr>
        <p:spPr>
          <a:xfrm>
            <a:off x="9244948" y="6203092"/>
            <a:ext cx="2197409" cy="246221"/>
          </a:xfrm>
          <a:prstGeom prst="rect">
            <a:avLst/>
          </a:prstGeom>
          <a:noFill/>
        </p:spPr>
        <p:txBody>
          <a:bodyPr wrap="square" rtlCol="0">
            <a:spAutoFit/>
          </a:bodyPr>
          <a:lstStyle/>
          <a:p>
            <a:pPr algn="r"/>
            <a:r>
              <a:rPr lang="en-GB" sz="1000" dirty="0">
                <a:solidFill>
                  <a:srgbClr val="797979"/>
                </a:solidFill>
              </a:rPr>
              <a:t>Source: BP Energy Outlook</a:t>
            </a:r>
            <a:endParaRPr lang="nb-NO" sz="1000" dirty="0">
              <a:solidFill>
                <a:srgbClr val="797979"/>
              </a:solidFill>
            </a:endParaRPr>
          </a:p>
        </p:txBody>
      </p:sp>
      <p:pic>
        <p:nvPicPr>
          <p:cNvPr id="4" name="Picture 3">
            <a:extLst>
              <a:ext uri="{FF2B5EF4-FFF2-40B4-BE49-F238E27FC236}">
                <a16:creationId xmlns:a16="http://schemas.microsoft.com/office/drawing/2014/main" id="{2A1AA55E-DFE2-FA8F-531B-41C3CE262D24}"/>
              </a:ext>
            </a:extLst>
          </p:cNvPr>
          <p:cNvPicPr>
            <a:picLocks noChangeAspect="1"/>
          </p:cNvPicPr>
          <p:nvPr/>
        </p:nvPicPr>
        <p:blipFill>
          <a:blip r:embed="rId3"/>
          <a:stretch>
            <a:fillRect/>
          </a:stretch>
        </p:blipFill>
        <p:spPr>
          <a:xfrm>
            <a:off x="8451379" y="3060061"/>
            <a:ext cx="1808823" cy="737877"/>
          </a:xfrm>
          <a:prstGeom prst="rect">
            <a:avLst/>
          </a:prstGeom>
        </p:spPr>
      </p:pic>
    </p:spTree>
    <p:extLst>
      <p:ext uri="{BB962C8B-B14F-4D97-AF65-F5344CB8AC3E}">
        <p14:creationId xmlns:p14="http://schemas.microsoft.com/office/powerpoint/2010/main" val="4008595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3365190" y="3109474"/>
            <a:ext cx="17656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77DBBE-1310-B9CF-5271-08CC502AD3BF}"/>
              </a:ext>
            </a:extLst>
          </p:cNvPr>
          <p:cNvSpPr txBox="1"/>
          <p:nvPr/>
        </p:nvSpPr>
        <p:spPr>
          <a:xfrm>
            <a:off x="936531" y="2676678"/>
            <a:ext cx="5032469" cy="3539430"/>
          </a:xfrm>
          <a:prstGeom prst="rect">
            <a:avLst/>
          </a:prstGeom>
          <a:noFill/>
        </p:spPr>
        <p:txBody>
          <a:bodyPr wrap="square">
            <a:spAutoFit/>
          </a:bodyPr>
          <a:lstStyle/>
          <a:p>
            <a:r>
              <a:rPr lang="en-US" sz="2800">
                <a:solidFill>
                  <a:srgbClr val="002157"/>
                </a:solidFill>
              </a:rPr>
              <a:t>Companies are encouraged to disclose </a:t>
            </a:r>
            <a:r>
              <a:rPr lang="en-US" sz="2800" b="1">
                <a:solidFill>
                  <a:srgbClr val="89AA2E"/>
                </a:solidFill>
              </a:rPr>
              <a:t>greenhouse gas (GHG) emissions </a:t>
            </a:r>
            <a:r>
              <a:rPr lang="en-US" sz="2800">
                <a:solidFill>
                  <a:srgbClr val="002157"/>
                </a:solidFill>
              </a:rPr>
              <a:t>in alignment with existing leading disclosure standards. Where feasible, the multi-stakeholder group is encouraged to </a:t>
            </a:r>
            <a:r>
              <a:rPr lang="en-US" sz="2800" b="1">
                <a:solidFill>
                  <a:srgbClr val="89AA2E"/>
                </a:solidFill>
              </a:rPr>
              <a:t>request disaggregated disclosures</a:t>
            </a:r>
            <a:r>
              <a:rPr lang="en-US" sz="2800">
                <a:solidFill>
                  <a:srgbClr val="002157"/>
                </a:solidFill>
              </a:rPr>
              <a:t>. </a:t>
            </a:r>
            <a:endParaRPr lang="nb-NO" sz="2800" i="1">
              <a:solidFill>
                <a:srgbClr val="002157"/>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NO"/>
              <a:t>GREENHOUSE GAS EMISSIONS</a:t>
            </a:r>
          </a:p>
        </p:txBody>
      </p:sp>
      <p:pic>
        <p:nvPicPr>
          <p:cNvPr id="9" name="Picture Placeholder 8" descr="A factory with smoke coming out of it&#10;&#10;Description automatically generated">
            <a:extLst>
              <a:ext uri="{FF2B5EF4-FFF2-40B4-BE49-F238E27FC236}">
                <a16:creationId xmlns:a16="http://schemas.microsoft.com/office/drawing/2014/main" id="{F0ECFF07-6AC8-72E5-287F-3F1AE2CA9780}"/>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3.4</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8396FF47-CDB1-E3B9-F331-DCF91C527A67}"/>
              </a:ext>
            </a:extLst>
          </p:cNvPr>
          <p:cNvSpPr/>
          <p:nvPr/>
        </p:nvSpPr>
        <p:spPr>
          <a:xfrm>
            <a:off x="6883400"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34870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3339790" y="3513564"/>
            <a:ext cx="17656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77DBBE-1310-B9CF-5271-08CC502AD3BF}"/>
              </a:ext>
            </a:extLst>
          </p:cNvPr>
          <p:cNvSpPr txBox="1"/>
          <p:nvPr/>
        </p:nvSpPr>
        <p:spPr>
          <a:xfrm>
            <a:off x="936531" y="2676678"/>
            <a:ext cx="5032469" cy="2246769"/>
          </a:xfrm>
          <a:prstGeom prst="rect">
            <a:avLst/>
          </a:prstGeom>
          <a:noFill/>
        </p:spPr>
        <p:txBody>
          <a:bodyPr wrap="square">
            <a:spAutoFit/>
          </a:bodyPr>
          <a:lstStyle/>
          <a:p>
            <a:r>
              <a:rPr lang="en-US" sz="2800">
                <a:solidFill>
                  <a:srgbClr val="002157"/>
                </a:solidFill>
              </a:rPr>
              <a:t>Implementing countries and companies are encouraged to disclose data on proven economic </a:t>
            </a:r>
            <a:r>
              <a:rPr lang="en-US" sz="2800" b="1">
                <a:solidFill>
                  <a:srgbClr val="89AA2E"/>
                </a:solidFill>
              </a:rPr>
              <a:t>oil</a:t>
            </a:r>
            <a:r>
              <a:rPr lang="en-US" sz="2800">
                <a:solidFill>
                  <a:srgbClr val="002157"/>
                </a:solidFill>
              </a:rPr>
              <a:t>, </a:t>
            </a:r>
            <a:r>
              <a:rPr lang="en-US" sz="2800" b="1">
                <a:solidFill>
                  <a:srgbClr val="89AA2E"/>
                </a:solidFill>
              </a:rPr>
              <a:t>gas</a:t>
            </a:r>
            <a:r>
              <a:rPr lang="en-US" sz="2800">
                <a:solidFill>
                  <a:srgbClr val="002157"/>
                </a:solidFill>
              </a:rPr>
              <a:t> or </a:t>
            </a:r>
            <a:r>
              <a:rPr lang="en-US" sz="2800" b="1">
                <a:solidFill>
                  <a:srgbClr val="89AA2E"/>
                </a:solidFill>
              </a:rPr>
              <a:t>mineral reserves</a:t>
            </a:r>
            <a:r>
              <a:rPr lang="en-US" sz="2800">
                <a:solidFill>
                  <a:srgbClr val="002157"/>
                </a:solidFill>
              </a:rPr>
              <a:t>, where available.</a:t>
            </a:r>
            <a:endParaRPr lang="nb-NO" sz="2800" i="1">
              <a:solidFill>
                <a:srgbClr val="002157"/>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NO"/>
              <a:t>GREENHOUSE GAS EMISSIONS</a:t>
            </a:r>
          </a:p>
        </p:txBody>
      </p:sp>
      <p:pic>
        <p:nvPicPr>
          <p:cNvPr id="9" name="Picture Placeholder 8" descr="A factory with smoke coming out of it&#10;&#10;Description automatically generated">
            <a:extLst>
              <a:ext uri="{FF2B5EF4-FFF2-40B4-BE49-F238E27FC236}">
                <a16:creationId xmlns:a16="http://schemas.microsoft.com/office/drawing/2014/main" id="{F0ECFF07-6AC8-72E5-287F-3F1AE2CA9780}"/>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3.1</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14F309A3-7B75-3010-3908-9BB6AD4042A9}"/>
              </a:ext>
            </a:extLst>
          </p:cNvPr>
          <p:cNvSpPr/>
          <p:nvPr/>
        </p:nvSpPr>
        <p:spPr>
          <a:xfrm>
            <a:off x="6883400"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246783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028390" y="3526264"/>
            <a:ext cx="12322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77DBBE-1310-B9CF-5271-08CC502AD3BF}"/>
              </a:ext>
            </a:extLst>
          </p:cNvPr>
          <p:cNvSpPr txBox="1"/>
          <p:nvPr/>
        </p:nvSpPr>
        <p:spPr>
          <a:xfrm>
            <a:off x="936531" y="2676678"/>
            <a:ext cx="5032469" cy="3108543"/>
          </a:xfrm>
          <a:prstGeom prst="rect">
            <a:avLst/>
          </a:prstGeom>
          <a:noFill/>
        </p:spPr>
        <p:txBody>
          <a:bodyPr wrap="square">
            <a:spAutoFit/>
          </a:bodyPr>
          <a:lstStyle/>
          <a:p>
            <a:r>
              <a:rPr lang="en-US" sz="2800">
                <a:solidFill>
                  <a:srgbClr val="002157"/>
                </a:solidFill>
              </a:rPr>
              <a:t>Implementing countries are required to disclose timely </a:t>
            </a:r>
            <a:r>
              <a:rPr lang="en-US" sz="2800" b="1">
                <a:solidFill>
                  <a:srgbClr val="89AA2E"/>
                </a:solidFill>
              </a:rPr>
              <a:t>production data</a:t>
            </a:r>
            <a:r>
              <a:rPr lang="en-US" sz="2800">
                <a:solidFill>
                  <a:srgbClr val="002157"/>
                </a:solidFill>
              </a:rPr>
              <a:t>, including production </a:t>
            </a:r>
            <a:r>
              <a:rPr lang="en-US" sz="2800" b="1">
                <a:solidFill>
                  <a:srgbClr val="89AA2E"/>
                </a:solidFill>
              </a:rPr>
              <a:t>volumes and values by commodity</a:t>
            </a:r>
            <a:r>
              <a:rPr lang="en-US" sz="2800">
                <a:solidFill>
                  <a:srgbClr val="002157"/>
                </a:solidFill>
              </a:rPr>
              <a:t>. Data must be further disaggregated </a:t>
            </a:r>
            <a:r>
              <a:rPr lang="en-US" sz="2800" b="1">
                <a:solidFill>
                  <a:srgbClr val="89AA2E"/>
                </a:solidFill>
              </a:rPr>
              <a:t>by</a:t>
            </a:r>
            <a:r>
              <a:rPr lang="en-US" sz="2800">
                <a:solidFill>
                  <a:srgbClr val="002157"/>
                </a:solidFill>
              </a:rPr>
              <a:t> </a:t>
            </a:r>
            <a:r>
              <a:rPr lang="en-US" sz="2800" b="1">
                <a:solidFill>
                  <a:srgbClr val="89AA2E"/>
                </a:solidFill>
              </a:rPr>
              <a:t>project</a:t>
            </a:r>
            <a:r>
              <a:rPr lang="en-US" sz="2800">
                <a:solidFill>
                  <a:srgbClr val="002157"/>
                </a:solidFill>
              </a:rPr>
              <a:t>, where available.</a:t>
            </a:r>
            <a:endParaRPr lang="nb-NO" sz="2800" i="1">
              <a:solidFill>
                <a:srgbClr val="002157"/>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NO"/>
              <a:t>GREENHOUSE GAS EMISSIONS</a:t>
            </a:r>
          </a:p>
        </p:txBody>
      </p:sp>
      <p:pic>
        <p:nvPicPr>
          <p:cNvPr id="9" name="Picture Placeholder 8" descr="A factory with smoke coming out of it&#10;&#10;Description automatically generated">
            <a:extLst>
              <a:ext uri="{FF2B5EF4-FFF2-40B4-BE49-F238E27FC236}">
                <a16:creationId xmlns:a16="http://schemas.microsoft.com/office/drawing/2014/main" id="{F0ECFF07-6AC8-72E5-287F-3F1AE2CA9780}"/>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3.2</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E619DA2E-DE91-294F-CDBF-A9766D658D3D}"/>
              </a:ext>
            </a:extLst>
          </p:cNvPr>
          <p:cNvSpPr/>
          <p:nvPr/>
        </p:nvSpPr>
        <p:spPr>
          <a:xfrm>
            <a:off x="6883400"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251582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C53C6-529A-F8F9-DDAB-E9E163CF5DD5}"/>
              </a:ext>
            </a:extLst>
          </p:cNvPr>
          <p:cNvSpPr>
            <a:spLocks noGrp="1"/>
          </p:cNvSpPr>
          <p:nvPr>
            <p:ph type="body" sz="quarter" idx="10"/>
          </p:nvPr>
        </p:nvSpPr>
        <p:spPr/>
        <p:txBody>
          <a:bodyPr/>
          <a:lstStyle/>
          <a:p>
            <a:r>
              <a:rPr lang="en-NO"/>
              <a:t>CASE STUDY</a:t>
            </a:r>
          </a:p>
        </p:txBody>
      </p:sp>
      <p:sp>
        <p:nvSpPr>
          <p:cNvPr id="5" name="Text Placeholder 4">
            <a:extLst>
              <a:ext uri="{FF2B5EF4-FFF2-40B4-BE49-F238E27FC236}">
                <a16:creationId xmlns:a16="http://schemas.microsoft.com/office/drawing/2014/main" id="{725E6587-8428-E180-E360-572C1665F9B5}"/>
              </a:ext>
            </a:extLst>
          </p:cNvPr>
          <p:cNvSpPr>
            <a:spLocks noGrp="1"/>
          </p:cNvSpPr>
          <p:nvPr>
            <p:ph type="body" sz="quarter" idx="13"/>
          </p:nvPr>
        </p:nvSpPr>
        <p:spPr/>
        <p:txBody>
          <a:bodyPr/>
          <a:lstStyle/>
          <a:p>
            <a:r>
              <a:rPr lang="en-NO"/>
              <a:t>GREENHOUSE GAS EMISSIONS</a:t>
            </a:r>
          </a:p>
        </p:txBody>
      </p:sp>
      <p:pic>
        <p:nvPicPr>
          <p:cNvPr id="9" name="Picture 8" descr="A blue outline of a country&#10;&#10;Description automatically generated">
            <a:extLst>
              <a:ext uri="{FF2B5EF4-FFF2-40B4-BE49-F238E27FC236}">
                <a16:creationId xmlns:a16="http://schemas.microsoft.com/office/drawing/2014/main" id="{E3297550-C365-DA42-2201-2DF0C6701232}"/>
              </a:ext>
            </a:extLst>
          </p:cNvPr>
          <p:cNvPicPr>
            <a:picLocks noChangeAspect="1"/>
          </p:cNvPicPr>
          <p:nvPr/>
        </p:nvPicPr>
        <p:blipFill>
          <a:blip r:embed="rId3"/>
          <a:stretch>
            <a:fillRect/>
          </a:stretch>
        </p:blipFill>
        <p:spPr>
          <a:xfrm>
            <a:off x="6921500" y="372867"/>
            <a:ext cx="4812333" cy="4812333"/>
          </a:xfrm>
          <a:prstGeom prst="rect">
            <a:avLst/>
          </a:prstGeom>
        </p:spPr>
      </p:pic>
      <p:sp>
        <p:nvSpPr>
          <p:cNvPr id="3" name="Text Placeholder 2">
            <a:extLst>
              <a:ext uri="{FF2B5EF4-FFF2-40B4-BE49-F238E27FC236}">
                <a16:creationId xmlns:a16="http://schemas.microsoft.com/office/drawing/2014/main" id="{2F486166-4824-32BF-095A-210F3133B70E}"/>
              </a:ext>
            </a:extLst>
          </p:cNvPr>
          <p:cNvSpPr>
            <a:spLocks noGrp="1"/>
          </p:cNvSpPr>
          <p:nvPr>
            <p:ph type="body" sz="quarter" idx="11"/>
          </p:nvPr>
        </p:nvSpPr>
        <p:spPr/>
        <p:txBody>
          <a:bodyPr/>
          <a:lstStyle/>
          <a:p>
            <a:r>
              <a:rPr lang="en-NO"/>
              <a:t>Trinidad and Tobago</a:t>
            </a:r>
          </a:p>
        </p:txBody>
      </p:sp>
      <p:sp>
        <p:nvSpPr>
          <p:cNvPr id="4" name="Text Placeholder 3">
            <a:extLst>
              <a:ext uri="{FF2B5EF4-FFF2-40B4-BE49-F238E27FC236}">
                <a16:creationId xmlns:a16="http://schemas.microsoft.com/office/drawing/2014/main" id="{C6278729-9793-B907-5E01-0D7B56FD1403}"/>
              </a:ext>
            </a:extLst>
          </p:cNvPr>
          <p:cNvSpPr>
            <a:spLocks noGrp="1"/>
          </p:cNvSpPr>
          <p:nvPr>
            <p:ph type="body" sz="quarter" idx="12"/>
          </p:nvPr>
        </p:nvSpPr>
        <p:spPr/>
        <p:txBody>
          <a:bodyPr/>
          <a:lstStyle/>
          <a:p>
            <a:r>
              <a:rPr lang="en-GB" sz="2400"/>
              <a:t>Major global exporter of </a:t>
            </a:r>
            <a:r>
              <a:rPr lang="en-GB" sz="2400" b="1">
                <a:solidFill>
                  <a:srgbClr val="89AA2E"/>
                </a:solidFill>
              </a:rPr>
              <a:t>liquified natural gas</a:t>
            </a:r>
          </a:p>
          <a:p>
            <a:r>
              <a:rPr lang="en-GB" sz="2400">
                <a:solidFill>
                  <a:srgbClr val="002060"/>
                </a:solidFill>
              </a:rPr>
              <a:t>Establishment of </a:t>
            </a:r>
            <a:r>
              <a:rPr lang="en-GB" sz="2400" b="1">
                <a:solidFill>
                  <a:srgbClr val="89AA2E"/>
                </a:solidFill>
              </a:rPr>
              <a:t>voluntary process </a:t>
            </a:r>
            <a:r>
              <a:rPr lang="en-GB" sz="2400">
                <a:solidFill>
                  <a:srgbClr val="002060"/>
                </a:solidFill>
              </a:rPr>
              <a:t>for </a:t>
            </a:r>
            <a:r>
              <a:rPr lang="en-GB" sz="2400">
                <a:solidFill>
                  <a:srgbClr val="002157"/>
                </a:solidFill>
              </a:rPr>
              <a:t>emissions reporting</a:t>
            </a:r>
          </a:p>
          <a:p>
            <a:r>
              <a:rPr lang="en-GB" sz="2400">
                <a:solidFill>
                  <a:srgbClr val="002060"/>
                </a:solidFill>
              </a:rPr>
              <a:t>State-owned </a:t>
            </a:r>
            <a:r>
              <a:rPr lang="en-GB">
                <a:solidFill>
                  <a:srgbClr val="002060"/>
                </a:solidFill>
              </a:rPr>
              <a:t>NGC</a:t>
            </a:r>
            <a:r>
              <a:rPr lang="en-GB" sz="2400">
                <a:solidFill>
                  <a:srgbClr val="002060"/>
                </a:solidFill>
              </a:rPr>
              <a:t> is the first company to </a:t>
            </a:r>
            <a:r>
              <a:rPr lang="en-GB" sz="2400" b="1">
                <a:solidFill>
                  <a:srgbClr val="002060"/>
                </a:solidFill>
              </a:rPr>
              <a:t>disclose disaggregated emissions</a:t>
            </a:r>
            <a:r>
              <a:rPr lang="en-GB" sz="2400">
                <a:solidFill>
                  <a:srgbClr val="002060"/>
                </a:solidFill>
              </a:rPr>
              <a:t> data through the EITI</a:t>
            </a:r>
          </a:p>
        </p:txBody>
      </p:sp>
    </p:spTree>
    <p:extLst>
      <p:ext uri="{BB962C8B-B14F-4D97-AF65-F5344CB8AC3E}">
        <p14:creationId xmlns:p14="http://schemas.microsoft.com/office/powerpoint/2010/main" val="3234656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55EAD-38F4-391C-13E8-2D918E3A763C}"/>
              </a:ext>
            </a:extLst>
          </p:cNvPr>
          <p:cNvSpPr>
            <a:spLocks noGrp="1"/>
          </p:cNvSpPr>
          <p:nvPr>
            <p:ph type="body" sz="quarter" idx="11"/>
          </p:nvPr>
        </p:nvSpPr>
        <p:spPr/>
        <p:txBody>
          <a:bodyPr/>
          <a:lstStyle/>
          <a:p>
            <a:r>
              <a:rPr lang="en-NO"/>
              <a:t>Lessons for the renewable energy sector</a:t>
            </a:r>
          </a:p>
        </p:txBody>
      </p:sp>
      <p:sp>
        <p:nvSpPr>
          <p:cNvPr id="3" name="Text Placeholder 2">
            <a:extLst>
              <a:ext uri="{FF2B5EF4-FFF2-40B4-BE49-F238E27FC236}">
                <a16:creationId xmlns:a16="http://schemas.microsoft.com/office/drawing/2014/main" id="{7180700A-6957-396D-B495-4305F8AA2015}"/>
              </a:ext>
            </a:extLst>
          </p:cNvPr>
          <p:cNvSpPr>
            <a:spLocks noGrp="1"/>
          </p:cNvSpPr>
          <p:nvPr>
            <p:ph type="body" sz="quarter" idx="10"/>
          </p:nvPr>
        </p:nvSpPr>
        <p:spPr>
          <a:xfrm>
            <a:off x="596608" y="2033070"/>
            <a:ext cx="6500177" cy="571584"/>
          </a:xfrm>
        </p:spPr>
        <p:txBody>
          <a:bodyPr/>
          <a:lstStyle/>
          <a:p>
            <a:r>
              <a:rPr lang="en-NO"/>
              <a:t>GOING FURTHER</a:t>
            </a:r>
          </a:p>
        </p:txBody>
      </p:sp>
      <p:pic>
        <p:nvPicPr>
          <p:cNvPr id="6" name="Picture Placeholder 5" descr="A wind turbines in the ocean&#10;&#10;Description automatically generated">
            <a:extLst>
              <a:ext uri="{FF2B5EF4-FFF2-40B4-BE49-F238E27FC236}">
                <a16:creationId xmlns:a16="http://schemas.microsoft.com/office/drawing/2014/main" id="{728D373C-FF41-01C7-21BE-057CC5A878CC}"/>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1EF98DAE-22CF-5AF8-B9AE-30B8FA8C59F2}"/>
              </a:ext>
            </a:extLst>
          </p:cNvPr>
          <p:cNvSpPr/>
          <p:nvPr/>
        </p:nvSpPr>
        <p:spPr>
          <a:xfrm>
            <a:off x="6883400" y="0"/>
            <a:ext cx="5308600" cy="6858000"/>
          </a:xfrm>
          <a:prstGeom prst="rect">
            <a:avLst/>
          </a:prstGeom>
          <a:solidFill>
            <a:schemeClr val="accent2">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10445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77BB-24F8-A682-E318-6E3F9BAFE93A}"/>
              </a:ext>
            </a:extLst>
          </p:cNvPr>
          <p:cNvSpPr>
            <a:spLocks noGrp="1"/>
          </p:cNvSpPr>
          <p:nvPr>
            <p:ph type="title"/>
          </p:nvPr>
        </p:nvSpPr>
        <p:spPr/>
        <p:txBody>
          <a:bodyPr/>
          <a:lstStyle/>
          <a:p>
            <a:r>
              <a:rPr lang="en-NO"/>
              <a:t>Summary</a:t>
            </a:r>
          </a:p>
        </p:txBody>
      </p:sp>
      <p:sp>
        <p:nvSpPr>
          <p:cNvPr id="3" name="Content Placeholder 2">
            <a:extLst>
              <a:ext uri="{FF2B5EF4-FFF2-40B4-BE49-F238E27FC236}">
                <a16:creationId xmlns:a16="http://schemas.microsoft.com/office/drawing/2014/main" id="{C3DB3B84-5F87-0CD3-EC07-5CDCBB2F4E32}"/>
              </a:ext>
            </a:extLst>
          </p:cNvPr>
          <p:cNvSpPr>
            <a:spLocks noGrp="1"/>
          </p:cNvSpPr>
          <p:nvPr>
            <p:ph idx="1"/>
          </p:nvPr>
        </p:nvSpPr>
        <p:spPr/>
        <p:txBody>
          <a:bodyPr>
            <a:normAutofit lnSpcReduction="10000"/>
          </a:bodyPr>
          <a:lstStyle/>
          <a:p>
            <a:r>
              <a:rPr lang="en-GB" sz="3200">
                <a:solidFill>
                  <a:srgbClr val="002060"/>
                </a:solidFill>
              </a:rPr>
              <a:t>Governance risks present </a:t>
            </a:r>
            <a:r>
              <a:rPr lang="en-GB" sz="3200" b="1">
                <a:solidFill>
                  <a:schemeClr val="accent2"/>
                </a:solidFill>
              </a:rPr>
              <a:t>obstacles to responsible growth </a:t>
            </a:r>
            <a:r>
              <a:rPr lang="en-GB" sz="3200">
                <a:solidFill>
                  <a:srgbClr val="002060"/>
                </a:solidFill>
              </a:rPr>
              <a:t>in the renewables sector</a:t>
            </a:r>
          </a:p>
          <a:p>
            <a:r>
              <a:rPr lang="en-GB" sz="3200">
                <a:solidFill>
                  <a:srgbClr val="002060"/>
                </a:solidFill>
              </a:rPr>
              <a:t>Opportunities to share </a:t>
            </a:r>
            <a:r>
              <a:rPr lang="en-GB" sz="3200" b="1">
                <a:solidFill>
                  <a:schemeClr val="accent2"/>
                </a:solidFill>
              </a:rPr>
              <a:t>lessons on transparency </a:t>
            </a:r>
            <a:r>
              <a:rPr lang="en-GB" sz="3200">
                <a:solidFill>
                  <a:srgbClr val="002060"/>
                </a:solidFill>
              </a:rPr>
              <a:t>and accountability from extractives</a:t>
            </a:r>
          </a:p>
          <a:p>
            <a:endParaRPr lang="en-NO" sz="3200"/>
          </a:p>
        </p:txBody>
      </p:sp>
      <p:sp>
        <p:nvSpPr>
          <p:cNvPr id="4" name="Text Placeholder 3">
            <a:extLst>
              <a:ext uri="{FF2B5EF4-FFF2-40B4-BE49-F238E27FC236}">
                <a16:creationId xmlns:a16="http://schemas.microsoft.com/office/drawing/2014/main" id="{0A6CCD08-06E5-7077-39D3-4D5EABC13EB7}"/>
              </a:ext>
            </a:extLst>
          </p:cNvPr>
          <p:cNvSpPr>
            <a:spLocks noGrp="1"/>
          </p:cNvSpPr>
          <p:nvPr>
            <p:ph type="body" sz="quarter" idx="10"/>
          </p:nvPr>
        </p:nvSpPr>
        <p:spPr/>
        <p:txBody>
          <a:bodyPr/>
          <a:lstStyle/>
          <a:p>
            <a:r>
              <a:rPr lang="en-NO"/>
              <a:t>LESSONS FOR RENEWABLES</a:t>
            </a:r>
          </a:p>
        </p:txBody>
      </p:sp>
      <p:pic>
        <p:nvPicPr>
          <p:cNvPr id="7" name="Picture Placeholder 6" descr="A wind turbines in the ocean&#10;&#10;Description automatically generated">
            <a:extLst>
              <a:ext uri="{FF2B5EF4-FFF2-40B4-BE49-F238E27FC236}">
                <a16:creationId xmlns:a16="http://schemas.microsoft.com/office/drawing/2014/main" id="{1A6EE1E1-1D96-06A8-CE3A-54E95DB66112}"/>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D0AA9B3-1487-AFA1-3BB1-6035126B1711}"/>
              </a:ext>
            </a:extLst>
          </p:cNvPr>
          <p:cNvSpPr/>
          <p:nvPr/>
        </p:nvSpPr>
        <p:spPr>
          <a:xfrm>
            <a:off x="6883400" y="0"/>
            <a:ext cx="5308600" cy="6858000"/>
          </a:xfrm>
          <a:prstGeom prst="rect">
            <a:avLst/>
          </a:prstGeom>
          <a:solidFill>
            <a:schemeClr val="accent2">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767528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77BB-24F8-A682-E318-6E3F9BAFE93A}"/>
              </a:ext>
            </a:extLst>
          </p:cNvPr>
          <p:cNvSpPr>
            <a:spLocks noGrp="1"/>
          </p:cNvSpPr>
          <p:nvPr>
            <p:ph type="title"/>
          </p:nvPr>
        </p:nvSpPr>
        <p:spPr/>
        <p:txBody>
          <a:bodyPr/>
          <a:lstStyle/>
          <a:p>
            <a:r>
              <a:rPr lang="en-NO"/>
              <a:t>Options</a:t>
            </a:r>
          </a:p>
        </p:txBody>
      </p:sp>
      <p:sp>
        <p:nvSpPr>
          <p:cNvPr id="3" name="Content Placeholder 2">
            <a:extLst>
              <a:ext uri="{FF2B5EF4-FFF2-40B4-BE49-F238E27FC236}">
                <a16:creationId xmlns:a16="http://schemas.microsoft.com/office/drawing/2014/main" id="{C3DB3B84-5F87-0CD3-EC07-5CDCBB2F4E32}"/>
              </a:ext>
            </a:extLst>
          </p:cNvPr>
          <p:cNvSpPr>
            <a:spLocks noGrp="1"/>
          </p:cNvSpPr>
          <p:nvPr>
            <p:ph idx="1"/>
          </p:nvPr>
        </p:nvSpPr>
        <p:spPr/>
        <p:txBody>
          <a:bodyPr>
            <a:normAutofit/>
          </a:bodyPr>
          <a:lstStyle/>
          <a:p>
            <a:r>
              <a:rPr lang="en-GB" sz="3200">
                <a:solidFill>
                  <a:srgbClr val="002060"/>
                </a:solidFill>
              </a:rPr>
              <a:t>Explore opportunities to </a:t>
            </a:r>
            <a:r>
              <a:rPr lang="en-GB" sz="3200" b="1">
                <a:solidFill>
                  <a:schemeClr val="accent2"/>
                </a:solidFill>
              </a:rPr>
              <a:t>broaden EITI reporting </a:t>
            </a:r>
            <a:r>
              <a:rPr lang="en-GB" sz="3200">
                <a:solidFill>
                  <a:srgbClr val="002060"/>
                </a:solidFill>
              </a:rPr>
              <a:t>to cover renewables in selected areas</a:t>
            </a:r>
          </a:p>
          <a:p>
            <a:r>
              <a:rPr lang="en-GB" sz="3200">
                <a:solidFill>
                  <a:srgbClr val="002060"/>
                </a:solidFill>
              </a:rPr>
              <a:t>Involve </a:t>
            </a:r>
            <a:r>
              <a:rPr lang="en-GB" sz="3200" b="1">
                <a:solidFill>
                  <a:schemeClr val="accent2"/>
                </a:solidFill>
              </a:rPr>
              <a:t>renewables stakeholders </a:t>
            </a:r>
            <a:r>
              <a:rPr lang="en-GB" sz="3200">
                <a:solidFill>
                  <a:srgbClr val="002060"/>
                </a:solidFill>
              </a:rPr>
              <a:t>in multi-stakeholder discussions</a:t>
            </a:r>
          </a:p>
        </p:txBody>
      </p:sp>
      <p:sp>
        <p:nvSpPr>
          <p:cNvPr id="4" name="Text Placeholder 3">
            <a:extLst>
              <a:ext uri="{FF2B5EF4-FFF2-40B4-BE49-F238E27FC236}">
                <a16:creationId xmlns:a16="http://schemas.microsoft.com/office/drawing/2014/main" id="{0A6CCD08-06E5-7077-39D3-4D5EABC13EB7}"/>
              </a:ext>
            </a:extLst>
          </p:cNvPr>
          <p:cNvSpPr>
            <a:spLocks noGrp="1"/>
          </p:cNvSpPr>
          <p:nvPr>
            <p:ph type="body" sz="quarter" idx="10"/>
          </p:nvPr>
        </p:nvSpPr>
        <p:spPr/>
        <p:txBody>
          <a:bodyPr/>
          <a:lstStyle/>
          <a:p>
            <a:r>
              <a:rPr lang="en-NO"/>
              <a:t>LESSONS FOR RENEWABLES</a:t>
            </a:r>
          </a:p>
        </p:txBody>
      </p:sp>
      <p:pic>
        <p:nvPicPr>
          <p:cNvPr id="7" name="Picture Placeholder 6" descr="A wind turbines in the ocean&#10;&#10;Description automatically generated">
            <a:extLst>
              <a:ext uri="{FF2B5EF4-FFF2-40B4-BE49-F238E27FC236}">
                <a16:creationId xmlns:a16="http://schemas.microsoft.com/office/drawing/2014/main" id="{1A6EE1E1-1D96-06A8-CE3A-54E95DB66112}"/>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71AA5B1C-9499-5466-EE1B-C235F7712C16}"/>
              </a:ext>
            </a:extLst>
          </p:cNvPr>
          <p:cNvSpPr/>
          <p:nvPr/>
        </p:nvSpPr>
        <p:spPr>
          <a:xfrm>
            <a:off x="6883400" y="0"/>
            <a:ext cx="5308600" cy="6858000"/>
          </a:xfrm>
          <a:prstGeom prst="rect">
            <a:avLst/>
          </a:prstGeom>
          <a:solidFill>
            <a:schemeClr val="accent2">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305100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48283-1F73-9B66-A2CB-ED4183700A12}"/>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4355C2F0-D75A-B92F-72C8-99B470BE3B19}"/>
              </a:ext>
            </a:extLst>
          </p:cNvPr>
          <p:cNvSpPr>
            <a:spLocks noGrp="1"/>
          </p:cNvSpPr>
          <p:nvPr>
            <p:ph type="body" sz="quarter" idx="11"/>
          </p:nvPr>
        </p:nvSpPr>
        <p:spPr/>
        <p:txBody>
          <a:bodyPr/>
          <a:lstStyle/>
          <a:p>
            <a:r>
              <a:rPr lang="en-NO"/>
              <a:t>Albania</a:t>
            </a:r>
          </a:p>
        </p:txBody>
      </p:sp>
      <p:sp>
        <p:nvSpPr>
          <p:cNvPr id="5" name="Text Placeholder 4">
            <a:extLst>
              <a:ext uri="{FF2B5EF4-FFF2-40B4-BE49-F238E27FC236}">
                <a16:creationId xmlns:a16="http://schemas.microsoft.com/office/drawing/2014/main" id="{B9C1BF85-0076-0B34-F7C7-9F099B020576}"/>
              </a:ext>
            </a:extLst>
          </p:cNvPr>
          <p:cNvSpPr>
            <a:spLocks noGrp="1"/>
          </p:cNvSpPr>
          <p:nvPr>
            <p:ph type="body" sz="quarter" idx="13"/>
          </p:nvPr>
        </p:nvSpPr>
        <p:spPr/>
        <p:txBody>
          <a:bodyPr/>
          <a:lstStyle/>
          <a:p>
            <a:r>
              <a:rPr lang="en-NO"/>
              <a:t>LESSONS FOR RENEWABLES</a:t>
            </a:r>
          </a:p>
        </p:txBody>
      </p:sp>
      <p:pic>
        <p:nvPicPr>
          <p:cNvPr id="7" name="Picture 6" descr="A blue outline of a country&#10;&#10;Description automatically generated">
            <a:extLst>
              <a:ext uri="{FF2B5EF4-FFF2-40B4-BE49-F238E27FC236}">
                <a16:creationId xmlns:a16="http://schemas.microsoft.com/office/drawing/2014/main" id="{7D66AA33-4D6E-CCCA-4104-B2C3C2AB8036}"/>
              </a:ext>
            </a:extLst>
          </p:cNvPr>
          <p:cNvPicPr>
            <a:picLocks noChangeAspect="1"/>
          </p:cNvPicPr>
          <p:nvPr/>
        </p:nvPicPr>
        <p:blipFill>
          <a:blip r:embed="rId3"/>
          <a:stretch>
            <a:fillRect/>
          </a:stretch>
        </p:blipFill>
        <p:spPr>
          <a:xfrm>
            <a:off x="6096000" y="1244600"/>
            <a:ext cx="4660900" cy="4660900"/>
          </a:xfrm>
          <a:prstGeom prst="rect">
            <a:avLst/>
          </a:prstGeom>
        </p:spPr>
      </p:pic>
      <p:sp>
        <p:nvSpPr>
          <p:cNvPr id="4" name="Text Placeholder 3">
            <a:extLst>
              <a:ext uri="{FF2B5EF4-FFF2-40B4-BE49-F238E27FC236}">
                <a16:creationId xmlns:a16="http://schemas.microsoft.com/office/drawing/2014/main" id="{F004843F-6B6B-85F7-B698-F440899AEB37}"/>
              </a:ext>
            </a:extLst>
          </p:cNvPr>
          <p:cNvSpPr>
            <a:spLocks noGrp="1"/>
          </p:cNvSpPr>
          <p:nvPr>
            <p:ph type="body" sz="quarter" idx="12"/>
          </p:nvPr>
        </p:nvSpPr>
        <p:spPr>
          <a:xfrm>
            <a:off x="1003243" y="3755796"/>
            <a:ext cx="7886757" cy="914400"/>
          </a:xfrm>
        </p:spPr>
        <p:txBody>
          <a:bodyPr/>
          <a:lstStyle/>
          <a:p>
            <a:r>
              <a:rPr lang="en-GB" sz="3200">
                <a:solidFill>
                  <a:srgbClr val="002060"/>
                </a:solidFill>
              </a:rPr>
              <a:t>Important role for </a:t>
            </a:r>
            <a:r>
              <a:rPr lang="en-GB" sz="3200" b="1">
                <a:solidFill>
                  <a:schemeClr val="accent2"/>
                </a:solidFill>
              </a:rPr>
              <a:t>hydropower</a:t>
            </a:r>
            <a:r>
              <a:rPr lang="en-GB" sz="3200">
                <a:solidFill>
                  <a:srgbClr val="002060"/>
                </a:solidFill>
              </a:rPr>
              <a:t> in domestic energy mix</a:t>
            </a:r>
          </a:p>
          <a:p>
            <a:r>
              <a:rPr lang="en-GB" sz="3200">
                <a:solidFill>
                  <a:srgbClr val="002060"/>
                </a:solidFill>
              </a:rPr>
              <a:t>Reporting on </a:t>
            </a:r>
            <a:r>
              <a:rPr lang="en-GB" sz="3200" b="1">
                <a:solidFill>
                  <a:schemeClr val="accent2"/>
                </a:solidFill>
              </a:rPr>
              <a:t>legal framework</a:t>
            </a:r>
            <a:r>
              <a:rPr lang="en-GB" sz="3200">
                <a:solidFill>
                  <a:srgbClr val="002060"/>
                </a:solidFill>
              </a:rPr>
              <a:t>, </a:t>
            </a:r>
            <a:r>
              <a:rPr lang="en-GB" sz="3200" b="1">
                <a:solidFill>
                  <a:schemeClr val="accent2"/>
                </a:solidFill>
              </a:rPr>
              <a:t>production</a:t>
            </a:r>
            <a:r>
              <a:rPr lang="en-GB" sz="3200">
                <a:solidFill>
                  <a:srgbClr val="002060"/>
                </a:solidFill>
              </a:rPr>
              <a:t> and </a:t>
            </a:r>
            <a:r>
              <a:rPr lang="en-GB" sz="3200" b="1">
                <a:solidFill>
                  <a:schemeClr val="accent2"/>
                </a:solidFill>
              </a:rPr>
              <a:t>revenues</a:t>
            </a:r>
            <a:r>
              <a:rPr lang="en-GB" sz="3200">
                <a:solidFill>
                  <a:srgbClr val="002060"/>
                </a:solidFill>
              </a:rPr>
              <a:t> from hydropower</a:t>
            </a:r>
          </a:p>
          <a:p>
            <a:endParaRPr lang="en-NO" sz="3200"/>
          </a:p>
        </p:txBody>
      </p:sp>
    </p:spTree>
    <p:extLst>
      <p:ext uri="{BB962C8B-B14F-4D97-AF65-F5344CB8AC3E}">
        <p14:creationId xmlns:p14="http://schemas.microsoft.com/office/powerpoint/2010/main" val="1211438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en-GB"/>
              <a:t>Consult our guidance at </a:t>
            </a:r>
            <a:r>
              <a:rPr lang="en-GB" err="1">
                <a:hlinkClick r:id="rId3"/>
              </a:rPr>
              <a:t>eiti.org</a:t>
            </a:r>
            <a:r>
              <a:rPr lang="en-GB">
                <a:hlinkClick r:id="rId3"/>
              </a:rPr>
              <a:t>/guide</a:t>
            </a:r>
            <a:endParaRPr lang="en-NO"/>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1298691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en-GB" sz="5400"/>
              <a:t>Questions?</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967521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61FA4-D949-D145-BF3C-24A079DADD75}"/>
              </a:ext>
            </a:extLst>
          </p:cNvPr>
          <p:cNvSpPr>
            <a:spLocks noGrp="1"/>
          </p:cNvSpPr>
          <p:nvPr>
            <p:ph type="body" sz="quarter" idx="13"/>
          </p:nvPr>
        </p:nvSpPr>
        <p:spPr>
          <a:xfrm>
            <a:off x="642811" y="1194998"/>
            <a:ext cx="10461963" cy="1009026"/>
          </a:xfrm>
        </p:spPr>
        <p:txBody>
          <a:bodyPr>
            <a:normAutofit fontScale="92500" lnSpcReduction="20000"/>
          </a:bodyPr>
          <a:lstStyle/>
          <a:p>
            <a:pPr>
              <a:lnSpc>
                <a:spcPct val="114000"/>
              </a:lnSpc>
              <a:spcAft>
                <a:spcPts val="200"/>
              </a:spcAft>
            </a:pPr>
            <a:r>
              <a:rPr lang="en-GB" sz="3400">
                <a:solidFill>
                  <a:srgbClr val="132856"/>
                </a:solidFill>
              </a:rPr>
              <a:t>Overall minerals demand expected to grow dramatically – but trajectories for specific minerals are uncertain</a:t>
            </a:r>
            <a:endParaRPr lang="nb-NO" sz="3400">
              <a:solidFill>
                <a:srgbClr val="132856"/>
              </a:solidFill>
            </a:endParaRPr>
          </a:p>
        </p:txBody>
      </p:sp>
      <p:sp>
        <p:nvSpPr>
          <p:cNvPr id="9" name="TextBox 8">
            <a:extLst>
              <a:ext uri="{FF2B5EF4-FFF2-40B4-BE49-F238E27FC236}">
                <a16:creationId xmlns:a16="http://schemas.microsoft.com/office/drawing/2014/main" id="{EA059D73-89C9-294C-8915-5202C5F7BDC9}"/>
              </a:ext>
            </a:extLst>
          </p:cNvPr>
          <p:cNvSpPr txBox="1"/>
          <p:nvPr/>
        </p:nvSpPr>
        <p:spPr>
          <a:xfrm>
            <a:off x="7059476" y="6433691"/>
            <a:ext cx="4333086" cy="246221"/>
          </a:xfrm>
          <a:prstGeom prst="rect">
            <a:avLst/>
          </a:prstGeom>
          <a:noFill/>
        </p:spPr>
        <p:txBody>
          <a:bodyPr wrap="square" rtlCol="0">
            <a:spAutoFit/>
          </a:bodyPr>
          <a:lstStyle/>
          <a:p>
            <a:pPr algn="ctr"/>
            <a:r>
              <a:rPr lang="en-GB" sz="1000"/>
              <a:t>Source: EITI and Sustainable Minerals Institute (based on IEA and USGS data)</a:t>
            </a:r>
            <a:endParaRPr lang="nb-NO" sz="1000"/>
          </a:p>
        </p:txBody>
      </p:sp>
      <p:pic>
        <p:nvPicPr>
          <p:cNvPr id="3" name="Picture 2" descr="A picture containing background pattern&#10;&#10;Description automatically generated">
            <a:extLst>
              <a:ext uri="{FF2B5EF4-FFF2-40B4-BE49-F238E27FC236}">
                <a16:creationId xmlns:a16="http://schemas.microsoft.com/office/drawing/2014/main" id="{82F8BB6E-9446-6D19-98AD-E657F6CB072E}"/>
              </a:ext>
            </a:extLst>
          </p:cNvPr>
          <p:cNvPicPr>
            <a:picLocks noChangeAspect="1"/>
          </p:cNvPicPr>
          <p:nvPr/>
        </p:nvPicPr>
        <p:blipFill>
          <a:blip r:embed="rId2"/>
          <a:stretch>
            <a:fillRect/>
          </a:stretch>
        </p:blipFill>
        <p:spPr>
          <a:xfrm>
            <a:off x="4325267" y="2651268"/>
            <a:ext cx="7067295" cy="35814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0CD47BF3-2E85-D838-485C-972D3F7746C0}"/>
              </a:ext>
            </a:extLst>
          </p:cNvPr>
          <p:cNvPicPr>
            <a:picLocks noChangeAspect="1"/>
          </p:cNvPicPr>
          <p:nvPr/>
        </p:nvPicPr>
        <p:blipFill rotWithShape="1">
          <a:blip r:embed="rId3"/>
          <a:srcRect t="13016" r="92274" b="61388"/>
          <a:stretch/>
        </p:blipFill>
        <p:spPr>
          <a:xfrm>
            <a:off x="799438" y="2668925"/>
            <a:ext cx="214114" cy="503574"/>
          </a:xfrm>
          <a:prstGeom prst="rect">
            <a:avLst/>
          </a:prstGeom>
        </p:spPr>
      </p:pic>
      <p:sp>
        <p:nvSpPr>
          <p:cNvPr id="5" name="TextBox 4">
            <a:extLst>
              <a:ext uri="{FF2B5EF4-FFF2-40B4-BE49-F238E27FC236}">
                <a16:creationId xmlns:a16="http://schemas.microsoft.com/office/drawing/2014/main" id="{B5E68D50-E2E7-9E91-03F0-3DDAB0C801B1}"/>
              </a:ext>
            </a:extLst>
          </p:cNvPr>
          <p:cNvSpPr txBox="1"/>
          <p:nvPr/>
        </p:nvSpPr>
        <p:spPr>
          <a:xfrm>
            <a:off x="1097324" y="2597546"/>
            <a:ext cx="2633032" cy="646331"/>
          </a:xfrm>
          <a:prstGeom prst="rect">
            <a:avLst/>
          </a:prstGeom>
          <a:solidFill>
            <a:srgbClr val="FFFFFF"/>
          </a:solidFill>
        </p:spPr>
        <p:txBody>
          <a:bodyPr wrap="square" rtlCol="0">
            <a:spAutoFit/>
          </a:bodyPr>
          <a:lstStyle/>
          <a:p>
            <a:r>
              <a:rPr lang="en-GB">
                <a:solidFill>
                  <a:srgbClr val="424242"/>
                </a:solidFill>
              </a:rPr>
              <a:t>Annual production in 2021 (thousand tonnes)</a:t>
            </a:r>
          </a:p>
        </p:txBody>
      </p:sp>
      <p:sp>
        <p:nvSpPr>
          <p:cNvPr id="7" name="TextBox 6">
            <a:extLst>
              <a:ext uri="{FF2B5EF4-FFF2-40B4-BE49-F238E27FC236}">
                <a16:creationId xmlns:a16="http://schemas.microsoft.com/office/drawing/2014/main" id="{FD31C61E-71AB-4133-FCA2-90CC74E8B2AD}"/>
              </a:ext>
            </a:extLst>
          </p:cNvPr>
          <p:cNvSpPr txBox="1"/>
          <p:nvPr/>
        </p:nvSpPr>
        <p:spPr>
          <a:xfrm>
            <a:off x="1097324" y="3327210"/>
            <a:ext cx="2633032" cy="1200329"/>
          </a:xfrm>
          <a:prstGeom prst="rect">
            <a:avLst/>
          </a:prstGeom>
          <a:solidFill>
            <a:srgbClr val="FFFFFF"/>
          </a:solidFill>
        </p:spPr>
        <p:txBody>
          <a:bodyPr wrap="square" rtlCol="0">
            <a:spAutoFit/>
          </a:bodyPr>
          <a:lstStyle/>
          <a:p>
            <a:r>
              <a:rPr lang="en-GB">
                <a:solidFill>
                  <a:srgbClr val="424242"/>
                </a:solidFill>
              </a:rPr>
              <a:t>Projected annual demand by renewable energy technologies in 2040 (thousand tonnes</a:t>
            </a:r>
          </a:p>
        </p:txBody>
      </p:sp>
      <p:pic>
        <p:nvPicPr>
          <p:cNvPr id="10" name="Picture 9" descr="A picture containing text&#10;&#10;Description automatically generated">
            <a:extLst>
              <a:ext uri="{FF2B5EF4-FFF2-40B4-BE49-F238E27FC236}">
                <a16:creationId xmlns:a16="http://schemas.microsoft.com/office/drawing/2014/main" id="{E3CD7C6B-DEFF-9C65-DDDF-203BD036C1E1}"/>
              </a:ext>
            </a:extLst>
          </p:cNvPr>
          <p:cNvPicPr>
            <a:picLocks noChangeAspect="1"/>
          </p:cNvPicPr>
          <p:nvPr/>
        </p:nvPicPr>
        <p:blipFill rotWithShape="1">
          <a:blip r:embed="rId3"/>
          <a:srcRect l="-5097" t="35012" r="91719" b="39392"/>
          <a:stretch/>
        </p:blipFill>
        <p:spPr>
          <a:xfrm>
            <a:off x="642813" y="3327210"/>
            <a:ext cx="370739" cy="503575"/>
          </a:xfrm>
          <a:prstGeom prst="rect">
            <a:avLst/>
          </a:prstGeom>
        </p:spPr>
      </p:pic>
      <p:sp>
        <p:nvSpPr>
          <p:cNvPr id="8" name="TextBox 7">
            <a:extLst>
              <a:ext uri="{FF2B5EF4-FFF2-40B4-BE49-F238E27FC236}">
                <a16:creationId xmlns:a16="http://schemas.microsoft.com/office/drawing/2014/main" id="{02B6E93F-EF01-7B8C-3CCE-27CF95C36A96}"/>
              </a:ext>
            </a:extLst>
          </p:cNvPr>
          <p:cNvSpPr txBox="1"/>
          <p:nvPr/>
        </p:nvSpPr>
        <p:spPr>
          <a:xfrm>
            <a:off x="634906" y="5093645"/>
            <a:ext cx="3195689" cy="707886"/>
          </a:xfrm>
          <a:prstGeom prst="rect">
            <a:avLst/>
          </a:prstGeom>
          <a:noFill/>
        </p:spPr>
        <p:txBody>
          <a:bodyPr wrap="square" lIns="91440" tIns="45720" rIns="91440" bIns="45720" rtlCol="0" anchor="t">
            <a:spAutoFit/>
          </a:bodyPr>
          <a:lstStyle/>
          <a:p>
            <a:r>
              <a:rPr lang="fr-FR" sz="2000" i="1" dirty="0">
                <a:solidFill>
                  <a:srgbClr val="002357"/>
                </a:solidFill>
                <a:sym typeface="Wingdings" panose="05000000000000000000" pitchFamily="2" charset="2"/>
              </a:rPr>
              <a:t> </a:t>
            </a:r>
            <a:r>
              <a:rPr lang="fr-FR" sz="2000" i="1" dirty="0" err="1">
                <a:solidFill>
                  <a:srgbClr val="002357"/>
                </a:solidFill>
              </a:rPr>
              <a:t>See</a:t>
            </a:r>
            <a:r>
              <a:rPr lang="fr-FR" sz="2000" i="1" dirty="0">
                <a:solidFill>
                  <a:srgbClr val="002357"/>
                </a:solidFill>
              </a:rPr>
              <a:t> EITI </a:t>
            </a:r>
            <a:r>
              <a:rPr lang="fr-FR" sz="2000" i="1" dirty="0">
                <a:hlinkClick r:id="rId4"/>
              </a:rPr>
              <a:t>Mission Critical</a:t>
            </a:r>
            <a:r>
              <a:rPr lang="fr-FR" sz="2000" i="1" dirty="0"/>
              <a:t> </a:t>
            </a:r>
            <a:r>
              <a:rPr lang="fr-FR" sz="2000" i="1" dirty="0">
                <a:solidFill>
                  <a:srgbClr val="002357"/>
                </a:solidFill>
              </a:rPr>
              <a:t>Report</a:t>
            </a:r>
            <a:r>
              <a:rPr lang="fr-FR" sz="2000" i="1" dirty="0"/>
              <a:t> </a:t>
            </a:r>
            <a:endParaRPr lang="en-US" sz="2000" i="1" dirty="0"/>
          </a:p>
        </p:txBody>
      </p:sp>
    </p:spTree>
    <p:extLst>
      <p:ext uri="{BB962C8B-B14F-4D97-AF65-F5344CB8AC3E}">
        <p14:creationId xmlns:p14="http://schemas.microsoft.com/office/powerpoint/2010/main" val="975479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endParaRPr lang="nb-NO"/>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E-MAIL</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secretariat@eiti.org</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a:t>
            </a:r>
            <a:r>
              <a:rPr lang="en-GB" sz="1100" b="1" i="0" spc="100" baseline="0">
                <a:solidFill>
                  <a:srgbClr val="FFFFFF"/>
                </a:solidFill>
                <a:latin typeface="Franklin Gothic Demi" panose="020B0603020102020204" pitchFamily="34" charset="0"/>
              </a:rPr>
              <a:t>PHONE</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ADDRESS</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EITI International Secretariat,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Rådhusgata</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26, 0151 Oslo, Norway</a:t>
            </a:r>
            <a:endParaRPr lang="en-GB" sz="1400" b="0">
              <a:solidFill>
                <a:srgbClr val="FFFFFF"/>
              </a:solidFill>
              <a:latin typeface="+mn-lt"/>
            </a:endParaRPr>
          </a:p>
        </p:txBody>
      </p:sp>
    </p:spTree>
    <p:extLst>
      <p:ext uri="{BB962C8B-B14F-4D97-AF65-F5344CB8AC3E}">
        <p14:creationId xmlns:p14="http://schemas.microsoft.com/office/powerpoint/2010/main" val="3210438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08BF29-84F9-3C14-CDB1-DED788771A7F}"/>
              </a:ext>
            </a:extLst>
          </p:cNvPr>
          <p:cNvSpPr/>
          <p:nvPr/>
        </p:nvSpPr>
        <p:spPr>
          <a:xfrm>
            <a:off x="4644571" y="0"/>
            <a:ext cx="6676572" cy="13643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Text Placeholder 1">
            <a:extLst>
              <a:ext uri="{FF2B5EF4-FFF2-40B4-BE49-F238E27FC236}">
                <a16:creationId xmlns:a16="http://schemas.microsoft.com/office/drawing/2014/main" id="{E6661FA4-D949-D145-BF3C-24A079DADD75}"/>
              </a:ext>
            </a:extLst>
          </p:cNvPr>
          <p:cNvSpPr>
            <a:spLocks noGrp="1"/>
          </p:cNvSpPr>
          <p:nvPr>
            <p:ph type="body" sz="quarter" idx="13"/>
          </p:nvPr>
        </p:nvSpPr>
        <p:spPr>
          <a:xfrm>
            <a:off x="642812" y="2235543"/>
            <a:ext cx="3725988" cy="962025"/>
          </a:xfrm>
        </p:spPr>
        <p:txBody>
          <a:bodyPr>
            <a:noAutofit/>
          </a:bodyPr>
          <a:lstStyle/>
          <a:p>
            <a:pPr>
              <a:lnSpc>
                <a:spcPct val="94000"/>
              </a:lnSpc>
              <a:spcAft>
                <a:spcPts val="200"/>
              </a:spcAft>
            </a:pPr>
            <a:r>
              <a:rPr lang="en-GB" sz="3400" dirty="0">
                <a:latin typeface="Franklin Gothic Demi"/>
              </a:rPr>
              <a:t>Renewable energy sector to continue experiencing rapid growth</a:t>
            </a:r>
            <a:endParaRPr lang="nb-NO" sz="3400" dirty="0">
              <a:solidFill>
                <a:srgbClr val="132856"/>
              </a:solidFill>
              <a:latin typeface="Franklin Gothic Demi"/>
            </a:endParaRPr>
          </a:p>
        </p:txBody>
      </p:sp>
      <p:pic>
        <p:nvPicPr>
          <p:cNvPr id="5" name="Picture 4" descr="A graph of different colors and numbers&#10;&#10;Description automatically generated">
            <a:extLst>
              <a:ext uri="{FF2B5EF4-FFF2-40B4-BE49-F238E27FC236}">
                <a16:creationId xmlns:a16="http://schemas.microsoft.com/office/drawing/2014/main" id="{50DB7920-7611-335F-D53F-5F12B1207FF6}"/>
              </a:ext>
            </a:extLst>
          </p:cNvPr>
          <p:cNvPicPr>
            <a:picLocks noChangeAspect="1"/>
          </p:cNvPicPr>
          <p:nvPr/>
        </p:nvPicPr>
        <p:blipFill>
          <a:blip r:embed="rId3"/>
          <a:stretch>
            <a:fillRect/>
          </a:stretch>
        </p:blipFill>
        <p:spPr>
          <a:xfrm>
            <a:off x="4862285" y="536416"/>
            <a:ext cx="7078235" cy="5842352"/>
          </a:xfrm>
          <a:prstGeom prst="rect">
            <a:avLst/>
          </a:prstGeom>
        </p:spPr>
      </p:pic>
      <p:sp>
        <p:nvSpPr>
          <p:cNvPr id="3" name="TextBox 2">
            <a:extLst>
              <a:ext uri="{FF2B5EF4-FFF2-40B4-BE49-F238E27FC236}">
                <a16:creationId xmlns:a16="http://schemas.microsoft.com/office/drawing/2014/main" id="{6C3C0BA6-B34D-3716-916D-8770DD351EB4}"/>
              </a:ext>
            </a:extLst>
          </p:cNvPr>
          <p:cNvSpPr txBox="1"/>
          <p:nvPr/>
        </p:nvSpPr>
        <p:spPr>
          <a:xfrm>
            <a:off x="9553476" y="6284686"/>
            <a:ext cx="2285999" cy="246221"/>
          </a:xfrm>
          <a:prstGeom prst="rect">
            <a:avLst/>
          </a:prstGeom>
          <a:noFill/>
        </p:spPr>
        <p:txBody>
          <a:bodyPr wrap="square" rtlCol="0">
            <a:spAutoFit/>
          </a:bodyPr>
          <a:lstStyle/>
          <a:p>
            <a:pPr algn="r"/>
            <a:r>
              <a:rPr lang="en-GB" sz="1000" i="0" dirty="0">
                <a:solidFill>
                  <a:srgbClr val="797979"/>
                </a:solidFill>
                <a:effectLst/>
                <a:latin typeface="Franklin Gothic Book" panose="020B0503020102020204" pitchFamily="34" charset="0"/>
              </a:rPr>
              <a:t>Source: IEA, </a:t>
            </a:r>
            <a:r>
              <a:rPr lang="fr-FR" sz="1000" i="0" dirty="0" err="1">
                <a:solidFill>
                  <a:srgbClr val="797979"/>
                </a:solidFill>
                <a:effectLst/>
                <a:latin typeface="Franklin Gothic Book" panose="020B0503020102020204" pitchFamily="34" charset="0"/>
              </a:rPr>
              <a:t>Renewables</a:t>
            </a:r>
            <a:r>
              <a:rPr lang="fr-FR" sz="1000" i="0" dirty="0">
                <a:solidFill>
                  <a:srgbClr val="797979"/>
                </a:solidFill>
                <a:effectLst/>
                <a:latin typeface="Franklin Gothic Book" panose="020B0503020102020204" pitchFamily="34" charset="0"/>
              </a:rPr>
              <a:t> 2023</a:t>
            </a:r>
            <a:endParaRPr lang="en-US" sz="1000" dirty="0">
              <a:solidFill>
                <a:srgbClr val="797979"/>
              </a:solidFill>
              <a:latin typeface="Franklin Gothic Book" panose="020B0503020102020204" pitchFamily="34" charset="0"/>
            </a:endParaRPr>
          </a:p>
        </p:txBody>
      </p:sp>
    </p:spTree>
    <p:extLst>
      <p:ext uri="{BB962C8B-B14F-4D97-AF65-F5344CB8AC3E}">
        <p14:creationId xmlns:p14="http://schemas.microsoft.com/office/powerpoint/2010/main" val="3206197113"/>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SharedWithUsers xmlns="ec4d7596-7f32-41a8-9a95-4275d9a1ea6b">
      <UserInfo>
        <DisplayName>Gay Ordenes</DisplayName>
        <AccountId>37</AccountId>
        <AccountType/>
      </UserInfo>
      <UserInfo>
        <DisplayName>Melina Ackermann</DisplayName>
        <AccountId>232</AccountId>
        <AccountType/>
      </UserInfo>
      <UserInfo>
        <DisplayName>Gisela Granado</DisplayName>
        <AccountId>57</AccountId>
        <AccountType/>
      </UserInfo>
      <UserInfo>
        <DisplayName>Gilbert Makore</DisplayName>
        <AccountId>68</AccountId>
        <AccountType/>
      </UserInfo>
      <UserInfo>
        <DisplayName>Andrew Irvine</DisplayName>
        <AccountId>44</AccountId>
        <AccountType/>
      </UserInfo>
      <UserInfo>
        <DisplayName>Sebastian Sahla</DisplayName>
        <AccountId>188</AccountId>
        <AccountType/>
      </UserInfo>
      <UserInfo>
        <DisplayName>Lucia Cirimello</DisplayName>
        <AccountId>85</AccountId>
        <AccountType/>
      </UserInfo>
      <UserInfo>
        <DisplayName>Francisco Paris</DisplayName>
        <AccountId>45</AccountId>
        <AccountType/>
      </UserInfo>
      <UserInfo>
        <DisplayName>Esteban Manteca</DisplayName>
        <AccountId>29</AccountId>
        <AccountType/>
      </UserInfo>
      <UserInfo>
        <DisplayName>Sandra Rojas</DisplayName>
        <AccountId>21</AccountId>
        <AccountType/>
      </UserInfo>
      <UserInfo>
        <DisplayName>Lisa Sviland</DisplayName>
        <AccountId>306</AccountId>
        <AccountType/>
      </UserInfo>
      <UserInfo>
        <DisplayName>Sarah Hayton</DisplayName>
        <AccountId>331</AccountId>
        <AccountType/>
      </UserInfo>
      <UserInfo>
        <DisplayName>Olesia Nekhoroshko</DisplayName>
        <AccountId>217</AccountId>
        <AccountType/>
      </UserInfo>
      <UserInfo>
        <DisplayName>Papa Alioune Badara Paye</DisplayName>
        <AccountId>300</AccountId>
        <AccountType/>
      </UserInfo>
      <UserInfo>
        <DisplayName>Juliette Metin</DisplayName>
        <AccountId>233</AccountId>
        <AccountType/>
      </UserInfo>
      <UserInfo>
        <DisplayName>Edwin Wuadom Warden</DisplayName>
        <AccountId>67</AccountId>
        <AccountType/>
      </UserInfo>
      <UserInfo>
        <DisplayName>Mark Burnett</DisplayName>
        <AccountId>72</AccountId>
        <AccountType/>
      </UserInfo>
      <UserInfo>
        <DisplayName>Williams Enenche Noah</DisplayName>
        <AccountId>234</AccountId>
        <AccountType/>
      </UserInfo>
      <UserInfo>
        <DisplayName>Solofo Rakotoseheno</DisplayName>
        <AccountId>97</AccountId>
        <AccountType/>
      </UserInfo>
      <UserInfo>
        <DisplayName>Alex Gordy</DisplayName>
        <AccountId>15</AccountId>
        <AccountType/>
      </UserInfo>
      <UserInfo>
        <DisplayName>Daisy Rotich</DisplayName>
        <AccountId>210</AccountId>
        <AccountType/>
      </UserInfo>
      <UserInfo>
        <DisplayName>Fatma Nyambura</DisplayName>
        <AccountId>25</AccountId>
        <AccountType/>
      </UserInfo>
      <UserInfo>
        <DisplayName>Jyldyz Abdyrakhmanova</DisplayName>
        <AccountId>330</AccountId>
        <AccountType/>
      </UserInfo>
      <UserInfo>
        <DisplayName>Nassim Bennani</DisplayName>
        <AccountId>38</AccountId>
        <AccountType/>
      </UserInfo>
      <UserInfo>
        <DisplayName>Joanne Jones</DisplayName>
        <AccountId>33</AccountId>
        <AccountType/>
      </UserInfo>
      <UserInfo>
        <DisplayName>Emmanuel Aguilar Burgoa</DisplayName>
        <AccountId>93</AccountId>
        <AccountType/>
      </UserInfo>
      <UserInfo>
        <DisplayName>Oliana Valigura</DisplayName>
        <AccountId>58</AccountId>
        <AccountType/>
      </UserInfo>
      <UserInfo>
        <DisplayName>Ahmed Zouari</DisplayName>
        <AccountId>212</AccountId>
        <AccountType/>
      </UserInfo>
      <UserInfo>
        <DisplayName>Auriane Grésillon</DisplayName>
        <AccountId>204</AccountId>
        <AccountType/>
      </UserInfo>
      <UserInfo>
        <DisplayName>Marie Ah-Lime</DisplayName>
        <AccountId>27</AccountId>
        <AccountType/>
      </UserInfo>
      <UserInfo>
        <DisplayName>Mónica Osorio</DisplayName>
        <AccountId>26</AccountId>
        <AccountType/>
      </UserInfo>
      <UserInfo>
        <DisplayName>Tatiana Camilo Eisenberg de Alvarenga</DisplayName>
        <AccountId>230</AccountId>
        <AccountType/>
      </UserInfo>
      <UserInfo>
        <DisplayName>Jessica Sanchez</DisplayName>
        <AccountId>231</AccountId>
        <AccountType/>
      </UserInfo>
      <UserInfo>
        <DisplayName>Riley Zecca</DisplayName>
        <AccountId>243</AccountId>
        <AccountType/>
      </UserInfo>
      <UserInfo>
        <DisplayName>Wendy Margaret Thomas</DisplayName>
        <AccountId>325</AccountId>
        <AccountType/>
      </UserInfo>
      <UserInfo>
        <DisplayName>Daryll Griffith</DisplayName>
        <AccountId>218</AccountId>
        <AccountType/>
      </UserInfo>
      <UserInfo>
        <DisplayName>Christina Berger</DisplayName>
        <AccountId>9</AccountId>
        <AccountType/>
      </UserInfo>
      <UserInfo>
        <DisplayName>Olesia Tolochko</DisplayName>
        <AccountId>20</AccountId>
        <AccountType/>
      </UserInfo>
      <UserInfo>
        <DisplayName>Hugo Paret</DisplayName>
        <AccountId>24</AccountId>
        <AccountType/>
      </UserInfo>
      <UserInfo>
        <DisplayName>Skye Zheng</DisplayName>
        <AccountId>229</AccountId>
        <AccountType/>
      </UserInfo>
    </SharedWithUsers>
  </documentManagement>
</p:properties>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04CC8B38-1033-4891-B9D2-66B802D6C05E}">
  <ds:schemaRefs>
    <ds:schemaRef ds:uri="d9eb0d81-beec-4074-bc6f-8be11319408c"/>
    <ds:schemaRef ds:uri="ec4d7596-7f32-41a8-9a95-4275d9a1e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BB9246-1D15-49BF-90DE-50031989DE62}">
  <ds:schemaRefs>
    <ds:schemaRef ds:uri="d9eb0d81-beec-4074-bc6f-8be11319408c"/>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ec4d7596-7f32-41a8-9a95-4275d9a1ea6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TotalTime>
  <Words>8333</Words>
  <Application>Microsoft Macintosh PowerPoint</Application>
  <PresentationFormat>Widescreen</PresentationFormat>
  <Paragraphs>579</Paragraphs>
  <Slides>80</Slides>
  <Notes>70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Arial</vt:lpstr>
      <vt:lpstr>Calibri</vt:lpstr>
      <vt:lpstr>Franklin Gothic Book</vt:lpstr>
      <vt:lpstr>Franklin Gothic Demi</vt:lpstr>
      <vt:lpstr>Franklin Gothic Medium</vt:lpstr>
      <vt:lpstr>Segoe UI</vt:lpstr>
      <vt:lpstr>Söhne</vt:lpstr>
      <vt:lpstr>Times New Roman</vt:lpstr>
      <vt:lpstr>Wingdings</vt:lpstr>
      <vt:lpstr>EITItheme1</vt:lpstr>
      <vt:lpstr>PowerPoint Presentation</vt:lpstr>
      <vt:lpstr>Content</vt:lpstr>
      <vt:lpstr>The energy transition and the extractive industries</vt:lpstr>
      <vt:lpstr>What is the energy transition? </vt:lpstr>
      <vt:lpstr>How is the energy transition impacting the energy and mining sectors? </vt:lpstr>
      <vt:lpstr>How is the energy transition impacting the energy and mining sectors?</vt:lpstr>
      <vt:lpstr>PowerPoint Presentation</vt:lpstr>
      <vt:lpstr>PowerPoint Presentation</vt:lpstr>
      <vt:lpstr>PowerPoint Presentation</vt:lpstr>
      <vt:lpstr>The role of the EITI in the energy transition</vt:lpstr>
      <vt:lpstr>What is the role of the EITI in the energy transition? </vt:lpstr>
      <vt:lpstr>What is the role of the EITI in the energy transition?</vt:lpstr>
      <vt:lpstr>What opportunities and challenges does the energy transition present?</vt:lpstr>
      <vt:lpstr>Why is data and dialogue important in the energy transition? </vt:lpstr>
      <vt:lpstr>Why is data and dialogue important in the energy transition? </vt:lpstr>
      <vt:lpstr>The 2023 EITI Standard and the energy transition</vt:lpstr>
      <vt:lpstr>2023 EITI Standard</vt:lpstr>
      <vt:lpstr>What’s in the 2023 Standard?</vt:lpstr>
      <vt:lpstr>What’s in the 2023 Standard?</vt:lpstr>
      <vt:lpstr>Thematic areas</vt:lpstr>
      <vt:lpstr>Energy transition policies</vt:lpstr>
      <vt:lpstr>Germany</vt:lpstr>
      <vt:lpstr>Economic impacts</vt:lpstr>
      <vt:lpstr>Mauritania</vt:lpstr>
      <vt:lpstr>Anti-corruption</vt:lpstr>
      <vt:lpstr>Philippines</vt:lpstr>
      <vt:lpstr>Community impacts </vt:lpstr>
      <vt:lpstr>PowerPoint Presentation</vt:lpstr>
      <vt:lpstr>Greenhouse gas emissions</vt:lpstr>
      <vt:lpstr>PowerPoint Presentation</vt:lpstr>
      <vt:lpstr>Options for MSGs</vt:lpstr>
      <vt:lpstr>Consult our guidance at eiti.org/guide</vt:lpstr>
      <vt:lpstr>Questions?</vt:lpstr>
      <vt:lpstr>PowerPoint Presentation</vt:lpstr>
      <vt:lpstr>Key aspects</vt:lpstr>
      <vt:lpstr>PowerPoint Presentation</vt:lpstr>
      <vt:lpstr>Summary</vt:lpstr>
      <vt:lpstr>Rationale</vt:lpstr>
      <vt:lpstr>PowerPoint Presentation</vt:lpstr>
      <vt:lpstr>PowerPoint Presentation</vt:lpstr>
      <vt:lpstr>PowerPoint Presentation</vt:lpstr>
      <vt:lpstr>PowerPoint Presentation</vt:lpstr>
      <vt:lpstr>Germany</vt:lpstr>
      <vt:lpstr>PowerPoint Presentation</vt:lpstr>
      <vt:lpstr>Summary</vt:lpstr>
      <vt:lpstr>Rationale</vt:lpstr>
      <vt:lpstr>PowerPoint Presentation</vt:lpstr>
      <vt:lpstr>PowerPoint Presentation</vt:lpstr>
      <vt:lpstr>PowerPoint Presentation</vt:lpstr>
      <vt:lpstr>Mauritania</vt:lpstr>
      <vt:lpstr>Republic of the Congo</vt:lpstr>
      <vt:lpstr>Ghana</vt:lpstr>
      <vt:lpstr>PowerPoint Presentation</vt:lpstr>
      <vt:lpstr>Summary</vt:lpstr>
      <vt:lpstr>Rationale</vt:lpstr>
      <vt:lpstr>PowerPoint Presentation</vt:lpstr>
      <vt:lpstr>Philippines</vt:lpstr>
      <vt:lpstr>Global anti-corruption expert group</vt:lpstr>
      <vt:lpstr>PowerPoint Presentation</vt:lpstr>
      <vt:lpstr>Summary</vt:lpstr>
      <vt:lpstr>Rationale</vt:lpstr>
      <vt:lpstr>PowerPoint Presentation</vt:lpstr>
      <vt:lpstr>PowerPoint Presentation</vt:lpstr>
      <vt:lpstr>PowerPoint Presentation</vt:lpstr>
      <vt:lpstr>PowerPoint Presentation</vt:lpstr>
      <vt:lpstr>PowerPoint Presentation</vt:lpstr>
      <vt:lpstr>PowerPoint Presentation</vt:lpstr>
      <vt:lpstr>Summary</vt:lpstr>
      <vt:lpstr>Rationale</vt:lpstr>
      <vt:lpstr>PowerPoint Presentation</vt:lpstr>
      <vt:lpstr>PowerPoint Presentation</vt:lpstr>
      <vt:lpstr>PowerPoint Presentation</vt:lpstr>
      <vt:lpstr>PowerPoint Presentation</vt:lpstr>
      <vt:lpstr>PowerPoint Presentation</vt:lpstr>
      <vt:lpstr>Summary</vt:lpstr>
      <vt:lpstr>Options</vt:lpstr>
      <vt:lpstr>PowerPoint Presentation</vt:lpstr>
      <vt:lpstr>Consult our guidance at eiti.org/guide</vt:lpstr>
      <vt:lpstr>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9</cp:revision>
  <cp:lastPrinted>2023-06-23T10:13:05Z</cp:lastPrinted>
  <dcterms:created xsi:type="dcterms:W3CDTF">2020-01-10T14:54:35Z</dcterms:created>
  <dcterms:modified xsi:type="dcterms:W3CDTF">2024-05-23T11:17:14Z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