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331" r:id="rId6"/>
    <p:sldId id="330" r:id="rId7"/>
    <p:sldId id="315" r:id="rId8"/>
    <p:sldId id="332" r:id="rId9"/>
    <p:sldId id="316" r:id="rId10"/>
    <p:sldId id="312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34" r:id="rId24"/>
    <p:sldId id="335" r:id="rId25"/>
    <p:sldId id="336" r:id="rId26"/>
    <p:sldId id="277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9911" autoAdjust="0"/>
  </p:normalViewPr>
  <p:slideViewPr>
    <p:cSldViewPr snapToGrid="0" snapToObjects="1">
      <p:cViewPr varScale="1">
        <p:scale>
          <a:sx n="83" d="100"/>
          <a:sy n="83" d="100"/>
        </p:scale>
        <p:origin x="90" y="846"/>
      </p:cViewPr>
      <p:guideLst>
        <p:guide orient="horz" pos="1003"/>
        <p:guide pos="3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CF36-B150-416D-AED0-4CF6BA597C9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09DF2-61FC-431E-904F-8907DC12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6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5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Mainstreaming is …</a:t>
            </a:r>
          </a:p>
          <a:p>
            <a:endParaRPr lang="en-GB" b="1" dirty="0"/>
          </a:p>
          <a:p>
            <a:r>
              <a:rPr lang="en-GB" b="1" dirty="0"/>
              <a:t>	1. Regular publication </a:t>
            </a:r>
            <a:r>
              <a:rPr lang="en-GB" b="0" dirty="0"/>
              <a:t>of EITI data by government</a:t>
            </a:r>
            <a:r>
              <a:rPr lang="en-GB" b="0" baseline="0" dirty="0"/>
              <a:t> and corporate entities</a:t>
            </a:r>
          </a:p>
          <a:p>
            <a:endParaRPr lang="en-GB" b="0" baseline="0" dirty="0"/>
          </a:p>
          <a:p>
            <a:r>
              <a:rPr lang="en-GB" b="0" baseline="0" dirty="0"/>
              <a:t>	</a:t>
            </a:r>
            <a:r>
              <a:rPr lang="en-GB" b="1" baseline="0" dirty="0"/>
              <a:t>2. </a:t>
            </a:r>
            <a:r>
              <a:rPr lang="en-GB" b="0" baseline="0" dirty="0"/>
              <a:t>With </a:t>
            </a:r>
            <a:r>
              <a:rPr lang="en-GB" b="1" baseline="0" dirty="0"/>
              <a:t>transparent quality assurance </a:t>
            </a:r>
            <a:r>
              <a:rPr lang="en-GB" b="0" baseline="0" dirty="0"/>
              <a:t>of the information</a:t>
            </a:r>
          </a:p>
          <a:p>
            <a:endParaRPr lang="en-GB" b="0" baseline="0" dirty="0"/>
          </a:p>
          <a:p>
            <a:r>
              <a:rPr lang="en-GB" b="0" baseline="0" dirty="0"/>
              <a:t>	</a:t>
            </a:r>
            <a:r>
              <a:rPr lang="en-GB" b="1" baseline="0" dirty="0"/>
              <a:t>3. Adhering to EITI Requirements</a:t>
            </a:r>
          </a:p>
          <a:p>
            <a:endParaRPr lang="en-GB" b="1" baseline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3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7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6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95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9274" y="1592263"/>
            <a:ext cx="7908926" cy="1845205"/>
          </a:xfrm>
        </p:spPr>
        <p:txBody>
          <a:bodyPr lIns="0" rIns="0" anchor="b" anchorCtr="0">
            <a:normAutofit/>
          </a:bodyPr>
          <a:lstStyle>
            <a:lvl1pPr>
              <a:defRPr sz="4000" b="0" i="0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299858"/>
            <a:ext cx="7908926" cy="1338942"/>
          </a:xfrm>
        </p:spPr>
        <p:txBody>
          <a:bodyPr lIns="0" rIns="0" anchor="b" anchorCtr="0">
            <a:normAutofit/>
          </a:bodyPr>
          <a:lstStyle>
            <a:lvl1pPr marL="0" indent="0" algn="l">
              <a:buNone/>
              <a:defRPr sz="2600" i="1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lIns="0" rIns="0"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3" descr="big-twitter-bird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11" y="3931155"/>
            <a:ext cx="675622" cy="5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 userDrawn="1"/>
        </p:nvSpPr>
        <p:spPr>
          <a:xfrm>
            <a:off x="3234262" y="3345560"/>
            <a:ext cx="25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</a:p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@EITIorg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549274" y="2045755"/>
            <a:ext cx="7908926" cy="1470025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all"/>
            </a:lvl1pPr>
          </a:lstStyle>
          <a:p>
            <a:r>
              <a:rPr lang="en-GB" noProof="0"/>
              <a:t>Section header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1337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6732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033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033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381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381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3050"/>
            <a:ext cx="29162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9275" y="1435100"/>
            <a:ext cx="29162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7875058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9275" y="1600200"/>
            <a:ext cx="7875058" cy="2062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75" y="6411615"/>
            <a:ext cx="848810" cy="268585"/>
          </a:xfrm>
          <a:prstGeom prst="rect">
            <a:avLst/>
          </a:prstGeom>
        </p:spPr>
      </p:pic>
      <p:grpSp>
        <p:nvGrpSpPr>
          <p:cNvPr id="11" name="Grouper 10"/>
          <p:cNvGrpSpPr/>
          <p:nvPr userDrawn="1"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 noProof="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76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Font typeface="Arial"/>
        <a:buNone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3pPr>
      <a:lvl4pPr marL="972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4pPr>
      <a:lvl5pPr marL="1296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itird.mem.gob.do/wp-content/uploads/2017/06/EITI-Rep%C3%BAblica-Dominicana-Informe-2015.pdf" TargetMode="External"/><Relationship Id="rId3" Type="http://schemas.openxmlformats.org/officeDocument/2006/relationships/hyperlink" Target="http://www.norskpetroleum.no/en/" TargetMode="External"/><Relationship Id="rId7" Type="http://schemas.openxmlformats.org/officeDocument/2006/relationships/hyperlink" Target="https://eiti.org/dominican-republi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iti.org/mongolia" TargetMode="External"/><Relationship Id="rId5" Type="http://schemas.openxmlformats.org/officeDocument/2006/relationships/hyperlink" Target="https://eiti.org/kazakhstan" TargetMode="Externa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iti.org/document/standard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iti.org/document/agreed-upon-procedure-for-mainstreamed-disclosure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Systematic disclosure</a:t>
            </a:r>
            <a:br>
              <a:rPr lang="en-GB" dirty="0"/>
            </a:br>
            <a:r>
              <a:rPr lang="en-GB" sz="2900" dirty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Transparency an integral and routine feature of countries governance and management systems</a:t>
            </a:r>
            <a:br>
              <a:rPr lang="en-GB" sz="2800" dirty="0"/>
            </a:br>
            <a:endParaRPr lang="en-GB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854043"/>
            <a:ext cx="7908926" cy="1338942"/>
          </a:xfrm>
        </p:spPr>
        <p:txBody>
          <a:bodyPr/>
          <a:lstStyle/>
          <a:p>
            <a:r>
              <a:rPr lang="en-GB" dirty="0"/>
              <a:t>[event]</a:t>
            </a:r>
          </a:p>
          <a:p>
            <a:r>
              <a:rPr lang="en-GB" dirty="0"/>
              <a:t>[date]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8" y="3432962"/>
            <a:ext cx="1935272" cy="1370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0" y="3439058"/>
            <a:ext cx="4800600" cy="3694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10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AB9946-BB2F-436F-B87D-B84069042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1"/>
          <a:stretch/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CFA524A-C801-4DAE-B3FC-F83EDF934C84}"/>
              </a:ext>
            </a:extLst>
          </p:cNvPr>
          <p:cNvSpPr/>
          <p:nvPr/>
        </p:nvSpPr>
        <p:spPr>
          <a:xfrm>
            <a:off x="541338" y="4573151"/>
            <a:ext cx="779528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991F3-756C-4F0C-AE78-6292BA9B7BD7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695626" y="1677117"/>
            <a:ext cx="235476" cy="28960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2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11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 (comments in cells explain the requirement)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6080DB-7631-4466-B092-2781165EC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689"/>
          <a:stretch/>
        </p:blipFill>
        <p:spPr>
          <a:xfrm>
            <a:off x="0" y="4175090"/>
            <a:ext cx="9144000" cy="268291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CFA524A-C801-4DAE-B3FC-F83EDF934C84}"/>
              </a:ext>
            </a:extLst>
          </p:cNvPr>
          <p:cNvSpPr/>
          <p:nvPr/>
        </p:nvSpPr>
        <p:spPr>
          <a:xfrm>
            <a:off x="541338" y="4573151"/>
            <a:ext cx="779528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991F3-756C-4F0C-AE78-6292BA9B7BD7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695626" y="1677117"/>
            <a:ext cx="235476" cy="28960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12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6EB38B-05CB-4737-90B9-6458E1A04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1"/>
          <a:stretch/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AF083F-641D-4B76-ADCC-039A487BF82F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320866" y="2004969"/>
            <a:ext cx="1555283" cy="253602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7F4BF06-5E20-414F-B35B-F761A5FB4964}"/>
              </a:ext>
            </a:extLst>
          </p:cNvPr>
          <p:cNvSpPr/>
          <p:nvPr/>
        </p:nvSpPr>
        <p:spPr>
          <a:xfrm>
            <a:off x="2354757" y="4540993"/>
            <a:ext cx="1042783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13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1C18A-166C-493F-B692-D50FC1C71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1"/>
          <a:stretch/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BC333E7-A73E-4F79-B885-CBF2F8D1E03C}"/>
              </a:ext>
            </a:extLst>
          </p:cNvPr>
          <p:cNvSpPr/>
          <p:nvPr/>
        </p:nvSpPr>
        <p:spPr>
          <a:xfrm>
            <a:off x="3378017" y="4356435"/>
            <a:ext cx="2787891" cy="7356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8C6488-B121-4EAC-846F-D3DF06D6DB1F}"/>
              </a:ext>
            </a:extLst>
          </p:cNvPr>
          <p:cNvSpPr/>
          <p:nvPr/>
        </p:nvSpPr>
        <p:spPr>
          <a:xfrm>
            <a:off x="5990739" y="4321605"/>
            <a:ext cx="2787891" cy="73568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0E3B8B4-410B-49BF-9DA9-CC7141A8DC09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4326159" y="2273417"/>
            <a:ext cx="445804" cy="20830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50CC40A-3892-4837-9458-DD641D86C52B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6175400" y="2273417"/>
            <a:ext cx="1209285" cy="20481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14</a:t>
            </a:fld>
            <a:endParaRPr lang="en-GB" sz="11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1E33FF-8DEE-4EEE-9A6E-749D0C283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1"/>
          <a:stretch/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005840"/>
            <a:ext cx="9076888" cy="16312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  <a:p>
            <a:pPr lvl="4"/>
            <a:r>
              <a:rPr lang="en-GB" sz="2000" dirty="0"/>
              <a:t>+ Is it comprehensive and detailed enough?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65869D-BEBD-4F10-87BD-CABAF6C2C13D}"/>
              </a:ext>
            </a:extLst>
          </p:cNvPr>
          <p:cNvSpPr/>
          <p:nvPr/>
        </p:nvSpPr>
        <p:spPr>
          <a:xfrm>
            <a:off x="3322411" y="4539718"/>
            <a:ext cx="914029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0AA508-7EDD-4321-8E59-AE1F90747B7C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3779426" y="2590552"/>
            <a:ext cx="0" cy="194916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2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15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  <a:p>
            <a:pPr lvl="4"/>
            <a:r>
              <a:rPr lang="en-GB" sz="2000" dirty="0"/>
              <a:t>+ Is it comprehensive and detailed enough?</a:t>
            </a:r>
          </a:p>
          <a:p>
            <a:pPr lvl="5"/>
            <a:r>
              <a:rPr lang="en-GB" sz="2000" dirty="0"/>
              <a:t>+ Is the information reliable? Is it quality assured?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D75E3-3EF7-4999-81CC-31860062F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1"/>
          <a:stretch/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82940D3-5D80-4300-872A-AC6DA831AD82}"/>
              </a:ext>
            </a:extLst>
          </p:cNvPr>
          <p:cNvSpPr/>
          <p:nvPr/>
        </p:nvSpPr>
        <p:spPr>
          <a:xfrm>
            <a:off x="4236440" y="4540993"/>
            <a:ext cx="872455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E475D2-C36C-4B44-8865-6592E8F53829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4656646" y="2844192"/>
            <a:ext cx="16022" cy="169680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16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  <a:p>
            <a:pPr lvl="4"/>
            <a:r>
              <a:rPr lang="en-GB" sz="2000" dirty="0"/>
              <a:t>+ Is it comprehensive and detailed enough?</a:t>
            </a:r>
          </a:p>
          <a:p>
            <a:pPr lvl="5"/>
            <a:r>
              <a:rPr lang="en-GB" sz="2000" dirty="0"/>
              <a:t>+ Is the information reliable? Is it quality assured?</a:t>
            </a:r>
          </a:p>
          <a:p>
            <a:pPr lvl="6"/>
            <a:r>
              <a:rPr lang="en-GB" sz="2000" dirty="0"/>
              <a:t>+ How quickly and often is it disclosed / updated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E79387-2BD5-4C77-A203-893910984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1"/>
          <a:stretch/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47FD1C1-6731-412F-82C8-0FEBAECF0F7D}"/>
              </a:ext>
            </a:extLst>
          </p:cNvPr>
          <p:cNvSpPr/>
          <p:nvPr/>
        </p:nvSpPr>
        <p:spPr>
          <a:xfrm>
            <a:off x="5108895" y="4540993"/>
            <a:ext cx="550031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51623E4-D934-47C4-A4E3-2E2D7545FD79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4507344" y="3173683"/>
            <a:ext cx="876567" cy="136731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47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17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25545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  <a:p>
            <a:pPr lvl="4"/>
            <a:r>
              <a:rPr lang="en-GB" sz="2000" dirty="0"/>
              <a:t>+ Is it comprehensive and detailed enough?</a:t>
            </a:r>
          </a:p>
          <a:p>
            <a:pPr lvl="5"/>
            <a:r>
              <a:rPr lang="en-GB" sz="2000" dirty="0"/>
              <a:t>+ Is the information reliable? Is it quality assured?</a:t>
            </a:r>
          </a:p>
          <a:p>
            <a:pPr lvl="6"/>
            <a:r>
              <a:rPr lang="en-GB" sz="2000" dirty="0"/>
              <a:t>+ How quickly and often is it disclosed / updated</a:t>
            </a:r>
          </a:p>
          <a:p>
            <a:pPr lvl="7"/>
            <a:r>
              <a:rPr lang="en-GB" sz="2000" dirty="0"/>
              <a:t>+ Provide </a:t>
            </a:r>
            <a:r>
              <a:rPr lang="en-GB" sz="2000" b="1" dirty="0"/>
              <a:t>direct </a:t>
            </a:r>
            <a:r>
              <a:rPr lang="en-GB" sz="2000" dirty="0"/>
              <a:t>links to sources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1D933-589C-48EF-9F0F-719D5770D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1"/>
          <a:stretch/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1E2BE2B-E40B-436C-ACD7-C8E259601B4D}"/>
              </a:ext>
            </a:extLst>
          </p:cNvPr>
          <p:cNvSpPr/>
          <p:nvPr/>
        </p:nvSpPr>
        <p:spPr>
          <a:xfrm>
            <a:off x="5625369" y="4540993"/>
            <a:ext cx="550031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3CB52DE-5278-4A1F-BB0D-D9A8D481A92C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4881679" y="3538562"/>
            <a:ext cx="1018706" cy="100243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18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  <a:p>
            <a:pPr lvl="4"/>
            <a:r>
              <a:rPr lang="en-GB" sz="2000" dirty="0"/>
              <a:t>+ Is it comprehensive and detailed enough?</a:t>
            </a:r>
          </a:p>
          <a:p>
            <a:pPr lvl="5"/>
            <a:r>
              <a:rPr lang="en-GB" sz="2000" dirty="0"/>
              <a:t>+ Is the information reliable? Is it quality assured?</a:t>
            </a:r>
          </a:p>
          <a:p>
            <a:pPr lvl="6"/>
            <a:r>
              <a:rPr lang="en-GB" sz="2000" dirty="0"/>
              <a:t>+ How quickly and often is it disclosed / updated</a:t>
            </a:r>
          </a:p>
          <a:p>
            <a:pPr lvl="7"/>
            <a:r>
              <a:rPr lang="en-GB" sz="2000" dirty="0"/>
              <a:t>+ Provide </a:t>
            </a:r>
            <a:r>
              <a:rPr lang="en-GB" sz="2000" b="1" dirty="0"/>
              <a:t>direct </a:t>
            </a:r>
            <a:r>
              <a:rPr lang="en-GB" sz="2000" dirty="0"/>
              <a:t>links to sources</a:t>
            </a:r>
          </a:p>
          <a:p>
            <a:pPr lvl="8"/>
            <a:r>
              <a:rPr lang="en-GB" sz="2000" dirty="0"/>
              <a:t>= Assessment: what deviates from EITI Standard?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1F6FC0-2B39-4785-A561-A0D9EFD0E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1"/>
          <a:stretch/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82940D3-5D80-4300-872A-AC6DA831AD82}"/>
              </a:ext>
            </a:extLst>
          </p:cNvPr>
          <p:cNvSpPr/>
          <p:nvPr/>
        </p:nvSpPr>
        <p:spPr>
          <a:xfrm>
            <a:off x="8395376" y="4504888"/>
            <a:ext cx="872455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E475D2-C36C-4B44-8865-6592E8F53829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7035085" y="3868162"/>
            <a:ext cx="1796519" cy="63672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19</a:t>
            </a:fld>
            <a:endParaRPr lang="en-GB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219A6-858E-498F-A643-44011B325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1"/>
          <a:stretch/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005840"/>
            <a:ext cx="9076888" cy="34778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  <a:p>
            <a:pPr lvl="1"/>
            <a:r>
              <a:rPr lang="en-GB" sz="2000" dirty="0"/>
              <a:t>List what is required to be disclosed</a:t>
            </a:r>
          </a:p>
          <a:p>
            <a:pPr lvl="2"/>
            <a:r>
              <a:rPr lang="en-GB" sz="2000" dirty="0"/>
              <a:t>+ What is disclosed and by whom</a:t>
            </a:r>
          </a:p>
          <a:p>
            <a:pPr lvl="3"/>
            <a:r>
              <a:rPr lang="en-GB" sz="2000" dirty="0"/>
              <a:t>+ Distinguish between </a:t>
            </a:r>
            <a:r>
              <a:rPr lang="en-GB" sz="2000" dirty="0">
                <a:solidFill>
                  <a:srgbClr val="FF0000"/>
                </a:solidFill>
              </a:rPr>
              <a:t>government</a:t>
            </a:r>
            <a:r>
              <a:rPr lang="en-GB" sz="2000" dirty="0"/>
              <a:t> and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companies</a:t>
            </a:r>
          </a:p>
          <a:p>
            <a:pPr lvl="4"/>
            <a:r>
              <a:rPr lang="en-GB" sz="2000" dirty="0"/>
              <a:t>+ Is it comprehensive and detailed enough?</a:t>
            </a:r>
          </a:p>
          <a:p>
            <a:pPr lvl="5"/>
            <a:r>
              <a:rPr lang="en-GB" sz="2000" dirty="0"/>
              <a:t>+ Is the information reliable? Is it quality assured?</a:t>
            </a:r>
          </a:p>
          <a:p>
            <a:pPr lvl="6"/>
            <a:r>
              <a:rPr lang="en-GB" sz="2000" dirty="0"/>
              <a:t>+ How quickly and often is it disclosed / updated</a:t>
            </a:r>
          </a:p>
          <a:p>
            <a:pPr lvl="7"/>
            <a:r>
              <a:rPr lang="en-GB" sz="2000" dirty="0"/>
              <a:t>+ Provide </a:t>
            </a:r>
            <a:r>
              <a:rPr lang="en-GB" sz="2000" b="1" dirty="0"/>
              <a:t>direct </a:t>
            </a:r>
            <a:r>
              <a:rPr lang="en-GB" sz="2000" dirty="0"/>
              <a:t>links to sources</a:t>
            </a:r>
          </a:p>
          <a:p>
            <a:pPr lvl="8"/>
            <a:r>
              <a:rPr lang="en-GB" sz="2000" dirty="0"/>
              <a:t>= Assessment: what deviates from EITI Standard?</a:t>
            </a:r>
          </a:p>
          <a:p>
            <a:pPr lvl="8"/>
            <a:endParaRPr lang="en-GB" sz="2000" dirty="0"/>
          </a:p>
          <a:p>
            <a:r>
              <a:rPr lang="en-GB" sz="2000" b="1" u="sng" dirty="0">
                <a:highlight>
                  <a:srgbClr val="C0C0C0"/>
                </a:highlight>
              </a:rPr>
              <a:t>Ask the International Secretariat if you have questions and/or need examples</a:t>
            </a:r>
          </a:p>
        </p:txBody>
      </p:sp>
    </p:spTree>
    <p:extLst>
      <p:ext uri="{BB962C8B-B14F-4D97-AF65-F5344CB8AC3E}">
        <p14:creationId xmlns:p14="http://schemas.microsoft.com/office/powerpoint/2010/main" val="3444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1913467" y="1600200"/>
            <a:ext cx="5689600" cy="3208867"/>
          </a:xfrm>
          <a:prstGeom prst="wedgeRectCallout">
            <a:avLst>
              <a:gd name="adj1" fmla="val -35863"/>
              <a:gd name="adj2" fmla="val 756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Why are we doing so much reconciliation?</a:t>
            </a:r>
          </a:p>
        </p:txBody>
      </p:sp>
    </p:spTree>
    <p:extLst>
      <p:ext uri="{BB962C8B-B14F-4D97-AF65-F5344CB8AC3E}">
        <p14:creationId xmlns:p14="http://schemas.microsoft.com/office/powerpoint/2010/main" val="1598009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20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549275" y="1775281"/>
            <a:ext cx="83813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MSGs and national secretariats, a useful question to ask when performing the exercise is … </a:t>
            </a:r>
          </a:p>
          <a:p>
            <a:endParaRPr lang="en-GB" sz="2000" dirty="0"/>
          </a:p>
          <a:p>
            <a:pPr lvl="1"/>
            <a:r>
              <a:rPr lang="en-GB" i="1" dirty="0"/>
              <a:t>“Our latest EITI Report covered fiscal year XXXX (e.g. 2016). Can I find the same information for XXXX+1 (i.e. 2017) already? What disclosures can I find without referencing to any EITI-related documents and websites?”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70C4F-823D-4FE1-B527-165E2739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9" y="3741490"/>
            <a:ext cx="2287008" cy="3116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693895-3760-43D7-B2B1-006CD3879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98" y="3868162"/>
            <a:ext cx="3043502" cy="2989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1C531F-81DE-4C7E-94B6-4682373CC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653" y="4881388"/>
            <a:ext cx="2849219" cy="8367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CEA4EF-DD57-484B-B30B-7555CBF3A790}"/>
              </a:ext>
            </a:extLst>
          </p:cNvPr>
          <p:cNvCxnSpPr/>
          <p:nvPr/>
        </p:nvCxnSpPr>
        <p:spPr>
          <a:xfrm flipV="1">
            <a:off x="2340529" y="5519956"/>
            <a:ext cx="1459684" cy="57045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0F697A-A61F-414A-A55C-83EA5B3C147D}"/>
              </a:ext>
            </a:extLst>
          </p:cNvPr>
          <p:cNvCxnSpPr>
            <a:cxnSpLocks/>
          </p:cNvCxnSpPr>
          <p:nvPr/>
        </p:nvCxnSpPr>
        <p:spPr>
          <a:xfrm flipH="1" flipV="1">
            <a:off x="5427677" y="5363081"/>
            <a:ext cx="1464730" cy="45149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A25B12F2-DFFC-4328-BE89-FB319CECE9F5}"/>
              </a:ext>
            </a:extLst>
          </p:cNvPr>
          <p:cNvSpPr txBox="1">
            <a:spLocks/>
          </p:cNvSpPr>
          <p:nvPr/>
        </p:nvSpPr>
        <p:spPr>
          <a:xfrm>
            <a:off x="549276" y="151672"/>
            <a:ext cx="8381364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76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Mapping systematic disclosures</a:t>
            </a:r>
          </a:p>
        </p:txBody>
      </p:sp>
    </p:spTree>
    <p:extLst>
      <p:ext uri="{BB962C8B-B14F-4D97-AF65-F5344CB8AC3E}">
        <p14:creationId xmlns:p14="http://schemas.microsoft.com/office/powerpoint/2010/main" val="372261674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Common challenges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21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549275" y="1775281"/>
            <a:ext cx="838136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Technical capacity – excel files are enough</a:t>
            </a:r>
          </a:p>
          <a:p>
            <a:pPr lvl="1"/>
            <a:r>
              <a:rPr lang="en-GB" dirty="0"/>
              <a:t>Ensure disclosures are correct if portals exist, and</a:t>
            </a:r>
            <a:br>
              <a:rPr lang="en-GB" dirty="0"/>
            </a:br>
            <a:r>
              <a:rPr lang="en-GB" dirty="0"/>
              <a:t>convince agencies and companies to publish excel-/csv-files where none exist.</a:t>
            </a:r>
          </a:p>
          <a:p>
            <a:pPr lvl="1"/>
            <a:endParaRPr lang="en-GB" sz="3200" dirty="0"/>
          </a:p>
          <a:p>
            <a:r>
              <a:rPr lang="en-GB" sz="2800" dirty="0"/>
              <a:t>Resistance to open data</a:t>
            </a:r>
          </a:p>
          <a:p>
            <a:pPr lvl="1"/>
            <a:r>
              <a:rPr lang="en-GB" dirty="0"/>
              <a:t>PDF reports mean </a:t>
            </a:r>
            <a:r>
              <a:rPr lang="en-GB" b="1" dirty="0"/>
              <a:t>users must transpose the information</a:t>
            </a:r>
            <a:r>
              <a:rPr lang="en-GB" dirty="0"/>
              <a:t> to usable formats.</a:t>
            </a:r>
            <a:br>
              <a:rPr lang="en-GB" dirty="0"/>
            </a:br>
            <a:r>
              <a:rPr lang="en-GB" dirty="0"/>
              <a:t>Risk of misrepresenting information is reduced by open formats; users will work with </a:t>
            </a:r>
            <a:r>
              <a:rPr lang="en-GB" u="sng" dirty="0"/>
              <a:t>original content</a:t>
            </a:r>
            <a:endParaRPr lang="en-GB" dirty="0"/>
          </a:p>
          <a:p>
            <a:pPr lvl="1"/>
            <a:endParaRPr lang="en-GB" u="sng" dirty="0"/>
          </a:p>
          <a:p>
            <a:pPr lvl="1"/>
            <a:endParaRPr lang="en-GB" dirty="0"/>
          </a:p>
          <a:p>
            <a:r>
              <a:rPr lang="en-GB" sz="2800" dirty="0"/>
              <a:t>Non-disclosure rules</a:t>
            </a:r>
          </a:p>
          <a:p>
            <a:pPr lvl="1"/>
            <a:r>
              <a:rPr lang="en-GB" dirty="0"/>
              <a:t>When nondisclosure rules exist; e.g. for corporate income tax</a:t>
            </a:r>
          </a:p>
          <a:p>
            <a:pPr lvl="1"/>
            <a:r>
              <a:rPr lang="en-GB" dirty="0"/>
              <a:t>EITI Reports and websites can be used as interim platforms … </a:t>
            </a:r>
          </a:p>
          <a:p>
            <a:pPr lvl="1" algn="r"/>
            <a:r>
              <a:rPr lang="en-GB" dirty="0"/>
              <a:t>… while seeking legal or regulatory changes.</a:t>
            </a:r>
          </a:p>
        </p:txBody>
      </p:sp>
    </p:spTree>
    <p:extLst>
      <p:ext uri="{BB962C8B-B14F-4D97-AF65-F5344CB8AC3E}">
        <p14:creationId xmlns:p14="http://schemas.microsoft.com/office/powerpoint/2010/main" val="39211696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Country examples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22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549276" y="1273098"/>
            <a:ext cx="4774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First country to move beyond EITI reconciliation reports: Norway</a:t>
            </a:r>
          </a:p>
          <a:p>
            <a:pPr lvl="1"/>
            <a:r>
              <a:rPr lang="en-GB" dirty="0"/>
              <a:t>Norway has replaced annual EITI Reports with </a:t>
            </a:r>
            <a:r>
              <a:rPr lang="en-GB" dirty="0">
                <a:hlinkClick r:id="rId3"/>
              </a:rPr>
              <a:t>systematic open data disclosures</a:t>
            </a:r>
            <a:endParaRPr lang="en-GB" sz="3200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53C9C49-518C-4D98-8076-796B7D7C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53"/>
          <a:stretch/>
        </p:blipFill>
        <p:spPr>
          <a:xfrm>
            <a:off x="5323409" y="274638"/>
            <a:ext cx="3820590" cy="3005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DFD5F9-4B33-4DCD-B241-AD61C69BFC78}"/>
              </a:ext>
            </a:extLst>
          </p:cNvPr>
          <p:cNvSpPr txBox="1"/>
          <p:nvPr/>
        </p:nvSpPr>
        <p:spPr>
          <a:xfrm>
            <a:off x="569866" y="2578943"/>
            <a:ext cx="83607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r>
              <a:rPr lang="en-GB" sz="2400" dirty="0"/>
              <a:t>Automated online disclosure</a:t>
            </a:r>
          </a:p>
          <a:p>
            <a:pPr lvl="1"/>
            <a:r>
              <a:rPr lang="en-GB" u="sng" dirty="0">
                <a:solidFill>
                  <a:srgbClr val="1155CC"/>
                </a:solidFill>
                <a:latin typeface="Calibri" panose="020F0502020204030204" pitchFamily="34" charset="0"/>
                <a:hlinkClick r:id="rId5"/>
              </a:rPr>
              <a:t>Kazakhstan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GB" u="sng" dirty="0">
                <a:solidFill>
                  <a:srgbClr val="1155CC"/>
                </a:solidFill>
                <a:latin typeface="Calibri" panose="020F0502020204030204" pitchFamily="34" charset="0"/>
                <a:hlinkClick r:id="rId6"/>
              </a:rPr>
              <a:t>Mongolia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incorporated EITI disclosures in online platforms; extractive companies upload their data alongside their audit statements</a:t>
            </a:r>
          </a:p>
          <a:p>
            <a:pPr lvl="1"/>
            <a:endParaRPr lang="en-GB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400" dirty="0"/>
              <a:t>Mainstreaming from the start</a:t>
            </a:r>
          </a:p>
          <a:p>
            <a:pPr lvl="1"/>
            <a:r>
              <a:rPr lang="en-GB" dirty="0"/>
              <a:t>In </a:t>
            </a:r>
            <a:r>
              <a:rPr lang="en-GB" dirty="0">
                <a:hlinkClick r:id="rId7"/>
              </a:rPr>
              <a:t>Dominican Republic</a:t>
            </a:r>
            <a:r>
              <a:rPr lang="en-GB" dirty="0"/>
              <a:t>, </a:t>
            </a:r>
            <a:r>
              <a:rPr lang="en-GB" b="1" u="sng" dirty="0">
                <a:hlinkClick r:id="rId7"/>
              </a:rPr>
              <a:t>their website </a:t>
            </a:r>
            <a:r>
              <a:rPr lang="en-GB" b="1" i="1" u="sng" dirty="0">
                <a:hlinkClick r:id="rId7"/>
              </a:rPr>
              <a:t>is</a:t>
            </a:r>
            <a:r>
              <a:rPr lang="en-GB" b="1" u="sng" dirty="0">
                <a:hlinkClick r:id="rId7"/>
              </a:rPr>
              <a:t> the EITI Report</a:t>
            </a:r>
            <a:r>
              <a:rPr lang="en-GB" b="1" dirty="0"/>
              <a:t>. </a:t>
            </a:r>
            <a:r>
              <a:rPr lang="en-GB" dirty="0"/>
              <a:t>Reconciliation report is published as </a:t>
            </a:r>
            <a:r>
              <a:rPr lang="en-GB" dirty="0">
                <a:hlinkClick r:id="rId8"/>
              </a:rPr>
              <a:t>‘attachment’</a:t>
            </a:r>
            <a:r>
              <a:rPr lang="en-GB" dirty="0"/>
              <a:t>.</a:t>
            </a:r>
          </a:p>
          <a:p>
            <a:pPr lvl="1"/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400" dirty="0"/>
              <a:t>Systematic disclosures can be partial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Does not have to be immediate for all requirements …</a:t>
            </a:r>
          </a:p>
          <a:p>
            <a:pPr lvl="1" algn="r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… mainstreaming can be partial; sector-by-sector, step-by-step</a:t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or requirement-by-requirement</a:t>
            </a:r>
          </a:p>
        </p:txBody>
      </p:sp>
    </p:spTree>
    <p:extLst>
      <p:ext uri="{BB962C8B-B14F-4D97-AF65-F5344CB8AC3E}">
        <p14:creationId xmlns:p14="http://schemas.microsoft.com/office/powerpoint/2010/main" val="265943044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hutterstock_176447330.jpg"/>
          <p:cNvPicPr>
            <a:picLocks noChangeAspect="1"/>
          </p:cNvPicPr>
          <p:nvPr/>
        </p:nvPicPr>
        <p:blipFill>
          <a:blip r:embed="rId2"/>
          <a:srcRect t="7500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13" name="Text Placeholder 11"/>
          <p:cNvSpPr txBox="1">
            <a:spLocks/>
          </p:cNvSpPr>
          <p:nvPr/>
        </p:nvSpPr>
        <p:spPr>
          <a:xfrm>
            <a:off x="2658533" y="5877197"/>
            <a:ext cx="6091768" cy="648147"/>
          </a:xfrm>
          <a:prstGeom prst="rect">
            <a:avLst/>
          </a:prstGeom>
          <a:effectLst>
            <a:outerShdw blurRad="127000" dir="2700000">
              <a:srgbClr val="FFFFFF"/>
            </a:outerShdw>
          </a:effectLst>
        </p:spPr>
        <p:txBody>
          <a:bodyPr vert="horz" lIns="0" rIns="0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Email: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- Telephone: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Address: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Skippergata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8BCA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22, 0154 Oslo, Norway</a:t>
            </a:r>
          </a:p>
        </p:txBody>
      </p:sp>
      <p:sp>
        <p:nvSpPr>
          <p:cNvPr id="14" name="Text Placeholder 11"/>
          <p:cNvSpPr txBox="1">
            <a:spLocks/>
          </p:cNvSpPr>
          <p:nvPr/>
        </p:nvSpPr>
        <p:spPr>
          <a:xfrm>
            <a:off x="2658533" y="5013101"/>
            <a:ext cx="6091768" cy="792163"/>
          </a:xfrm>
          <a:prstGeom prst="rect">
            <a:avLst/>
          </a:prstGeom>
          <a:effectLst>
            <a:outerShdw blurRad="127000" dir="2700000">
              <a:srgbClr val="FFFFFF"/>
            </a:outerShdw>
          </a:effectLst>
        </p:spPr>
        <p:txBody>
          <a:bodyPr vert="horz" lIns="0"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GB" sz="1400" dirty="0">
                <a:solidFill>
                  <a:srgbClr val="404040"/>
                </a:solidFill>
              </a:rPr>
              <a:t>Author: </a:t>
            </a:r>
            <a:r>
              <a:rPr lang="en-GB" sz="1400" b="1" dirty="0">
                <a:solidFill>
                  <a:schemeClr val="accent1"/>
                </a:solidFill>
              </a:rPr>
              <a:t>EITI International Secretariat</a:t>
            </a:r>
          </a:p>
          <a:p>
            <a:pPr algn="r"/>
            <a:r>
              <a:rPr lang="en-GB" sz="1400" dirty="0">
                <a:solidFill>
                  <a:srgbClr val="404040"/>
                </a:solidFill>
              </a:rPr>
              <a:t>Date: </a:t>
            </a:r>
            <a:r>
              <a:rPr lang="en-GB" sz="1400" b="1" dirty="0">
                <a:solidFill>
                  <a:srgbClr val="0076AF"/>
                </a:solidFill>
              </a:rPr>
              <a:t>April 2018</a:t>
            </a:r>
          </a:p>
          <a:p>
            <a:pPr algn="r"/>
            <a:r>
              <a:rPr lang="en-GB" sz="1400" dirty="0">
                <a:solidFill>
                  <a:srgbClr val="404040"/>
                </a:solidFill>
              </a:rPr>
              <a:t>Occasion: </a:t>
            </a:r>
            <a:r>
              <a:rPr lang="en-GB" sz="1400" b="1" dirty="0">
                <a:solidFill>
                  <a:srgbClr val="0076AF"/>
                </a:solidFill>
              </a:rPr>
              <a:t>Systematic disclosure toolkit</a:t>
            </a:r>
          </a:p>
          <a:p>
            <a:pPr algn="r"/>
            <a:endParaRPr lang="en-GB" sz="1400" dirty="0">
              <a:solidFill>
                <a:srgbClr val="0076AF"/>
              </a:solidFill>
            </a:endParaRPr>
          </a:p>
        </p:txBody>
      </p:sp>
      <p:pic>
        <p:nvPicPr>
          <p:cNvPr id="5" name="Bilde 3" descr="big-twitter-bird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11" y="3560356"/>
            <a:ext cx="675622" cy="548606"/>
          </a:xfrm>
          <a:prstGeom prst="rect">
            <a:avLst/>
          </a:prstGeom>
          <a:noFill/>
          <a:ln>
            <a:noFill/>
          </a:ln>
          <a:effectLst>
            <a:outerShdw blurRad="127000" dir="270000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88462" y="2974761"/>
            <a:ext cx="2540000" cy="1015663"/>
          </a:xfrm>
          <a:prstGeom prst="rect">
            <a:avLst/>
          </a:prstGeom>
          <a:noFill/>
          <a:effectLst>
            <a:outerShdw blurRad="127000" dir="270000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i="1" dirty="0" err="1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  <a:endParaRPr lang="en-US" sz="3000" i="1" dirty="0">
              <a:solidFill>
                <a:srgbClr val="008BCA"/>
              </a:solidFill>
              <a:latin typeface="Calibri" panose="020F0502020204030204" pitchFamily="34" charset="0"/>
              <a:cs typeface="Myriad Pro Light"/>
            </a:endParaRPr>
          </a:p>
          <a:p>
            <a:pPr algn="ctr">
              <a:lnSpc>
                <a:spcPct val="100000"/>
              </a:lnSpc>
            </a:pPr>
            <a:r>
              <a:rPr lang="en-US" sz="3000" i="1" dirty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</a:t>
            </a:r>
            <a:r>
              <a:rPr lang="en-US" sz="3000" i="1" dirty="0" err="1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EITIorg</a:t>
            </a:r>
            <a:endParaRPr lang="en-US" sz="3000" i="1" dirty="0">
              <a:solidFill>
                <a:srgbClr val="008BCA"/>
              </a:solidFill>
              <a:latin typeface="Calibri" panose="020F0502020204030204" pitchFamily="34" charset="0"/>
              <a:cs typeface="Myriad Pro Ligh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41338" y="2794002"/>
            <a:ext cx="3260195" cy="1618023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</a:t>
            </a:r>
            <a:br>
              <a:rPr kumimoji="0" lang="en-US" sz="5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you!</a:t>
            </a:r>
            <a:endParaRPr kumimoji="0" lang="en-GB" sz="5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7"/>
            <a:ext cx="8266410" cy="1316037"/>
          </a:xfrm>
        </p:spPr>
        <p:txBody>
          <a:bodyPr/>
          <a:lstStyle/>
          <a:p>
            <a:r>
              <a:rPr lang="en-GB" b="1" dirty="0"/>
              <a:t>Introducing systematic disclosures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9275" y="6356350"/>
            <a:ext cx="1100667" cy="365125"/>
          </a:xfrm>
        </p:spPr>
        <p:txBody>
          <a:bodyPr lIns="0" rIns="0"/>
          <a:lstStyle/>
          <a:p>
            <a:fld id="{8B93C3CB-6E54-E14A-8D41-8D4E2C126061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25" y="1143000"/>
            <a:ext cx="5871797" cy="57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349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EITI Standard and systematic disclosure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1338" y="1877291"/>
            <a:ext cx="5577989" cy="3479800"/>
          </a:xfrm>
        </p:spPr>
        <p:txBody>
          <a:bodyPr>
            <a:noAutofit/>
          </a:bodyPr>
          <a:lstStyle/>
          <a:p>
            <a:r>
              <a:rPr lang="en-GB" sz="2800" dirty="0"/>
              <a:t>The 2016 Standard provides more flexibility on how data is disclosed: </a:t>
            </a:r>
          </a:p>
          <a:p>
            <a:endParaRPr lang="en-GB" sz="2800" dirty="0"/>
          </a:p>
          <a:p>
            <a:pPr lvl="2"/>
            <a:r>
              <a:rPr lang="en-GB" sz="2800" dirty="0"/>
              <a:t>2013 Standard: “the EITI Report must describe”</a:t>
            </a:r>
          </a:p>
          <a:p>
            <a:pPr lvl="2"/>
            <a:endParaRPr lang="en-GB" sz="2800" dirty="0"/>
          </a:p>
          <a:p>
            <a:pPr lvl="2"/>
            <a:r>
              <a:rPr lang="en-GB" sz="2800" dirty="0"/>
              <a:t>2016 Standard: “MSG must disclose”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4</a:t>
            </a:fld>
            <a:endParaRPr lang="en-GB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327" y="1877291"/>
            <a:ext cx="3024673" cy="41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446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EITI Standard and systematic disclosure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1338" y="1877291"/>
            <a:ext cx="5577989" cy="3479800"/>
          </a:xfrm>
        </p:spPr>
        <p:txBody>
          <a:bodyPr>
            <a:noAutofit/>
          </a:bodyPr>
          <a:lstStyle/>
          <a:p>
            <a:r>
              <a:rPr lang="en-GB" dirty="0"/>
              <a:t>Mainstreaming EITI disclosures means that governments and company agencies integrate, or systematically disclose, information covered by </a:t>
            </a:r>
            <a:r>
              <a:rPr lang="en-GB" u="sng" dirty="0">
                <a:hlinkClick r:id="rId2"/>
              </a:rPr>
              <a:t>EITI Requirements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When disclosures are made regularly,</a:t>
            </a:r>
            <a:br>
              <a:rPr lang="en-GB" dirty="0"/>
            </a:br>
            <a:r>
              <a:rPr lang="en-GB" dirty="0"/>
              <a:t>EITI Reports are used as a tool to address gaps in information, if/when needed.</a:t>
            </a:r>
            <a:endParaRPr lang="en-GB" sz="240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5</a:t>
            </a:fld>
            <a:endParaRPr lang="en-GB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327" y="1877291"/>
            <a:ext cx="3024673" cy="41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481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EITI Standard and Mainstreaming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17638"/>
            <a:ext cx="5577989" cy="3479800"/>
          </a:xfrm>
        </p:spPr>
        <p:txBody>
          <a:bodyPr>
            <a:noAutofit/>
          </a:bodyPr>
          <a:lstStyle/>
          <a:p>
            <a:r>
              <a:rPr lang="en-GB" sz="2400" dirty="0"/>
              <a:t>Under EITI Requirement 4.9c, the multi-stakeholder group can avoid reconciliation by an independent administrator if…</a:t>
            </a:r>
          </a:p>
          <a:p>
            <a:endParaRPr lang="en-GB" sz="2400" dirty="0"/>
          </a:p>
          <a:p>
            <a:pPr marL="658350" lvl="1" indent="-514350">
              <a:buFont typeface="+mj-lt"/>
              <a:buAutoNum type="arabicPeriod"/>
            </a:pPr>
            <a:r>
              <a:rPr lang="en-GB" sz="2400" dirty="0"/>
              <a:t>there is routine disclosure of the data … and </a:t>
            </a:r>
          </a:p>
          <a:p>
            <a:pPr marL="658350" lvl="1" indent="-514350">
              <a:buFont typeface="+mj-lt"/>
              <a:buAutoNum type="arabicPeriod"/>
            </a:pPr>
            <a:r>
              <a:rPr lang="en-GB" sz="2400" dirty="0"/>
              <a:t>the financial data is subject to credible, independent audit, applying international standards </a:t>
            </a:r>
          </a:p>
          <a:p>
            <a:pPr marL="0" lvl="1" indent="0">
              <a:lnSpc>
                <a:spcPct val="110000"/>
              </a:lnSpc>
              <a:buNone/>
            </a:pPr>
            <a:endParaRPr lang="en-GB" sz="2400" dirty="0">
              <a:solidFill>
                <a:srgbClr val="404040"/>
              </a:solidFill>
            </a:endParaRPr>
          </a:p>
          <a:p>
            <a:pPr marL="0" lvl="1" indent="0">
              <a:lnSpc>
                <a:spcPct val="110000"/>
              </a:lnSpc>
              <a:buNone/>
            </a:pPr>
            <a:r>
              <a:rPr lang="en-GB" sz="2400" dirty="0">
                <a:solidFill>
                  <a:srgbClr val="404040"/>
                </a:solidFill>
              </a:rPr>
              <a:t>Then he MSG may seek </a:t>
            </a:r>
            <a:r>
              <a:rPr lang="en-GB" sz="2400" dirty="0">
                <a:solidFill>
                  <a:srgbClr val="404040"/>
                </a:solidFill>
                <a:hlinkClick r:id="rId2"/>
              </a:rPr>
              <a:t>Board approval to mainstream</a:t>
            </a:r>
            <a:r>
              <a:rPr lang="en-GB" sz="2400" dirty="0">
                <a:solidFill>
                  <a:srgbClr val="404040"/>
                </a:solidFill>
              </a:rPr>
              <a:t> EITI implementation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6</a:t>
            </a:fld>
            <a:endParaRPr lang="en-GB" sz="11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327" y="1877291"/>
            <a:ext cx="3024673" cy="4121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2BAD28-45C5-477C-A0E7-C25E31A13B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58" t="7910" r="9885" b="8839"/>
          <a:stretch/>
        </p:blipFill>
        <p:spPr>
          <a:xfrm>
            <a:off x="478171" y="528506"/>
            <a:ext cx="8246379" cy="55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53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Mapping systematic disclosures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7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549274" y="1005840"/>
            <a:ext cx="8381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Objective:</a:t>
            </a:r>
            <a:r>
              <a:rPr lang="en-GB" sz="2000" dirty="0"/>
              <a:t> Explore opportunities for mainstreaming</a:t>
            </a:r>
          </a:p>
          <a:p>
            <a:endParaRPr lang="en-GB" sz="2000" dirty="0"/>
          </a:p>
          <a:p>
            <a:r>
              <a:rPr lang="en-GB" sz="2000" b="1" dirty="0"/>
              <a:t>Instructions:</a:t>
            </a:r>
          </a:p>
          <a:p>
            <a:r>
              <a:rPr lang="en-GB" sz="2000" dirty="0"/>
              <a:t>Based on EITI Requirements, assess whether disclosures are already made public, outside the EITI process.</a:t>
            </a:r>
          </a:p>
          <a:p>
            <a:endParaRPr lang="en-GB" sz="2000" dirty="0"/>
          </a:p>
          <a:p>
            <a:pPr marL="1371600" lvl="2" indent="-457200">
              <a:buFont typeface="+mj-lt"/>
              <a:buAutoNum type="arabicPeriod"/>
            </a:pPr>
            <a:r>
              <a:rPr lang="en-GB" sz="2000" dirty="0"/>
              <a:t>Are the disclosures compliant to the EITI Standard?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sz="2000" dirty="0"/>
              <a:t>What is missing to comply with the EITI Standard?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70C4F-823D-4FE1-B527-165E2739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99" y="3741490"/>
            <a:ext cx="2287008" cy="31165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693895-3760-43D7-B2B1-006CD3879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98" y="3868162"/>
            <a:ext cx="3043502" cy="2989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1C531F-81DE-4C7E-94B6-4682373CC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53" y="4881388"/>
            <a:ext cx="2849219" cy="8367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CEA4EF-DD57-484B-B30B-7555CBF3A790}"/>
              </a:ext>
            </a:extLst>
          </p:cNvPr>
          <p:cNvCxnSpPr/>
          <p:nvPr/>
        </p:nvCxnSpPr>
        <p:spPr>
          <a:xfrm flipV="1">
            <a:off x="2340529" y="5519956"/>
            <a:ext cx="1459684" cy="57045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0F697A-A61F-414A-A55C-83EA5B3C147D}"/>
              </a:ext>
            </a:extLst>
          </p:cNvPr>
          <p:cNvCxnSpPr>
            <a:cxnSpLocks/>
          </p:cNvCxnSpPr>
          <p:nvPr/>
        </p:nvCxnSpPr>
        <p:spPr>
          <a:xfrm flipH="1" flipV="1">
            <a:off x="5427677" y="5363081"/>
            <a:ext cx="1464730" cy="45149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1665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8</a:t>
            </a:fld>
            <a:endParaRPr lang="en-GB" sz="1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CBA6E-1146-46CD-921D-3470EC928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1"/>
          <a:stretch/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Mapping exercise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9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For each EITI Requirement: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2139A5-1C09-4B77-8E53-DA8231638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1"/>
          <a:stretch/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CFA524A-C801-4DAE-B3FC-F83EDF934C84}"/>
              </a:ext>
            </a:extLst>
          </p:cNvPr>
          <p:cNvSpPr/>
          <p:nvPr/>
        </p:nvSpPr>
        <p:spPr>
          <a:xfrm>
            <a:off x="-83902" y="4497837"/>
            <a:ext cx="779528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991F3-756C-4F0C-AE78-6292BA9B7BD7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305862" y="1417638"/>
            <a:ext cx="0" cy="30801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theme/theme1.xml><?xml version="1.0" encoding="utf-8"?>
<a:theme xmlns:a="http://schemas.openxmlformats.org/drawingml/2006/main" name="EITI theme">
  <a:themeElements>
    <a:clrScheme name="EITI palette 2015">
      <a:dk1>
        <a:srgbClr val="404040"/>
      </a:dk1>
      <a:lt1>
        <a:sysClr val="window" lastClr="FFFFFF"/>
      </a:lt1>
      <a:dk2>
        <a:srgbClr val="625648"/>
      </a:dk2>
      <a:lt2>
        <a:srgbClr val="E6E6E6"/>
      </a:lt2>
      <a:accent1>
        <a:srgbClr val="0076AF"/>
      </a:accent1>
      <a:accent2>
        <a:srgbClr val="8AB9E2"/>
      </a:accent2>
      <a:accent3>
        <a:srgbClr val="D54D35"/>
      </a:accent3>
      <a:accent4>
        <a:srgbClr val="FAA627"/>
      </a:accent4>
      <a:accent5>
        <a:srgbClr val="2D8B2A"/>
      </a:accent5>
      <a:accent6>
        <a:srgbClr val="84AD42"/>
      </a:accent6>
      <a:hlink>
        <a:srgbClr val="0084B4"/>
      </a:hlink>
      <a:folHlink>
        <a:srgbClr val="00919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ACE739233BB499185E9201691D117" ma:contentTypeVersion="45" ma:contentTypeDescription="Create a new document." ma:contentTypeScope="" ma:versionID="20182d0dbdd215c1e09bd485ed6324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4b5a4020cc0417531245af4bd946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2639C7-4E99-4B8A-913C-8BAD65FAE6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3DF951-9604-4638-A4AF-1562E7989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DECB3FF-F052-45C0-8026-B797DE61500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894</Words>
  <Application>Microsoft Office PowerPoint</Application>
  <PresentationFormat>On-screen Show (4:3)</PresentationFormat>
  <Paragraphs>169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Frutiger LT 57 Cn</vt:lpstr>
      <vt:lpstr>Myriad Pro Light</vt:lpstr>
      <vt:lpstr>EITI theme</vt:lpstr>
      <vt:lpstr>Systematic disclosure Transparency an integral and routine feature of countries governance and management systems </vt:lpstr>
      <vt:lpstr>PowerPoint Presentation</vt:lpstr>
      <vt:lpstr>Introducing systematic disclosures</vt:lpstr>
      <vt:lpstr>EITI Standard and systematic disclosure</vt:lpstr>
      <vt:lpstr>EITI Standard and systematic disclosure</vt:lpstr>
      <vt:lpstr>EITI Standard and Mainstreaming</vt:lpstr>
      <vt:lpstr>Mapping systematic disclosures</vt:lpstr>
      <vt:lpstr>Mapping exercise</vt:lpstr>
      <vt:lpstr>Mapping exercise</vt:lpstr>
      <vt:lpstr>Mapping exercise</vt:lpstr>
      <vt:lpstr>Mapping exercise</vt:lpstr>
      <vt:lpstr>Mapping exercise</vt:lpstr>
      <vt:lpstr>Mapping exercise</vt:lpstr>
      <vt:lpstr>Mapping exercise</vt:lpstr>
      <vt:lpstr>Mapping exercise</vt:lpstr>
      <vt:lpstr>Mapping exercise</vt:lpstr>
      <vt:lpstr>Mapping exercise</vt:lpstr>
      <vt:lpstr>Mapping exercise</vt:lpstr>
      <vt:lpstr>Mapping exercise</vt:lpstr>
      <vt:lpstr>PowerPoint Presentation</vt:lpstr>
      <vt:lpstr>Common challenges</vt:lpstr>
      <vt:lpstr>Country examples</vt:lpstr>
      <vt:lpstr>PowerPoint Presentation</vt:lpstr>
    </vt:vector>
  </TitlesOfParts>
  <Company>Eddy Hill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Eddy Hill;Christina Berger</dc:creator>
  <cp:lastModifiedBy>Christoffer Claussen</cp:lastModifiedBy>
  <cp:revision>198</cp:revision>
  <dcterms:created xsi:type="dcterms:W3CDTF">2015-07-10T16:01:08Z</dcterms:created>
  <dcterms:modified xsi:type="dcterms:W3CDTF">2018-04-27T08:04:03Z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0x0101004FDACE739233BB499185E9201691D117</vt:lpwstr>
  </property>
</Properties>
</file>